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4.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6.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17.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18.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19.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20.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21.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22.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23.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24.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notesSlides/notesSlide25.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26.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27.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30.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notesSlides/notesSlide31.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notesSlides/notesSlide32.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3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notesSlides/notesSlide34.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notesSlides/notesSlide35.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6.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notesSlides/notesSlide37.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38.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9.xml" ContentType="application/vnd.openxmlformats-officedocument.presentationml.notesSlide+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3.xml" ContentType="application/vnd.openxmlformats-officedocument.presentationml.notesSlide+xml"/>
  <Override PartName="/ppt/charts/chart74.xml" ContentType="application/vnd.openxmlformats-officedocument.drawingml.chart+xml"/>
  <Override PartName="/ppt/charts/chart75.xml" ContentType="application/vnd.openxmlformats-officedocument.drawingml.chart+xml"/>
  <Override PartName="/ppt/notesSlides/notesSlide44.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notesSlides/notesSlide45.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notesSlides/notesSlide46.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notesSlides/notesSlide47.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notesSlides/notesSlide48.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notesSlides/notesSlide4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notesSlides/notesSlide5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notesSlides/notesSlide51.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notesSlides/notesSlide52.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53.xml" ContentType="application/vnd.openxmlformats-officedocument.presentationml.notesSlide+xml"/>
  <Override PartName="/ppt/charts/chart94.xml" ContentType="application/vnd.openxmlformats-officedocument.drawingml.chart+xml"/>
  <Override PartName="/ppt/charts/chart95.xml" ContentType="application/vnd.openxmlformats-officedocument.drawingml.chart+xml"/>
  <Override PartName="/ppt/notesSlides/notesSlide54.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notesSlides/notesSlide55.xml" ContentType="application/vnd.openxmlformats-officedocument.presentationml.notesSlide+xml"/>
  <Override PartName="/ppt/charts/chart98.xml" ContentType="application/vnd.openxmlformats-officedocument.drawingml.chart+xml"/>
  <Override PartName="/ppt/charts/chart99.xml" ContentType="application/vnd.openxmlformats-officedocument.drawingml.chart+xml"/>
  <Override PartName="/ppt/notesSlides/notesSlide56.xml" ContentType="application/vnd.openxmlformats-officedocument.presentationml.notesSlide+xml"/>
  <Override PartName="/ppt/charts/chart100.xml" ContentType="application/vnd.openxmlformats-officedocument.drawingml.chart+xml"/>
  <Override PartName="/ppt/charts/chart101.xml" ContentType="application/vnd.openxmlformats-officedocument.drawingml.chart+xml"/>
  <Override PartName="/ppt/notesSlides/notesSlide57.xml" ContentType="application/vnd.openxmlformats-officedocument.presentationml.notesSlide+xml"/>
  <Override PartName="/ppt/charts/chart102.xml" ContentType="application/vnd.openxmlformats-officedocument.drawingml.chart+xml"/>
  <Override PartName="/ppt/charts/chart103.xml" ContentType="application/vnd.openxmlformats-officedocument.drawingml.chart+xml"/>
  <Override PartName="/ppt/notesSlides/notesSlide58.xml" ContentType="application/vnd.openxmlformats-officedocument.presentationml.notesSlide+xml"/>
  <Override PartName="/ppt/charts/chart104.xml" ContentType="application/vnd.openxmlformats-officedocument.drawingml.chart+xml"/>
  <Override PartName="/ppt/charts/chart105.xml" ContentType="application/vnd.openxmlformats-officedocument.drawingml.chart+xml"/>
  <Override PartName="/ppt/notesSlides/notesSlide59.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notesSlides/notesSlide60.xml" ContentType="application/vnd.openxmlformats-officedocument.presentationml.notesSlide+xml"/>
  <Override PartName="/ppt/charts/chart108.xml" ContentType="application/vnd.openxmlformats-officedocument.drawingml.chart+xml"/>
  <Override PartName="/ppt/charts/chart109.xml" ContentType="application/vnd.openxmlformats-officedocument.drawingml.chart+xml"/>
  <Override PartName="/ppt/notesSlides/notesSlide61.xml" ContentType="application/vnd.openxmlformats-officedocument.presentationml.notesSlide+xml"/>
  <Override PartName="/ppt/charts/chart110.xml" ContentType="application/vnd.openxmlformats-officedocument.drawingml.chart+xml"/>
  <Override PartName="/ppt/charts/chart111.xml" ContentType="application/vnd.openxmlformats-officedocument.drawingml.chart+xml"/>
  <Override PartName="/ppt/notesSlides/notesSlide62.xml" ContentType="application/vnd.openxmlformats-officedocument.presentationml.notesSlide+xml"/>
  <Override PartName="/ppt/charts/chart112.xml" ContentType="application/vnd.openxmlformats-officedocument.drawingml.chart+xml"/>
  <Override PartName="/ppt/charts/chart113.xml" ContentType="application/vnd.openxmlformats-officedocument.drawingml.chart+xml"/>
  <Override PartName="/ppt/notesSlides/notesSlide63.xml" ContentType="application/vnd.openxmlformats-officedocument.presentationml.notesSlide+xml"/>
  <Override PartName="/ppt/charts/chart114.xml" ContentType="application/vnd.openxmlformats-officedocument.drawingml.chart+xml"/>
  <Override PartName="/ppt/charts/chart115.xml" ContentType="application/vnd.openxmlformats-officedocument.drawingml.chart+xml"/>
  <Override PartName="/ppt/notesSlides/notesSlide64.xml" ContentType="application/vnd.openxmlformats-officedocument.presentationml.notesSlide+xml"/>
  <Override PartName="/ppt/charts/chart116.xml" ContentType="application/vnd.openxmlformats-officedocument.drawingml.chart+xml"/>
  <Override PartName="/ppt/charts/chart117.xml" ContentType="application/vnd.openxmlformats-officedocument.drawingml.chart+xml"/>
  <Override PartName="/ppt/notesSlides/notesSlide65.xml" ContentType="application/vnd.openxmlformats-officedocument.presentationml.notesSlide+xml"/>
  <Override PartName="/ppt/charts/chart118.xml" ContentType="application/vnd.openxmlformats-officedocument.drawingml.chart+xml"/>
  <Override PartName="/ppt/charts/chart119.xml" ContentType="application/vnd.openxmlformats-officedocument.drawingml.chart+xml"/>
  <Override PartName="/ppt/notesSlides/notesSlide66.xml" ContentType="application/vnd.openxmlformats-officedocument.presentationml.notesSlide+xml"/>
  <Override PartName="/ppt/charts/chart120.xml" ContentType="application/vnd.openxmlformats-officedocument.drawingml.chart+xml"/>
  <Override PartName="/ppt/charts/chart121.xml" ContentType="application/vnd.openxmlformats-officedocument.drawingml.chart+xml"/>
  <Override PartName="/ppt/notesSlides/notesSlide67.xml" ContentType="application/vnd.openxmlformats-officedocument.presentationml.notesSlide+xml"/>
  <Override PartName="/ppt/charts/chart122.xml" ContentType="application/vnd.openxmlformats-officedocument.drawingml.chart+xml"/>
  <Override PartName="/ppt/charts/chart123.xml" ContentType="application/vnd.openxmlformats-officedocument.drawingml.chart+xml"/>
  <Override PartName="/ppt/notesSlides/notesSlide68.xml" ContentType="application/vnd.openxmlformats-officedocument.presentationml.notesSlide+xml"/>
  <Override PartName="/ppt/charts/chart124.xml" ContentType="application/vnd.openxmlformats-officedocument.drawingml.chart+xml"/>
  <Override PartName="/ppt/charts/chart125.xml" ContentType="application/vnd.openxmlformats-officedocument.drawingml.chart+xml"/>
  <Override PartName="/ppt/notesSlides/notesSlide69.xml" ContentType="application/vnd.openxmlformats-officedocument.presentationml.notesSlide+xml"/>
  <Override PartName="/ppt/charts/chart126.xml" ContentType="application/vnd.openxmlformats-officedocument.drawingml.chart+xml"/>
  <Override PartName="/ppt/charts/chart127.xml" ContentType="application/vnd.openxmlformats-officedocument.drawingml.chart+xml"/>
  <Override PartName="/ppt/notesSlides/notesSlide70.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71.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72.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73.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4.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5.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6.xml" ContentType="application/vnd.openxmlformats-officedocument.presentationml.notesSlide+xml"/>
  <Override PartName="/ppt/charts/chart140.xml" ContentType="application/vnd.openxmlformats-officedocument.drawingml.chart+xml"/>
  <Override PartName="/ppt/charts/chart141.xml" ContentType="application/vnd.openxmlformats-officedocument.drawingml.chart+xml"/>
  <Override PartName="/ppt/notesSlides/notesSlide7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78.xml" ContentType="application/vnd.openxmlformats-officedocument.presentationml.notesSlide+xml"/>
  <Override PartName="/ppt/charts/chart144.xml" ContentType="application/vnd.openxmlformats-officedocument.drawingml.chart+xml"/>
  <Override PartName="/ppt/charts/chart145.xml" ContentType="application/vnd.openxmlformats-officedocument.drawingml.chart+xml"/>
  <Override PartName="/ppt/notesSlides/notesSlide79.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8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81.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2.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notesSlides/notesSlide83.xml" ContentType="application/vnd.openxmlformats-officedocument.presentationml.notesSlide+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8.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89.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0.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drawings/drawing1.xml" ContentType="application/vnd.openxmlformats-officedocument.drawingml.chartshapes+xml"/>
  <Override PartName="/ppt/notesSlides/notesSlide91.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2.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3.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4.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5.xml" ContentType="application/vnd.openxmlformats-officedocument.presentationml.notesSlide+xml"/>
  <Override PartName="/ppt/charts/chart180.xml" ContentType="application/vnd.openxmlformats-officedocument.drawingml.chart+xml"/>
  <Override PartName="/ppt/drawings/drawing2.xml" ContentType="application/vnd.openxmlformats-officedocument.drawingml.chartshapes+xml"/>
  <Override PartName="/ppt/charts/chart181.xml" ContentType="application/vnd.openxmlformats-officedocument.drawingml.chart+xml"/>
  <Override PartName="/ppt/notesSlides/notesSlide96.xml" ContentType="application/vnd.openxmlformats-officedocument.presentationml.notesSlide+xml"/>
  <Override PartName="/ppt/charts/chart182.xml" ContentType="application/vnd.openxmlformats-officedocument.drawingml.chart+xml"/>
  <Override PartName="/ppt/charts/chart183.xml" ContentType="application/vnd.openxmlformats-officedocument.drawingml.chart+xml"/>
  <Override PartName="/ppt/notesSlides/notesSlide97.xml" ContentType="application/vnd.openxmlformats-officedocument.presentationml.notesSlide+xml"/>
  <Override PartName="/ppt/charts/chart184.xml" ContentType="application/vnd.openxmlformats-officedocument.drawingml.chart+xml"/>
  <Override PartName="/ppt/drawings/drawing3.xml" ContentType="application/vnd.openxmlformats-officedocument.drawingml.chartshapes+xml"/>
  <Override PartName="/ppt/charts/chart185.xml" ContentType="application/vnd.openxmlformats-officedocument.drawingml.chart+xml"/>
  <Override PartName="/ppt/notesSlides/notesSlide98.xml" ContentType="application/vnd.openxmlformats-officedocument.presentationml.notesSlide+xml"/>
  <Override PartName="/ppt/charts/chart186.xml" ContentType="application/vnd.openxmlformats-officedocument.drawingml.chart+xml"/>
  <Override PartName="/ppt/drawings/drawing4.xml" ContentType="application/vnd.openxmlformats-officedocument.drawingml.chartshapes+xml"/>
  <Override PartName="/ppt/charts/chart187.xml" ContentType="application/vnd.openxmlformats-officedocument.drawingml.chart+xml"/>
  <Override PartName="/ppt/notesSlides/notesSlide99.xml" ContentType="application/vnd.openxmlformats-officedocument.presentationml.notesSlide+xml"/>
  <Override PartName="/ppt/charts/chart188.xml" ContentType="application/vnd.openxmlformats-officedocument.drawingml.chart+xml"/>
  <Override PartName="/ppt/charts/chart189.xml" ContentType="application/vnd.openxmlformats-officedocument.drawingml.chart+xml"/>
  <Override PartName="/ppt/drawings/drawing5.xml" ContentType="application/vnd.openxmlformats-officedocument.drawingml.chartshapes+xml"/>
  <Override PartName="/ppt/notesSlides/notesSlide100.xml" ContentType="application/vnd.openxmlformats-officedocument.presentationml.notesSlide+xml"/>
  <Override PartName="/ppt/charts/chart190.xml" ContentType="application/vnd.openxmlformats-officedocument.drawingml.chart+xml"/>
  <Override PartName="/ppt/charts/chart191.xml" ContentType="application/vnd.openxmlformats-officedocument.drawingml.chart+xml"/>
  <Override PartName="/ppt/notesSlides/notesSlide101.xml" ContentType="application/vnd.openxmlformats-officedocument.presentationml.notesSlide+xml"/>
  <Override PartName="/ppt/charts/chart192.xml" ContentType="application/vnd.openxmlformats-officedocument.drawingml.chart+xml"/>
  <Override PartName="/ppt/charts/chart193.xml" ContentType="application/vnd.openxmlformats-officedocument.drawingml.chart+xml"/>
  <Override PartName="/ppt/notesSlides/notesSlide102.xml" ContentType="application/vnd.openxmlformats-officedocument.presentationml.notesSlide+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handoutMasterIdLst>
    <p:handoutMasterId r:id="rId105"/>
  </p:handoutMasterIdLst>
  <p:sldIdLst>
    <p:sldId id="378" r:id="rId2"/>
    <p:sldId id="766" r:id="rId3"/>
    <p:sldId id="767" r:id="rId4"/>
    <p:sldId id="661" r:id="rId5"/>
    <p:sldId id="768" r:id="rId6"/>
    <p:sldId id="769" r:id="rId7"/>
    <p:sldId id="658" r:id="rId8"/>
    <p:sldId id="288" r:id="rId9"/>
    <p:sldId id="500" r:id="rId10"/>
    <p:sldId id="659" r:id="rId11"/>
    <p:sldId id="660" r:id="rId12"/>
    <p:sldId id="662" r:id="rId13"/>
    <p:sldId id="663" r:id="rId14"/>
    <p:sldId id="664" r:id="rId15"/>
    <p:sldId id="665" r:id="rId16"/>
    <p:sldId id="502" r:id="rId17"/>
    <p:sldId id="666" r:id="rId18"/>
    <p:sldId id="668" r:id="rId19"/>
    <p:sldId id="667" r:id="rId20"/>
    <p:sldId id="503" r:id="rId21"/>
    <p:sldId id="505" r:id="rId22"/>
    <p:sldId id="761" r:id="rId23"/>
    <p:sldId id="669" r:id="rId24"/>
    <p:sldId id="670" r:id="rId25"/>
    <p:sldId id="671" r:id="rId26"/>
    <p:sldId id="516" r:id="rId27"/>
    <p:sldId id="672" r:id="rId28"/>
    <p:sldId id="533" r:id="rId29"/>
    <p:sldId id="673" r:id="rId30"/>
    <p:sldId id="534" r:id="rId31"/>
    <p:sldId id="535" r:id="rId32"/>
    <p:sldId id="536" r:id="rId33"/>
    <p:sldId id="537" r:id="rId34"/>
    <p:sldId id="547" r:id="rId35"/>
    <p:sldId id="674" r:id="rId36"/>
    <p:sldId id="542" r:id="rId37"/>
    <p:sldId id="545" r:id="rId38"/>
    <p:sldId id="675" r:id="rId39"/>
    <p:sldId id="677" r:id="rId40"/>
    <p:sldId id="680" r:id="rId41"/>
    <p:sldId id="681" r:id="rId42"/>
    <p:sldId id="679" r:id="rId43"/>
    <p:sldId id="683" r:id="rId44"/>
    <p:sldId id="684" r:id="rId45"/>
    <p:sldId id="562" r:id="rId46"/>
    <p:sldId id="566" r:id="rId47"/>
    <p:sldId id="571" r:id="rId48"/>
    <p:sldId id="636" r:id="rId49"/>
    <p:sldId id="637" r:id="rId50"/>
    <p:sldId id="639" r:id="rId51"/>
    <p:sldId id="640" r:id="rId52"/>
    <p:sldId id="650" r:id="rId53"/>
    <p:sldId id="651" r:id="rId54"/>
    <p:sldId id="652" r:id="rId55"/>
    <p:sldId id="653" r:id="rId56"/>
    <p:sldId id="654" r:id="rId57"/>
    <p:sldId id="573" r:id="rId58"/>
    <p:sldId id="575" r:id="rId59"/>
    <p:sldId id="657" r:id="rId60"/>
    <p:sldId id="685" r:id="rId61"/>
    <p:sldId id="686" r:id="rId62"/>
    <p:sldId id="589" r:id="rId63"/>
    <p:sldId id="590" r:id="rId64"/>
    <p:sldId id="591" r:id="rId65"/>
    <p:sldId id="634" r:id="rId66"/>
    <p:sldId id="593" r:id="rId67"/>
    <p:sldId id="687" r:id="rId68"/>
    <p:sldId id="689" r:id="rId69"/>
    <p:sldId id="690" r:id="rId70"/>
    <p:sldId id="691" r:id="rId71"/>
    <p:sldId id="692" r:id="rId72"/>
    <p:sldId id="693" r:id="rId73"/>
    <p:sldId id="694" r:id="rId74"/>
    <p:sldId id="695" r:id="rId75"/>
    <p:sldId id="696" r:id="rId76"/>
    <p:sldId id="697" r:id="rId77"/>
    <p:sldId id="699" r:id="rId78"/>
    <p:sldId id="700" r:id="rId79"/>
    <p:sldId id="701" r:id="rId80"/>
    <p:sldId id="704" r:id="rId81"/>
    <p:sldId id="705" r:id="rId82"/>
    <p:sldId id="709" r:id="rId83"/>
    <p:sldId id="609" r:id="rId84"/>
    <p:sldId id="610" r:id="rId85"/>
    <p:sldId id="714" r:id="rId86"/>
    <p:sldId id="716" r:id="rId87"/>
    <p:sldId id="717" r:id="rId88"/>
    <p:sldId id="718" r:id="rId89"/>
    <p:sldId id="719" r:id="rId90"/>
    <p:sldId id="723" r:id="rId91"/>
    <p:sldId id="728" r:id="rId92"/>
    <p:sldId id="729" r:id="rId93"/>
    <p:sldId id="730" r:id="rId94"/>
    <p:sldId id="710" r:id="rId95"/>
    <p:sldId id="762" r:id="rId96"/>
    <p:sldId id="712" r:id="rId97"/>
    <p:sldId id="740" r:id="rId98"/>
    <p:sldId id="741" r:id="rId99"/>
    <p:sldId id="754" r:id="rId100"/>
    <p:sldId id="757" r:id="rId101"/>
    <p:sldId id="619" r:id="rId102"/>
    <p:sldId id="628" r:id="rId10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rik Lundvall" initials="FL" lastIdx="1" clrIdx="0">
    <p:extLst>
      <p:ext uri="{19B8F6BF-5375-455C-9EA6-DF929625EA0E}">
        <p15:presenceInfo xmlns:p15="http://schemas.microsoft.com/office/powerpoint/2012/main" userId="e41d2c46527c7a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5701F-8B82-466B-B091-A97C3521E86D}" v="9" dt="2019-05-25T14:29:01.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1" autoAdjust="0"/>
    <p:restoredTop sz="94658" autoAdjust="0"/>
  </p:normalViewPr>
  <p:slideViewPr>
    <p:cSldViewPr>
      <p:cViewPr varScale="1">
        <p:scale>
          <a:sx n="76" d="100"/>
          <a:sy n="76" d="100"/>
        </p:scale>
        <p:origin x="25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_Worksheet182.xlsx"/></Relationships>
</file>

<file path=ppt/charts/_rels/chart18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_Worksheet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_Worksheet187.xlsx"/></Relationships>
</file>

<file path=ppt/charts/_rels/chart18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_Worksheet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_Worksheet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_Worksheet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_Worksheet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_Worksheet19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dLbls>
          <c:showLegendKey val="0"/>
          <c:showVal val="0"/>
          <c:showCatName val="0"/>
          <c:showSerName val="0"/>
          <c:showPercent val="0"/>
          <c:showBubbleSize val="0"/>
        </c:dLbls>
        <c:gapWidth val="150"/>
        <c:shape val="cylinder"/>
        <c:axId val="236114448"/>
        <c:axId val="236114840"/>
        <c:axId val="0"/>
      </c:bar3DChart>
      <c:catAx>
        <c:axId val="236114448"/>
        <c:scaling>
          <c:orientation val="minMax"/>
        </c:scaling>
        <c:delete val="0"/>
        <c:axPos val="b"/>
        <c:numFmt formatCode="General" sourceLinked="1"/>
        <c:majorTickMark val="out"/>
        <c:minorTickMark val="none"/>
        <c:tickLblPos val="nextTo"/>
        <c:crossAx val="236114840"/>
        <c:crosses val="autoZero"/>
        <c:auto val="1"/>
        <c:lblAlgn val="ctr"/>
        <c:lblOffset val="100"/>
        <c:noMultiLvlLbl val="0"/>
      </c:catAx>
      <c:valAx>
        <c:axId val="236114840"/>
        <c:scaling>
          <c:orientation val="minMax"/>
          <c:max val="100"/>
          <c:min val="0"/>
        </c:scaling>
        <c:delete val="0"/>
        <c:axPos val="l"/>
        <c:majorGridlines/>
        <c:numFmt formatCode="General" sourceLinked="0"/>
        <c:majorTickMark val="out"/>
        <c:minorTickMark val="none"/>
        <c:tickLblPos val="nextTo"/>
        <c:crossAx val="23611444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22140375316216"/>
          <c:y val="0.22476481239990262"/>
          <c:w val="0.75533676795319349"/>
          <c:h val="0.57892161727613189"/>
        </c:manualLayout>
      </c:layout>
      <c:barChart>
        <c:barDir val="bar"/>
        <c:grouping val="stacked"/>
        <c:varyColors val="0"/>
        <c:ser>
          <c:idx val="0"/>
          <c:order val="0"/>
          <c:tx>
            <c:strRef>
              <c:f>Blad1!$B$1</c:f>
              <c:strCache>
                <c:ptCount val="1"/>
                <c:pt idx="0">
                  <c:v>2</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4">
                  <c:v>2018</c:v>
                </c:pt>
              </c:strCache>
            </c:strRef>
          </c:cat>
          <c:val>
            <c:numRef>
              <c:f>Blad1!$B$2:$B$8</c:f>
              <c:numCache>
                <c:formatCode>General</c:formatCode>
                <c:ptCount val="7"/>
                <c:pt idx="4">
                  <c:v>12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1</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4">
                  <c:v>2018</c:v>
                </c:pt>
              </c:strCache>
            </c:strRef>
          </c:cat>
          <c:val>
            <c:numRef>
              <c:f>Blad1!$C$2:$C$8</c:f>
              <c:numCache>
                <c:formatCode>General</c:formatCode>
                <c:ptCount val="7"/>
                <c:pt idx="4">
                  <c:v>78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12</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5"/>
                <c:pt idx="4">
                  <c:v>2018</c:v>
                </c:pt>
              </c:strCache>
            </c:strRef>
          </c:cat>
          <c:val>
            <c:numRef>
              <c:f>Blad1!$D$2:$D$8</c:f>
              <c:numCache>
                <c:formatCode>General</c:formatCode>
                <c:ptCount val="7"/>
                <c:pt idx="4">
                  <c:v>7</c:v>
                </c:pt>
              </c:numCache>
            </c:numRef>
          </c:val>
          <c:extLst>
            <c:ext xmlns:c16="http://schemas.microsoft.com/office/drawing/2014/chart" uri="{C3380CC4-5D6E-409C-BE32-E72D297353CC}">
              <c16:uniqueId val="{00000000-FBE6-4B31-9C58-B5368C4858D7}"/>
            </c:ext>
          </c:extLst>
        </c:ser>
        <c:ser>
          <c:idx val="3"/>
          <c:order val="3"/>
          <c:tx>
            <c:strRef>
              <c:f>Blad1!$E$1</c:f>
              <c:strCache>
                <c:ptCount val="1"/>
                <c:pt idx="0">
                  <c:v>13</c:v>
                </c:pt>
              </c:strCache>
            </c:strRef>
          </c:tx>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E6-4B31-9C58-B5368C4858D7}"/>
                </c:ext>
              </c:extLst>
            </c:dLbl>
            <c:spPr>
              <a:noFill/>
              <a:ln>
                <a:noFill/>
              </a:ln>
              <a:effectLst/>
            </c:spPr>
            <c:txPr>
              <a:bodyPr wrap="square" lIns="38100" tIns="19050" rIns="38100" bIns="19050" anchor="ctr">
                <a:spAutoFit/>
              </a:bodyPr>
              <a:lstStyle/>
              <a:p>
                <a:pPr>
                  <a:defRPr sz="1200"/>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Blad1!$A$2:$A$8</c:f>
              <c:strCache>
                <c:ptCount val="5"/>
                <c:pt idx="4">
                  <c:v>2018</c:v>
                </c:pt>
              </c:strCache>
            </c:strRef>
          </c:cat>
          <c:val>
            <c:numRef>
              <c:f>Blad1!$E$2:$E$8</c:f>
              <c:numCache>
                <c:formatCode>General</c:formatCode>
                <c:ptCount val="7"/>
                <c:pt idx="4">
                  <c:v>3</c:v>
                </c:pt>
              </c:numCache>
            </c:numRef>
          </c:val>
          <c:extLst>
            <c:ext xmlns:c16="http://schemas.microsoft.com/office/drawing/2014/chart" uri="{C3380CC4-5D6E-409C-BE32-E72D297353CC}">
              <c16:uniqueId val="{00000001-FBE6-4B31-9C58-B5368C4858D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cat>
            <c:strRef>
              <c:f>Blad1!$A$2:$A$8</c:f>
              <c:strCache>
                <c:ptCount val="7"/>
                <c:pt idx="0">
                  <c:v>Att man har en stor bostad</c:v>
                </c:pt>
                <c:pt idx="1">
                  <c:v>Att man äger bostaden</c:v>
                </c:pt>
                <c:pt idx="2">
                  <c:v>Att bostaden är billig</c:v>
                </c:pt>
                <c:pt idx="3">
                  <c:v>Att det bor människor i närheten som växt upp i samma land som mig</c:v>
                </c:pt>
                <c:pt idx="4">
                  <c:v>Att det bor människor som är födda i Sverige inom samma område</c:v>
                </c:pt>
                <c:pt idx="5">
                  <c:v>Att det är trevliga grannar</c:v>
                </c:pt>
                <c:pt idx="6">
                  <c:v>Att det är en fin bostad</c:v>
                </c:pt>
              </c:strCache>
            </c:strRef>
          </c:cat>
          <c:val>
            <c:numRef>
              <c:f>Blad1!$B$2:$B$8</c:f>
              <c:numCache>
                <c:formatCode>General</c:formatCode>
                <c:ptCount val="7"/>
                <c:pt idx="0">
                  <c:v>4.9000000000000004</c:v>
                </c:pt>
                <c:pt idx="1">
                  <c:v>5.7</c:v>
                </c:pt>
                <c:pt idx="2">
                  <c:v>6.1</c:v>
                </c:pt>
                <c:pt idx="3">
                  <c:v>3.5</c:v>
                </c:pt>
                <c:pt idx="4">
                  <c:v>3.7</c:v>
                </c:pt>
                <c:pt idx="5">
                  <c:v>6.3</c:v>
                </c:pt>
                <c:pt idx="6">
                  <c:v>6.3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dLbls>
          <c:showLegendKey val="0"/>
          <c:showVal val="0"/>
          <c:showCatName val="0"/>
          <c:showSerName val="0"/>
          <c:showPercent val="0"/>
          <c:showBubbleSize val="0"/>
        </c:dLbls>
        <c:gapWidth val="300"/>
        <c:overlap val="100"/>
        <c:serLines/>
        <c:axId val="236111704"/>
        <c:axId val="236119544"/>
      </c:barChart>
      <c:catAx>
        <c:axId val="236111704"/>
        <c:scaling>
          <c:orientation val="maxMin"/>
        </c:scaling>
        <c:delete val="0"/>
        <c:axPos val="l"/>
        <c:numFmt formatCode="General" sourceLinked="1"/>
        <c:majorTickMark val="none"/>
        <c:minorTickMark val="none"/>
        <c:tickLblPos val="nextTo"/>
        <c:txPr>
          <a:bodyPr/>
          <a:lstStyle/>
          <a:p>
            <a:pPr>
              <a:defRPr sz="1050"/>
            </a:pPr>
            <a:endParaRPr lang="sv-SE"/>
          </a:p>
        </c:txPr>
        <c:crossAx val="236119544"/>
        <c:crosses val="autoZero"/>
        <c:auto val="1"/>
        <c:lblAlgn val="ctr"/>
        <c:lblOffset val="10"/>
        <c:noMultiLvlLbl val="0"/>
      </c:catAx>
      <c:valAx>
        <c:axId val="236119544"/>
        <c:scaling>
          <c:orientation val="minMax"/>
          <c:min val="0"/>
        </c:scaling>
        <c:delete val="0"/>
        <c:axPos val="t"/>
        <c:majorGridlines/>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Inte viktigt alls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71DA-42CF-A048-52103153A057}"/>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71DA-42CF-A048-52103153A057}"/>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71DA-42CF-A048-52103153A057}"/>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71DA-42CF-A048-52103153A057}"/>
            </c:ext>
          </c:extLst>
        </c:ser>
        <c:ser>
          <c:idx val="6"/>
          <c:order val="6"/>
          <c:tx>
            <c:strRef>
              <c:f>Blad1!$H$1</c:f>
              <c:strCache>
                <c:ptCount val="1"/>
                <c:pt idx="0">
                  <c:v>Väldigt viktigt 7</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71DA-42CF-A048-52103153A05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87016809613355961"/>
        </c:manualLayout>
      </c:layout>
      <c:overlay val="0"/>
      <c:txPr>
        <a:bodyPr/>
        <a:lstStyle/>
        <a:p>
          <a:pPr>
            <a:defRPr sz="12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98070266201871"/>
          <c:y val="9.9230637003391034E-2"/>
          <c:w val="0.62618975410826339"/>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63.011031797534102</c:v>
                </c:pt>
                <c:pt idx="4">
                  <c:v>56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36.988968202465898</c:v>
                </c:pt>
                <c:pt idx="4">
                  <c:v>44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Jag själv eller personer jag känner</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Kommunen ordnade det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3087813780039077"/>
          <c:w val="1"/>
          <c:h val="0.62542895256230968"/>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03680890159301"/>
          <c:y val="6.6153758002260685E-2"/>
          <c:w val="0.62618975410826339"/>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63.011031797534102</c:v>
                </c:pt>
                <c:pt idx="4">
                  <c:v>65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36.988968202465898</c:v>
                </c:pt>
                <c:pt idx="4">
                  <c:v>35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Längre tid</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Kortare tid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
          <c:w val="1"/>
          <c:h val="0.5624497902347585"/>
        </c:manualLayout>
      </c:layout>
      <c:overlay val="0"/>
      <c:txPr>
        <a:bodyPr/>
        <a:lstStyle/>
        <a:p>
          <a:pPr>
            <a:defRPr sz="18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Blad1!$A$2:$A$5</c:f>
              <c:strCache>
                <c:ptCount val="4"/>
                <c:pt idx="0">
                  <c:v>Kostnaden för boende står för en allt för stor del av dina totala utgifter</c:v>
                </c:pt>
                <c:pt idx="1">
                  <c:v>Du bor trångt.</c:v>
                </c:pt>
                <c:pt idx="2">
                  <c:v>Bostaden är av låg kvalitet.</c:v>
                </c:pt>
                <c:pt idx="3">
                  <c:v>Du bor för långt från offentliga tjänster, utbildningsmöjligheter, arbete, och familj.</c:v>
                </c:pt>
              </c:strCache>
            </c:strRef>
          </c:cat>
          <c:val>
            <c:numRef>
              <c:f>Blad1!$B$2:$B$5</c:f>
              <c:numCache>
                <c:formatCode>General</c:formatCode>
                <c:ptCount val="4"/>
                <c:pt idx="0">
                  <c:v>62</c:v>
                </c:pt>
                <c:pt idx="1">
                  <c:v>47</c:v>
                </c:pt>
                <c:pt idx="2">
                  <c:v>32</c:v>
                </c:pt>
                <c:pt idx="3">
                  <c:v>31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dLbls>
          <c:showLegendKey val="0"/>
          <c:showVal val="0"/>
          <c:showCatName val="0"/>
          <c:showSerName val="0"/>
          <c:showPercent val="0"/>
          <c:showBubbleSize val="0"/>
        </c:dLbls>
        <c:gapWidth val="300"/>
        <c:overlap val="100"/>
        <c:serLines/>
        <c:axId val="236111704"/>
        <c:axId val="236119544"/>
      </c:barChart>
      <c:catAx>
        <c:axId val="236111704"/>
        <c:scaling>
          <c:orientation val="maxMin"/>
        </c:scaling>
        <c:delete val="0"/>
        <c:axPos val="l"/>
        <c:numFmt formatCode="General" sourceLinked="1"/>
        <c:majorTickMark val="none"/>
        <c:minorTickMark val="none"/>
        <c:tickLblPos val="nextTo"/>
        <c:txPr>
          <a:bodyPr/>
          <a:lstStyle/>
          <a:p>
            <a:pPr>
              <a:defRPr sz="900"/>
            </a:pPr>
            <a:endParaRPr lang="sv-SE"/>
          </a:p>
        </c:txPr>
        <c:crossAx val="236119544"/>
        <c:crosses val="autoZero"/>
        <c:auto val="1"/>
        <c:lblAlgn val="ctr"/>
        <c:lblOffset val="10"/>
        <c:noMultiLvlLbl val="0"/>
      </c:catAx>
      <c:valAx>
        <c:axId val="236119544"/>
        <c:scaling>
          <c:orientation val="minMax"/>
          <c:min val="0"/>
        </c:scaling>
        <c:delete val="0"/>
        <c:axPos val="t"/>
        <c:majorGridlines/>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62332435162054E-3"/>
          <c:y val="3.046604655067979E-2"/>
          <c:w val="0.9640714343213217"/>
          <c:h val="0.66487348794252232"/>
        </c:manualLayout>
      </c:layout>
      <c:barChart>
        <c:barDir val="bar"/>
        <c:grouping val="stacked"/>
        <c:varyColors val="0"/>
        <c:ser>
          <c:idx val="0"/>
          <c:order val="0"/>
          <c:tx>
            <c:strRef>
              <c:f>Blad1!$B$1</c:f>
              <c:strCache>
                <c:ptCount val="1"/>
                <c:pt idx="0">
                  <c:v>Inte viktigt alls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71DA-42CF-A048-52103153A057}"/>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71DA-42CF-A048-52103153A057}"/>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71DA-42CF-A048-52103153A057}"/>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71DA-42CF-A048-52103153A057}"/>
            </c:ext>
          </c:extLst>
        </c:ser>
        <c:ser>
          <c:idx val="6"/>
          <c:order val="6"/>
          <c:tx>
            <c:strRef>
              <c:f>Blad1!$H$1</c:f>
              <c:strCache>
                <c:ptCount val="1"/>
                <c:pt idx="0">
                  <c:v>Väldigt viktigt 7</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71DA-42CF-A048-52103153A05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79178137316295"/>
          <c:y val="6.6153758002260685E-2"/>
          <c:w val="0.65343478163669333"/>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12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88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4.1119938111815288E-2"/>
          <c:w val="1"/>
          <c:h val="0.452236256161544"/>
        </c:manualLayout>
      </c:layout>
      <c:overlay val="0"/>
      <c:txPr>
        <a:bodyPr/>
        <a:lstStyle/>
        <a:p>
          <a:pPr>
            <a:defRPr sz="18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Ansökt, väntar på besked</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07EE-45E8-8024-7EA532FFD349}"/>
            </c:ext>
          </c:extLst>
        </c:ser>
        <c:ser>
          <c:idx val="3"/>
          <c:order val="3"/>
          <c:tx>
            <c:strRef>
              <c:f>Blad1!$E$1</c:f>
              <c:strCache>
                <c:ptCount val="1"/>
                <c:pt idx="0">
                  <c:v>Vet ej</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07EE-45E8-8024-7EA532FFD349}"/>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32720245091261063"/>
          <c:w val="1"/>
          <c:h val="0.64535873548119471"/>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79178137316295"/>
          <c:y val="6.6153758002260685E-2"/>
          <c:w val="0.65343478163669333"/>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42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20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4"/>
                <c:pt idx="3">
                  <c:v>2018</c:v>
                </c:pt>
              </c:strCache>
            </c:strRef>
          </c:cat>
          <c:val>
            <c:numRef>
              <c:f>Blad1!$D$2:$D$7</c:f>
              <c:numCache>
                <c:formatCode>General</c:formatCode>
                <c:ptCount val="6"/>
                <c:pt idx="3">
                  <c:v>38</c:v>
                </c:pt>
              </c:numCache>
            </c:numRef>
          </c:val>
          <c:extLst>
            <c:ext xmlns:c16="http://schemas.microsoft.com/office/drawing/2014/chart" uri="{C3380CC4-5D6E-409C-BE32-E72D297353CC}">
              <c16:uniqueId val="{00000000-FB7D-4755-B8B3-B685966999B9}"/>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inte</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9755-4E24-9C8B-6B89EA617AD3}"/>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4.1119938111815288E-2"/>
          <c:w val="1"/>
          <c:h val="0.43699976196852036"/>
        </c:manualLayout>
      </c:layout>
      <c:overlay val="0"/>
      <c:txPr>
        <a:bodyPr/>
        <a:lstStyle/>
        <a:p>
          <a:pPr>
            <a:defRPr sz="18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79178137316295"/>
          <c:y val="0.27363599900935104"/>
          <c:w val="0.65343478163669333"/>
          <c:h val="0.63014035298736071"/>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30.8874912648498</c:v>
                </c:pt>
                <c:pt idx="4">
                  <c:v>28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69.1125087351502</c:v>
                </c:pt>
                <c:pt idx="4">
                  <c:v>72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4.1119938111815288E-2"/>
          <c:w val="1"/>
          <c:h val="0.452236256161544"/>
        </c:manualLayout>
      </c:layout>
      <c:overlay val="0"/>
      <c:txPr>
        <a:bodyPr/>
        <a:lstStyle/>
        <a:p>
          <a:pPr>
            <a:defRPr sz="18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60357276816034"/>
          <c:y val="6.3146769002157932E-2"/>
          <c:w val="0.6835477067996949"/>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78.156312625250493</c:v>
                </c:pt>
                <c:pt idx="4">
                  <c:v>83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12.0240480961924</c:v>
                </c:pt>
                <c:pt idx="4">
                  <c:v>10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9.8196392785571103</c:v>
                </c:pt>
                <c:pt idx="4">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E7-4660-9A64-33C49CFC0348}"/>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ej</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2E20-4E07-872A-BECD7AD17B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8.8354309857478663E-2"/>
          <c:w val="1"/>
          <c:h val="0.452236256161544"/>
        </c:manualLayout>
      </c:layout>
      <c:overlay val="0"/>
      <c:txPr>
        <a:bodyPr/>
        <a:lstStyle/>
        <a:p>
          <a:pPr>
            <a:defRPr sz="18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6777749901714"/>
          <c:y val="5.4125802001849653E-2"/>
          <c:w val="0.7093587855108390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92.245448415374199</c:v>
                </c:pt>
                <c:pt idx="4">
                  <c:v>94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7.7545515846257604</c:v>
                </c:pt>
                <c:pt idx="4">
                  <c:v>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452236256161544"/>
        </c:manualLayout>
      </c:layout>
      <c:overlay val="0"/>
      <c:txPr>
        <a:bodyPr/>
        <a:lstStyle/>
        <a:p>
          <a:pPr>
            <a:defRPr sz="18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6777749901714"/>
          <c:y val="5.4125802001849653E-2"/>
          <c:w val="0.7093587855108390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58.327714093054603</c:v>
                </c:pt>
                <c:pt idx="4">
                  <c:v>68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41.672285906945397</c:v>
                </c:pt>
                <c:pt idx="4">
                  <c:v>32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452236256161544"/>
        </c:manualLayout>
      </c:layout>
      <c:overlay val="0"/>
      <c:txPr>
        <a:bodyPr/>
        <a:lstStyle/>
        <a:p>
          <a:pPr>
            <a:defRPr sz="18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90541922001766"/>
          <c:y val="0.22999024151840783"/>
          <c:w val="0.70649088787626757"/>
          <c:h val="0.5633096680030231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2.9227557411273501</c:v>
                </c:pt>
                <c:pt idx="4">
                  <c:v>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5.8455114822547003</c:v>
                </c:pt>
                <c:pt idx="4">
                  <c:v>8</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23.695198329853898</c:v>
                </c:pt>
                <c:pt idx="4">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9BAF-4040-AE69-90B97BDA3844}"/>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Blad1!$A$2:$A$8</c:f>
              <c:strCache>
                <c:ptCount val="5"/>
                <c:pt idx="3">
                  <c:v>2017</c:v>
                </c:pt>
                <c:pt idx="4">
                  <c:v>2018</c:v>
                </c:pt>
              </c:strCache>
            </c:strRef>
          </c:cat>
          <c:val>
            <c:numRef>
              <c:f>Blad1!$E$2:$E$8</c:f>
              <c:numCache>
                <c:formatCode>General</c:formatCode>
                <c:ptCount val="7"/>
                <c:pt idx="3">
                  <c:v>27.870563674321499</c:v>
                </c:pt>
                <c:pt idx="4">
                  <c:v>26</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6601-49BF-B282-14AFA7C6BB4C}"/>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Blad1!$A$2:$A$8</c:f>
              <c:strCache>
                <c:ptCount val="5"/>
                <c:pt idx="3">
                  <c:v>2017</c:v>
                </c:pt>
                <c:pt idx="4">
                  <c:v>2018</c:v>
                </c:pt>
              </c:strCache>
            </c:strRef>
          </c:cat>
          <c:val>
            <c:numRef>
              <c:f>Blad1!$F$2:$F$8</c:f>
              <c:numCache>
                <c:formatCode>General</c:formatCode>
                <c:ptCount val="7"/>
                <c:pt idx="3">
                  <c:v>39.665970772442599</c:v>
                </c:pt>
                <c:pt idx="4">
                  <c:v>29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6601-49BF-B282-14AFA7C6BB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56664373101287"/>
          <c:y val="6.6153758002260685E-2"/>
          <c:w val="0.7865161873953718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6.3385030343897499</c:v>
                </c:pt>
                <c:pt idx="4">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10.114632501685801</c:v>
                </c:pt>
                <c:pt idx="4">
                  <c:v>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28.860418071476701</c:v>
                </c:pt>
                <c:pt idx="4">
                  <c:v>31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36-4CA1-9A36-6F8A25329A2B}"/>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Blad1!$E$2:$E$8</c:f>
              <c:numCache>
                <c:formatCode>General</c:formatCode>
                <c:ptCount val="7"/>
                <c:pt idx="3">
                  <c:v>33.5805799055968</c:v>
                </c:pt>
                <c:pt idx="4">
                  <c:v>35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B36-4CA1-9A36-6F8A25329A2B}"/>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Blad1!$F$2:$F$8</c:f>
              <c:numCache>
                <c:formatCode>General</c:formatCode>
                <c:ptCount val="7"/>
                <c:pt idx="3">
                  <c:v>21.105866486850999</c:v>
                </c:pt>
                <c:pt idx="4">
                  <c:v>24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B36-4CA1-9A36-6F8A25329A2B}"/>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Mycket dålig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9B73-4627-97ED-A8BB20463B7B}"/>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9B73-4627-97ED-A8BB20463B7B}"/>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2-9B73-4627-97ED-A8BB20463B7B}"/>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3-9B73-4627-97ED-A8BB20463B7B}"/>
            </c:ext>
          </c:extLst>
        </c:ser>
        <c:ser>
          <c:idx val="4"/>
          <c:order val="4"/>
          <c:tx>
            <c:strRef>
              <c:f>Blad1!$F$1</c:f>
              <c:strCache>
                <c:ptCount val="1"/>
                <c:pt idx="0">
                  <c:v>Mycket bra 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4-9B73-4627-97ED-A8BB20463B7B}"/>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43473970265900996"/>
          <c:w val="0.84944909893698206"/>
          <c:h val="0.43699976196852036"/>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6777749901714"/>
          <c:y val="5.4125802001849653E-2"/>
          <c:w val="0.7093587855108390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36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18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4"/>
                <c:pt idx="3">
                  <c:v>2018</c:v>
                </c:pt>
              </c:strCache>
            </c:strRef>
          </c:cat>
          <c:val>
            <c:numRef>
              <c:f>Blad1!$D$2:$D$7</c:f>
              <c:numCache>
                <c:formatCode>General</c:formatCode>
                <c:ptCount val="6"/>
                <c:pt idx="3">
                  <c:v>30</c:v>
                </c:pt>
              </c:numCache>
            </c:numRef>
          </c:val>
          <c:extLst>
            <c:ext xmlns:c16="http://schemas.microsoft.com/office/drawing/2014/chart" uri="{C3380CC4-5D6E-409C-BE32-E72D297353CC}">
              <c16:uniqueId val="{00000000-D08D-4E3A-950C-8A2DE699B1EF}"/>
            </c:ext>
          </c:extLst>
        </c:ser>
        <c:ser>
          <c:idx val="3"/>
          <c:order val="3"/>
          <c:tx>
            <c:strRef>
              <c:f>Blad1!$E$1</c:f>
              <c:strCache>
                <c:ptCount val="1"/>
                <c:pt idx="0">
                  <c:v>4</c:v>
                </c:pt>
              </c:strCache>
            </c:strRef>
          </c:tx>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8D-4E3A-950C-8A2DE699B1EF}"/>
                </c:ext>
              </c:extLst>
            </c:dLbl>
            <c:spPr>
              <a:noFill/>
              <a:ln>
                <a:noFill/>
              </a:ln>
              <a:effectLst/>
            </c:spPr>
            <c:txPr>
              <a:bodyPr wrap="square" lIns="38100" tIns="19050" rIns="38100" bIns="19050" anchor="ctr">
                <a:spAutoFit/>
              </a:bodyPr>
              <a:lstStyle/>
              <a:p>
                <a:pPr>
                  <a:defRPr sz="1200"/>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Blad1!$A$2:$A$7</c:f>
              <c:strCache>
                <c:ptCount val="4"/>
                <c:pt idx="3">
                  <c:v>2018</c:v>
                </c:pt>
              </c:strCache>
            </c:strRef>
          </c:cat>
          <c:val>
            <c:numRef>
              <c:f>Blad1!$E$2:$E$7</c:f>
              <c:numCache>
                <c:formatCode>General</c:formatCode>
                <c:ptCount val="6"/>
                <c:pt idx="3">
                  <c:v>15</c:v>
                </c:pt>
              </c:numCache>
            </c:numRef>
          </c:val>
          <c:extLst>
            <c:ext xmlns:c16="http://schemas.microsoft.com/office/drawing/2014/chart" uri="{C3380CC4-5D6E-409C-BE32-E72D297353CC}">
              <c16:uniqueId val="{00000001-D08D-4E3A-950C-8A2DE699B1E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Nej</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Ja, till det sämre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Ja, till det bättre</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E812-46E2-87DC-6255071006AB}"/>
            </c:ext>
          </c:extLst>
        </c:ser>
        <c:ser>
          <c:idx val="3"/>
          <c:order val="3"/>
          <c:tx>
            <c:strRef>
              <c:f>Blad1!$E$1</c:f>
              <c:strCache>
                <c:ptCount val="1"/>
                <c:pt idx="0">
                  <c:v>Vet inte</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E812-46E2-87DC-6255071006AB}"/>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45274455255040813"/>
        </c:manualLayout>
      </c:layout>
      <c:overlay val="0"/>
    </c:legend>
    <c:plotVisOnly val="1"/>
    <c:dispBlanksAs val="gap"/>
    <c:showDLblsOverMax val="0"/>
  </c:chart>
  <c:txPr>
    <a:bodyPr/>
    <a:lstStyle/>
    <a:p>
      <a:pPr>
        <a:defRPr sz="1400"/>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6777749901714"/>
          <c:y val="5.4125802001849653E-2"/>
          <c:w val="0.7093587855108390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70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30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4"/>
                <c:pt idx="3">
                  <c:v>2018</c:v>
                </c:pt>
              </c:strCache>
            </c:strRef>
          </c:cat>
          <c:val>
            <c:numRef>
              <c:f>Blad1!$D$2:$D$7</c:f>
              <c:numCache>
                <c:formatCode>General</c:formatCode>
                <c:ptCount val="6"/>
                <c:pt idx="3">
                  <c:v>30</c:v>
                </c:pt>
              </c:numCache>
            </c:numRef>
          </c:val>
          <c:extLst>
            <c:ext xmlns:c16="http://schemas.microsoft.com/office/drawing/2014/chart" uri="{C3380CC4-5D6E-409C-BE32-E72D297353CC}">
              <c16:uniqueId val="{00000000-D08D-4E3A-950C-8A2DE699B1EF}"/>
            </c:ext>
          </c:extLst>
        </c:ser>
        <c:ser>
          <c:idx val="3"/>
          <c:order val="3"/>
          <c:tx>
            <c:strRef>
              <c:f>Blad1!$E$1</c:f>
              <c:strCache>
                <c:ptCount val="1"/>
                <c:pt idx="0">
                  <c:v>4</c:v>
                </c:pt>
              </c:strCache>
            </c:strRef>
          </c:tx>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8D-4E3A-950C-8A2DE699B1EF}"/>
                </c:ext>
              </c:extLst>
            </c:dLbl>
            <c:spPr>
              <a:noFill/>
              <a:ln>
                <a:noFill/>
              </a:ln>
              <a:effectLst/>
            </c:spPr>
            <c:txPr>
              <a:bodyPr wrap="square" lIns="38100" tIns="19050" rIns="38100" bIns="19050" anchor="ctr">
                <a:spAutoFit/>
              </a:bodyPr>
              <a:lstStyle/>
              <a:p>
                <a:pPr>
                  <a:defRPr sz="1200"/>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Blad1!$A$2:$A$7</c:f>
              <c:strCache>
                <c:ptCount val="4"/>
                <c:pt idx="3">
                  <c:v>2018</c:v>
                </c:pt>
              </c:strCache>
            </c:strRef>
          </c:cat>
          <c:val>
            <c:numRef>
              <c:f>Blad1!$E$2:$E$7</c:f>
              <c:numCache>
                <c:formatCode>General</c:formatCode>
                <c:ptCount val="6"/>
                <c:pt idx="3">
                  <c:v>15</c:v>
                </c:pt>
              </c:numCache>
            </c:numRef>
          </c:val>
          <c:extLst>
            <c:ext xmlns:c16="http://schemas.microsoft.com/office/drawing/2014/chart" uri="{C3380CC4-5D6E-409C-BE32-E72D297353CC}">
              <c16:uniqueId val="{00000001-D08D-4E3A-950C-8A2DE699B1E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45274455255040813"/>
        </c:manualLayout>
      </c:layout>
      <c:overlay val="0"/>
    </c:legend>
    <c:plotVisOnly val="1"/>
    <c:dispBlanksAs val="gap"/>
    <c:showDLblsOverMax val="0"/>
  </c:chart>
  <c:txPr>
    <a:bodyPr/>
    <a:lstStyle/>
    <a:p>
      <a:pPr>
        <a:defRPr sz="1400"/>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6777749901714"/>
          <c:y val="5.4125802001849653E-2"/>
          <c:w val="0.7093587855108390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26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23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4"/>
                <c:pt idx="3">
                  <c:v>2018</c:v>
                </c:pt>
              </c:strCache>
            </c:strRef>
          </c:cat>
          <c:val>
            <c:numRef>
              <c:f>Blad1!$D$2:$D$7</c:f>
              <c:numCache>
                <c:formatCode>General</c:formatCode>
                <c:ptCount val="6"/>
                <c:pt idx="3">
                  <c:v>20</c:v>
                </c:pt>
              </c:numCache>
            </c:numRef>
          </c:val>
          <c:extLst>
            <c:ext xmlns:c16="http://schemas.microsoft.com/office/drawing/2014/chart" uri="{C3380CC4-5D6E-409C-BE32-E72D297353CC}">
              <c16:uniqueId val="{00000000-D08D-4E3A-950C-8A2DE699B1EF}"/>
            </c:ext>
          </c:extLst>
        </c:ser>
        <c:ser>
          <c:idx val="3"/>
          <c:order val="3"/>
          <c:tx>
            <c:strRef>
              <c:f>Blad1!$E$1</c:f>
              <c:strCache>
                <c:ptCount val="1"/>
                <c:pt idx="0">
                  <c:v>4</c:v>
                </c:pt>
              </c:strCache>
            </c:strRef>
          </c:tx>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8D-4E3A-950C-8A2DE699B1EF}"/>
                </c:ext>
              </c:extLst>
            </c:dLbl>
            <c:spPr>
              <a:noFill/>
              <a:ln>
                <a:noFill/>
              </a:ln>
              <a:effectLst/>
            </c:spPr>
            <c:txPr>
              <a:bodyPr wrap="square" lIns="38100" tIns="19050" rIns="38100" bIns="19050" anchor="ctr">
                <a:spAutoFit/>
              </a:bodyPr>
              <a:lstStyle/>
              <a:p>
                <a:pPr>
                  <a:defRPr sz="1200"/>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Blad1!$A$2:$A$7</c:f>
              <c:strCache>
                <c:ptCount val="4"/>
                <c:pt idx="3">
                  <c:v>2018</c:v>
                </c:pt>
              </c:strCache>
            </c:strRef>
          </c:cat>
          <c:val>
            <c:numRef>
              <c:f>Blad1!$E$2:$E$7</c:f>
              <c:numCache>
                <c:formatCode>General</c:formatCode>
                <c:ptCount val="6"/>
                <c:pt idx="3">
                  <c:v>19</c:v>
                </c:pt>
              </c:numCache>
            </c:numRef>
          </c:val>
          <c:extLst>
            <c:ext xmlns:c16="http://schemas.microsoft.com/office/drawing/2014/chart" uri="{C3380CC4-5D6E-409C-BE32-E72D297353CC}">
              <c16:uniqueId val="{00000001-D08D-4E3A-950C-8A2DE699B1EF}"/>
            </c:ext>
          </c:extLst>
        </c:ser>
        <c:ser>
          <c:idx val="4"/>
          <c:order val="4"/>
          <c:tx>
            <c:strRef>
              <c:f>Blad1!$F$1</c:f>
              <c:strCache>
                <c:ptCount val="1"/>
                <c:pt idx="0">
                  <c:v>5</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4"/>
                <c:pt idx="3">
                  <c:v>2018</c:v>
                </c:pt>
              </c:strCache>
            </c:strRef>
          </c:cat>
          <c:val>
            <c:numRef>
              <c:f>Blad1!$F$2:$F$7</c:f>
              <c:numCache>
                <c:formatCode>General</c:formatCode>
                <c:ptCount val="6"/>
                <c:pt idx="3">
                  <c:v>12</c:v>
                </c:pt>
              </c:numCache>
            </c:numRef>
          </c:val>
          <c:extLst>
            <c:ext xmlns:c16="http://schemas.microsoft.com/office/drawing/2014/chart" uri="{C3380CC4-5D6E-409C-BE32-E72D297353CC}">
              <c16:uniqueId val="{00000000-9929-4380-909E-101EBCB600BD}"/>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 helt säkert</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Ja, troligen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Inte helt säkert</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00D3-4654-9F14-E880F02DA0EE}"/>
            </c:ext>
          </c:extLst>
        </c:ser>
        <c:ser>
          <c:idx val="3"/>
          <c:order val="3"/>
          <c:tx>
            <c:strRef>
              <c:f>Blad1!$E$1</c:f>
              <c:strCache>
                <c:ptCount val="1"/>
                <c:pt idx="0">
                  <c:v>Nej</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00D3-4654-9F14-E880F02DA0EE}"/>
            </c:ext>
          </c:extLst>
        </c:ser>
        <c:ser>
          <c:idx val="4"/>
          <c:order val="4"/>
          <c:tx>
            <c:strRef>
              <c:f>Blad1!$F$1</c:f>
              <c:strCache>
                <c:ptCount val="1"/>
                <c:pt idx="0">
                  <c:v>Vet ej</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00D3-4654-9F14-E880F02DA0EE}"/>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45274455255040813"/>
        </c:manualLayout>
      </c:layout>
      <c:overlay val="0"/>
    </c:legend>
    <c:plotVisOnly val="1"/>
    <c:dispBlanksAs val="gap"/>
    <c:showDLblsOverMax val="0"/>
  </c:chart>
  <c:txPr>
    <a:bodyPr/>
    <a:lstStyle/>
    <a:p>
      <a:pPr>
        <a:defRPr sz="1400"/>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6777749901714"/>
          <c:y val="5.4125802001849653E-2"/>
          <c:w val="0.7093587855108390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49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37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4"/>
                <c:pt idx="3">
                  <c:v>2018</c:v>
                </c:pt>
              </c:strCache>
            </c:strRef>
          </c:cat>
          <c:val>
            <c:numRef>
              <c:f>Blad1!$D$2:$D$7</c:f>
              <c:numCache>
                <c:formatCode>General</c:formatCode>
                <c:ptCount val="6"/>
                <c:pt idx="3">
                  <c:v>10</c:v>
                </c:pt>
              </c:numCache>
            </c:numRef>
          </c:val>
          <c:extLst>
            <c:ext xmlns:c16="http://schemas.microsoft.com/office/drawing/2014/chart" uri="{C3380CC4-5D6E-409C-BE32-E72D297353CC}">
              <c16:uniqueId val="{00000000-D08D-4E3A-950C-8A2DE699B1EF}"/>
            </c:ext>
          </c:extLst>
        </c:ser>
        <c:ser>
          <c:idx val="3"/>
          <c:order val="3"/>
          <c:tx>
            <c:strRef>
              <c:f>Blad1!$E$1</c:f>
              <c:strCache>
                <c:ptCount val="1"/>
                <c:pt idx="0">
                  <c:v>4</c:v>
                </c:pt>
              </c:strCache>
            </c:strRef>
          </c:tx>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8D-4E3A-950C-8A2DE699B1EF}"/>
                </c:ext>
              </c:extLst>
            </c:dLbl>
            <c:spPr>
              <a:noFill/>
              <a:ln>
                <a:noFill/>
              </a:ln>
              <a:effectLst/>
            </c:spPr>
            <c:txPr>
              <a:bodyPr wrap="square" lIns="38100" tIns="19050" rIns="38100" bIns="19050" anchor="ctr">
                <a:spAutoFit/>
              </a:bodyPr>
              <a:lstStyle/>
              <a:p>
                <a:pPr>
                  <a:defRPr sz="1200"/>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Blad1!$A$2:$A$7</c:f>
              <c:strCache>
                <c:ptCount val="4"/>
                <c:pt idx="3">
                  <c:v>2018</c:v>
                </c:pt>
              </c:strCache>
            </c:strRef>
          </c:cat>
          <c:val>
            <c:numRef>
              <c:f>Blad1!$E$2:$E$7</c:f>
              <c:numCache>
                <c:formatCode>General</c:formatCode>
                <c:ptCount val="6"/>
                <c:pt idx="3">
                  <c:v>4</c:v>
                </c:pt>
              </c:numCache>
            </c:numRef>
          </c:val>
          <c:extLst>
            <c:ext xmlns:c16="http://schemas.microsoft.com/office/drawing/2014/chart" uri="{C3380CC4-5D6E-409C-BE32-E72D297353CC}">
              <c16:uniqueId val="{00000001-D08D-4E3A-950C-8A2DE699B1E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Bra</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Varken bra eller dåligt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Dåligt</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1BEB-44DC-B14B-5D2CFC7D3633}"/>
            </c:ext>
          </c:extLst>
        </c:ser>
        <c:ser>
          <c:idx val="3"/>
          <c:order val="3"/>
          <c:tx>
            <c:strRef>
              <c:f>Blad1!$E$1</c:f>
              <c:strCache>
                <c:ptCount val="1"/>
                <c:pt idx="0">
                  <c:v>Vet inte</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1BEB-44DC-B14B-5D2CFC7D3633}"/>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
          <c:w val="1"/>
          <c:h val="0.45274455255040813"/>
        </c:manualLayout>
      </c:layout>
      <c:overlay val="0"/>
    </c:legend>
    <c:plotVisOnly val="1"/>
    <c:dispBlanksAs val="gap"/>
    <c:showDLblsOverMax val="0"/>
  </c:chart>
  <c:txPr>
    <a:bodyPr/>
    <a:lstStyle/>
    <a:p>
      <a:pPr>
        <a:defRPr sz="1400"/>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0 ingen skola alls</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1-3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4-9 år</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2024-4E47-AF02-C1851072BDFB}"/>
            </c:ext>
          </c:extLst>
        </c:ser>
        <c:ser>
          <c:idx val="3"/>
          <c:order val="3"/>
          <c:tx>
            <c:strRef>
              <c:f>Blad1!$E$1</c:f>
              <c:strCache>
                <c:ptCount val="1"/>
                <c:pt idx="0">
                  <c:v>10-12 år</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2024-4E47-AF02-C1851072BDFB}"/>
            </c:ext>
          </c:extLst>
        </c:ser>
        <c:ser>
          <c:idx val="4"/>
          <c:order val="4"/>
          <c:tx>
            <c:strRef>
              <c:f>Blad1!$F$1</c:f>
              <c:strCache>
                <c:ptCount val="1"/>
                <c:pt idx="0">
                  <c:v>13 år eller längre</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2024-4E47-AF02-C1851072BDFB}"/>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12552409091682507"/>
          <c:y val="0.57076160404091081"/>
          <c:w val="0.82055434781520775"/>
          <c:h val="0.42923839595908919"/>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6777749901714"/>
          <c:y val="5.4125802001849653E-2"/>
          <c:w val="0.7093587855108390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multiLvlStrRef>
              <c:f>Blad1!$A$2:$A$7</c:f>
            </c:multiLvlStrRef>
          </c:cat>
          <c:val>
            <c:numRef>
              <c:f>Blad1!$B$2:$B$7</c:f>
              <c:numCache>
                <c:formatCode>General</c:formatCode>
                <c:ptCount val="6"/>
                <c:pt idx="3">
                  <c:v>61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multiLvlStrRef>
              <c:f>Blad1!$A$2:$A$7</c:f>
            </c:multiLvlStrRef>
          </c:cat>
          <c:val>
            <c:numRef>
              <c:f>Blad1!$C$2:$C$7</c:f>
              <c:numCache>
                <c:formatCode>General</c:formatCode>
                <c:ptCount val="6"/>
                <c:pt idx="3">
                  <c:v>33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Blad1!$A$2:$A$7</c:f>
            </c:multiLvlStrRef>
          </c:cat>
          <c:val>
            <c:numRef>
              <c:f>Blad1!$D$2:$D$7</c:f>
              <c:numCache>
                <c:formatCode>General</c:formatCode>
                <c:ptCount val="6"/>
                <c:pt idx="3">
                  <c:v>3</c:v>
                </c:pt>
              </c:numCache>
            </c:numRef>
          </c:val>
          <c:extLst>
            <c:ext xmlns:c16="http://schemas.microsoft.com/office/drawing/2014/chart" uri="{C3380CC4-5D6E-409C-BE32-E72D297353CC}">
              <c16:uniqueId val="{00000000-D08D-4E3A-950C-8A2DE699B1EF}"/>
            </c:ext>
          </c:extLst>
        </c:ser>
        <c:ser>
          <c:idx val="3"/>
          <c:order val="3"/>
          <c:tx>
            <c:strRef>
              <c:f>Blad1!$E$1</c:f>
              <c:strCache>
                <c:ptCount val="1"/>
                <c:pt idx="0">
                  <c:v>4</c:v>
                </c:pt>
              </c:strCache>
            </c:strRef>
          </c:tx>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8D-4E3A-950C-8A2DE699B1EF}"/>
                </c:ext>
              </c:extLst>
            </c:dLbl>
            <c:spPr>
              <a:noFill/>
              <a:ln>
                <a:noFill/>
              </a:ln>
              <a:effectLst/>
            </c:spPr>
            <c:txPr>
              <a:bodyPr wrap="square" lIns="38100" tIns="19050" rIns="38100" bIns="19050" anchor="ctr">
                <a:spAutoFit/>
              </a:bodyPr>
              <a:lstStyle/>
              <a:p>
                <a:pPr>
                  <a:defRPr sz="1200"/>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Blad1!$A$2:$A$7</c:f>
            </c:multiLvlStrRef>
          </c:cat>
          <c:val>
            <c:numRef>
              <c:f>Blad1!$E$2:$E$7</c:f>
              <c:numCache>
                <c:formatCode>General</c:formatCode>
                <c:ptCount val="6"/>
                <c:pt idx="3">
                  <c:v>3</c:v>
                </c:pt>
              </c:numCache>
            </c:numRef>
          </c:val>
          <c:extLst>
            <c:ext xmlns:c16="http://schemas.microsoft.com/office/drawing/2014/chart" uri="{C3380CC4-5D6E-409C-BE32-E72D297353CC}">
              <c16:uniqueId val="{00000001-D08D-4E3A-950C-8A2DE699B1E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Permanent (för alltid)</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Tillfälligt (tidsbegränsat)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Har inte fått uppehållstillstånd.</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1BEB-44DC-B14B-5D2CFC7D3633}"/>
            </c:ext>
          </c:extLst>
        </c:ser>
        <c:ser>
          <c:idx val="3"/>
          <c:order val="3"/>
          <c:tx>
            <c:strRef>
              <c:f>Blad1!$E$1</c:f>
              <c:strCache>
                <c:ptCount val="1"/>
                <c:pt idx="0">
                  <c:v>Vet inte</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1BEB-44DC-B14B-5D2CFC7D3633}"/>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
          <c:w val="1"/>
          <c:h val="0.45274455255040813"/>
        </c:manualLayout>
      </c:layout>
      <c:overlay val="0"/>
    </c:legend>
    <c:plotVisOnly val="1"/>
    <c:dispBlanksAs val="gap"/>
    <c:showDLblsOverMax val="0"/>
  </c:chart>
  <c:txPr>
    <a:bodyPr/>
    <a:lstStyle/>
    <a:p>
      <a:pPr>
        <a:defRPr sz="1400"/>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56664373101287"/>
          <c:y val="6.6153758002260685E-2"/>
          <c:w val="0.7865161873953718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41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20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Blad1!$D$2:$D$7</c:f>
              <c:numCache>
                <c:formatCode>General</c:formatCode>
                <c:ptCount val="6"/>
                <c:pt idx="3">
                  <c:v>17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36-4CA1-9A36-6F8A25329A2B}"/>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Blad1!$E$2:$E$7</c:f>
              <c:numCache>
                <c:formatCode>General</c:formatCode>
                <c:ptCount val="6"/>
                <c:pt idx="3">
                  <c:v>10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B36-4CA1-9A36-6F8A25329A2B}"/>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Blad1!$F$2:$F$7</c:f>
              <c:numCache>
                <c:formatCode>General</c:formatCode>
                <c:ptCount val="6"/>
                <c:pt idx="3">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B36-4CA1-9A36-6F8A25329A2B}"/>
            </c:ext>
          </c:extLst>
        </c:ser>
        <c:ser>
          <c:idx val="5"/>
          <c:order val="5"/>
          <c:tx>
            <c:strRef>
              <c:f>Blad1!$G$1</c:f>
              <c:strCache>
                <c:ptCount val="1"/>
                <c:pt idx="0">
                  <c:v>6</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4"/>
                <c:pt idx="3">
                  <c:v>2018</c:v>
                </c:pt>
              </c:strCache>
            </c:strRef>
          </c:cat>
          <c:val>
            <c:numRef>
              <c:f>Blad1!$G$2:$G$7</c:f>
              <c:numCache>
                <c:formatCode>General</c:formatCode>
                <c:ptCount val="6"/>
                <c:pt idx="3">
                  <c:v>3</c:v>
                </c:pt>
              </c:numCache>
            </c:numRef>
          </c:val>
          <c:extLst>
            <c:ext xmlns:c16="http://schemas.microsoft.com/office/drawing/2014/chart" uri="{C3380CC4-5D6E-409C-BE32-E72D297353CC}">
              <c16:uniqueId val="{00000000-F043-4E49-9EC4-879B7357381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Jag har inte flyttat någon gång</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9B73-4627-97ED-A8BB20463B7B}"/>
            </c:ext>
          </c:extLst>
        </c:ser>
        <c:ser>
          <c:idx val="1"/>
          <c:order val="1"/>
          <c:tx>
            <c:strRef>
              <c:f>Blad1!$C$1</c:f>
              <c:strCache>
                <c:ptCount val="1"/>
                <c:pt idx="0">
                  <c:v>1 gång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9B73-4627-97ED-A8BB20463B7B}"/>
            </c:ext>
          </c:extLst>
        </c:ser>
        <c:ser>
          <c:idx val="2"/>
          <c:order val="2"/>
          <c:tx>
            <c:strRef>
              <c:f>Blad1!$D$1</c:f>
              <c:strCache>
                <c:ptCount val="1"/>
                <c:pt idx="0">
                  <c:v>2 gånger</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2-9B73-4627-97ED-A8BB20463B7B}"/>
            </c:ext>
          </c:extLst>
        </c:ser>
        <c:ser>
          <c:idx val="3"/>
          <c:order val="3"/>
          <c:tx>
            <c:strRef>
              <c:f>Blad1!$E$1</c:f>
              <c:strCache>
                <c:ptCount val="1"/>
                <c:pt idx="0">
                  <c:v>3 gånger</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3-9B73-4627-97ED-A8BB20463B7B}"/>
            </c:ext>
          </c:extLst>
        </c:ser>
        <c:ser>
          <c:idx val="4"/>
          <c:order val="4"/>
          <c:tx>
            <c:strRef>
              <c:f>Blad1!$F$1</c:f>
              <c:strCache>
                <c:ptCount val="1"/>
                <c:pt idx="0">
                  <c:v>4 gånger eller fler</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4-9B73-4627-97ED-A8BB20463B7B}"/>
            </c:ext>
          </c:extLst>
        </c:ser>
        <c:ser>
          <c:idx val="5"/>
          <c:order val="5"/>
          <c:tx>
            <c:strRef>
              <c:f>Blad1!$G$1</c:f>
              <c:strCache>
                <c:ptCount val="1"/>
                <c:pt idx="0">
                  <c:v>Vet inte</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0-ED55-4466-9434-2A5EE965CA34}"/>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1040991004393664"/>
          <c:w val="1"/>
          <c:h val="0.89590089956063357"/>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Blad1!$A$2:$A$11</c:f>
              <c:strCache>
                <c:ptCount val="10"/>
                <c:pt idx="0">
                  <c:v>Arbete</c:v>
                </c:pt>
                <c:pt idx="1">
                  <c:v>Studier</c:v>
                </c:pt>
                <c:pt idx="2">
                  <c:v>Familjeskäl</c:v>
                </c:pt>
                <c:pt idx="3">
                  <c:v>Trångboddhet</c:v>
                </c:pt>
                <c:pt idx="4">
                  <c:v>Dålig kvalitet i boendet</c:v>
                </c:pt>
                <c:pt idx="5">
                  <c:v>Anvisat boende</c:v>
                </c:pt>
                <c:pt idx="6">
                  <c:v>Bristande kommunikationer</c:v>
                </c:pt>
                <c:pt idx="7">
                  <c:v>Fick inte bo kvar</c:v>
                </c:pt>
                <c:pt idx="8">
                  <c:v>Jag kände mig inte trygg</c:v>
                </c:pt>
                <c:pt idx="9">
                  <c:v>Annat skäl</c:v>
                </c:pt>
              </c:strCache>
            </c:strRef>
          </c:cat>
          <c:val>
            <c:numRef>
              <c:f>Blad1!$B$2:$B$11</c:f>
              <c:numCache>
                <c:formatCode>General</c:formatCode>
                <c:ptCount val="10"/>
                <c:pt idx="0">
                  <c:v>17</c:v>
                </c:pt>
                <c:pt idx="1">
                  <c:v>15</c:v>
                </c:pt>
                <c:pt idx="2">
                  <c:v>15</c:v>
                </c:pt>
                <c:pt idx="3">
                  <c:v>26</c:v>
                </c:pt>
                <c:pt idx="4">
                  <c:v>14</c:v>
                </c:pt>
                <c:pt idx="5">
                  <c:v>12</c:v>
                </c:pt>
                <c:pt idx="6">
                  <c:v>8</c:v>
                </c:pt>
                <c:pt idx="7">
                  <c:v>16</c:v>
                </c:pt>
                <c:pt idx="8">
                  <c:v>6</c:v>
                </c:pt>
                <c:pt idx="9">
                  <c:v>18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dLbls>
          <c:showLegendKey val="0"/>
          <c:showVal val="0"/>
          <c:showCatName val="0"/>
          <c:showSerName val="0"/>
          <c:showPercent val="0"/>
          <c:showBubbleSize val="0"/>
        </c:dLbls>
        <c:gapWidth val="300"/>
        <c:overlap val="100"/>
        <c:serLines/>
        <c:axId val="236111704"/>
        <c:axId val="236119544"/>
      </c:barChart>
      <c:catAx>
        <c:axId val="236111704"/>
        <c:scaling>
          <c:orientation val="maxMin"/>
        </c:scaling>
        <c:delete val="0"/>
        <c:axPos val="l"/>
        <c:numFmt formatCode="General" sourceLinked="1"/>
        <c:majorTickMark val="none"/>
        <c:minorTickMark val="none"/>
        <c:tickLblPos val="nextTo"/>
        <c:txPr>
          <a:bodyPr/>
          <a:lstStyle/>
          <a:p>
            <a:pPr>
              <a:defRPr sz="900"/>
            </a:pPr>
            <a:endParaRPr lang="sv-SE"/>
          </a:p>
        </c:txPr>
        <c:crossAx val="236119544"/>
        <c:crosses val="autoZero"/>
        <c:auto val="1"/>
        <c:lblAlgn val="ctr"/>
        <c:lblOffset val="10"/>
        <c:noMultiLvlLbl val="0"/>
      </c:catAx>
      <c:valAx>
        <c:axId val="236119544"/>
        <c:scaling>
          <c:orientation val="minMax"/>
          <c:min val="0"/>
        </c:scaling>
        <c:delete val="0"/>
        <c:axPos val="t"/>
        <c:majorGridlines/>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62332435162054E-3"/>
          <c:y val="6.093209310135958E-2"/>
          <c:w val="0.9640714343213217"/>
          <c:h val="0.66487348794252232"/>
        </c:manualLayout>
      </c:layout>
      <c:barChart>
        <c:barDir val="bar"/>
        <c:grouping val="stacked"/>
        <c:varyColors val="0"/>
        <c:ser>
          <c:idx val="0"/>
          <c:order val="0"/>
          <c:tx>
            <c:strRef>
              <c:f>Blad1!$B$1</c:f>
              <c:strCache>
                <c:ptCount val="1"/>
                <c:pt idx="0">
                  <c:v>Inte viktigt alls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71DA-42CF-A048-52103153A057}"/>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71DA-42CF-A048-52103153A057}"/>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71DA-42CF-A048-52103153A057}"/>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71DA-42CF-A048-52103153A057}"/>
            </c:ext>
          </c:extLst>
        </c:ser>
        <c:ser>
          <c:idx val="6"/>
          <c:order val="6"/>
          <c:tx>
            <c:strRef>
              <c:f>Blad1!$H$1</c:f>
              <c:strCache>
                <c:ptCount val="1"/>
                <c:pt idx="0">
                  <c:v>Väldigt viktigt 7</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71DA-42CF-A048-52103153A05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6777749901714"/>
          <c:y val="5.4125802001849653E-2"/>
          <c:w val="0.7093587855108390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71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29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4"/>
                <c:pt idx="3">
                  <c:v>2018</c:v>
                </c:pt>
              </c:strCache>
            </c:strRef>
          </c:cat>
          <c:val>
            <c:numRef>
              <c:f>Blad1!$D$2:$D$7</c:f>
              <c:numCache>
                <c:formatCode>General</c:formatCode>
                <c:ptCount val="6"/>
                <c:pt idx="3">
                  <c:v>30</c:v>
                </c:pt>
              </c:numCache>
            </c:numRef>
          </c:val>
          <c:extLst>
            <c:ext xmlns:c16="http://schemas.microsoft.com/office/drawing/2014/chart" uri="{C3380CC4-5D6E-409C-BE32-E72D297353CC}">
              <c16:uniqueId val="{00000000-D08D-4E3A-950C-8A2DE699B1EF}"/>
            </c:ext>
          </c:extLst>
        </c:ser>
        <c:ser>
          <c:idx val="3"/>
          <c:order val="3"/>
          <c:tx>
            <c:strRef>
              <c:f>Blad1!$E$1</c:f>
              <c:strCache>
                <c:ptCount val="1"/>
                <c:pt idx="0">
                  <c:v>4</c:v>
                </c:pt>
              </c:strCache>
            </c:strRef>
          </c:tx>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8D-4E3A-950C-8A2DE699B1EF}"/>
                </c:ext>
              </c:extLst>
            </c:dLbl>
            <c:spPr>
              <a:noFill/>
              <a:ln>
                <a:noFill/>
              </a:ln>
              <a:effectLst/>
            </c:spPr>
            <c:txPr>
              <a:bodyPr wrap="square" lIns="38100" tIns="19050" rIns="38100" bIns="19050" anchor="ctr">
                <a:spAutoFit/>
              </a:bodyPr>
              <a:lstStyle/>
              <a:p>
                <a:pPr>
                  <a:defRPr sz="1200"/>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Blad1!$A$2:$A$7</c:f>
              <c:strCache>
                <c:ptCount val="4"/>
                <c:pt idx="3">
                  <c:v>2018</c:v>
                </c:pt>
              </c:strCache>
            </c:strRef>
          </c:cat>
          <c:val>
            <c:numRef>
              <c:f>Blad1!$E$2:$E$7</c:f>
              <c:numCache>
                <c:formatCode>General</c:formatCode>
                <c:ptCount val="6"/>
                <c:pt idx="3">
                  <c:v>15</c:v>
                </c:pt>
              </c:numCache>
            </c:numRef>
          </c:val>
          <c:extLst>
            <c:ext xmlns:c16="http://schemas.microsoft.com/office/drawing/2014/chart" uri="{C3380CC4-5D6E-409C-BE32-E72D297353CC}">
              <c16:uniqueId val="{00000001-D08D-4E3A-950C-8A2DE699B1E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45274455255040813"/>
        </c:manualLayout>
      </c:layout>
      <c:overlay val="0"/>
    </c:legend>
    <c:plotVisOnly val="1"/>
    <c:dispBlanksAs val="gap"/>
    <c:showDLblsOverMax val="0"/>
  </c:chart>
  <c:txPr>
    <a:bodyPr/>
    <a:lstStyle/>
    <a:p>
      <a:pPr>
        <a:defRPr sz="1400"/>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6777749901714"/>
          <c:y val="5.4125802001849653E-2"/>
          <c:w val="0.7093587855108390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60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22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4"/>
                <c:pt idx="3">
                  <c:v>2018</c:v>
                </c:pt>
              </c:strCache>
            </c:strRef>
          </c:cat>
          <c:val>
            <c:numRef>
              <c:f>Blad1!$D$2:$D$7</c:f>
              <c:numCache>
                <c:formatCode>General</c:formatCode>
                <c:ptCount val="6"/>
                <c:pt idx="3">
                  <c:v>18</c:v>
                </c:pt>
              </c:numCache>
            </c:numRef>
          </c:val>
          <c:extLst>
            <c:ext xmlns:c16="http://schemas.microsoft.com/office/drawing/2014/chart" uri="{C3380CC4-5D6E-409C-BE32-E72D297353CC}">
              <c16:uniqueId val="{00000000-D08D-4E3A-950C-8A2DE699B1EF}"/>
            </c:ext>
          </c:extLst>
        </c:ser>
        <c:ser>
          <c:idx val="3"/>
          <c:order val="3"/>
          <c:tx>
            <c:strRef>
              <c:f>Blad1!$E$1</c:f>
              <c:strCache>
                <c:ptCount val="1"/>
                <c:pt idx="0">
                  <c:v>4</c:v>
                </c:pt>
              </c:strCache>
            </c:strRef>
          </c:tx>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8D-4E3A-950C-8A2DE699B1EF}"/>
                </c:ext>
              </c:extLst>
            </c:dLbl>
            <c:spPr>
              <a:noFill/>
              <a:ln>
                <a:noFill/>
              </a:ln>
              <a:effectLst/>
            </c:spPr>
            <c:txPr>
              <a:bodyPr wrap="square" lIns="38100" tIns="19050" rIns="38100" bIns="19050" anchor="ctr">
                <a:spAutoFit/>
              </a:bodyPr>
              <a:lstStyle/>
              <a:p>
                <a:pPr>
                  <a:defRPr sz="1200"/>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Blad1!$A$2:$A$7</c:f>
              <c:strCache>
                <c:ptCount val="4"/>
                <c:pt idx="3">
                  <c:v>2018</c:v>
                </c:pt>
              </c:strCache>
            </c:strRef>
          </c:cat>
          <c:val>
            <c:numRef>
              <c:f>Blad1!$E$2:$E$7</c:f>
              <c:numCache>
                <c:formatCode>General</c:formatCode>
                <c:ptCount val="6"/>
                <c:pt idx="3">
                  <c:v>15</c:v>
                </c:pt>
              </c:numCache>
            </c:numRef>
          </c:val>
          <c:extLst>
            <c:ext xmlns:c16="http://schemas.microsoft.com/office/drawing/2014/chart" uri="{C3380CC4-5D6E-409C-BE32-E72D297353CC}">
              <c16:uniqueId val="{00000001-D08D-4E3A-950C-8A2DE699B1E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inte</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297A-48B9-927F-99F04BDA4453}"/>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45274455255040813"/>
        </c:manualLayout>
      </c:layout>
      <c:overlay val="0"/>
    </c:legend>
    <c:plotVisOnly val="1"/>
    <c:dispBlanksAs val="gap"/>
    <c:showDLblsOverMax val="0"/>
  </c:chart>
  <c:txPr>
    <a:bodyPr/>
    <a:lstStyle/>
    <a:p>
      <a:pPr>
        <a:defRPr sz="1400"/>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90541922001766"/>
          <c:y val="0.22999024151840783"/>
          <c:w val="0.70649088787626757"/>
          <c:h val="0.5633096680030231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Blad1!$A$2:$A$8</c:f>
              <c:strCache>
                <c:ptCount val="4"/>
                <c:pt idx="3">
                  <c:v>2018</c:v>
                </c:pt>
              </c:strCache>
            </c:strRef>
          </c:cat>
          <c:val>
            <c:numRef>
              <c:f>Blad1!$B$2:$B$8</c:f>
              <c:numCache>
                <c:formatCode>General</c:formatCode>
                <c:ptCount val="7"/>
                <c:pt idx="3">
                  <c:v>41</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Blad1!$A$2:$A$8</c:f>
              <c:strCache>
                <c:ptCount val="4"/>
                <c:pt idx="3">
                  <c:v>2018</c:v>
                </c:pt>
              </c:strCache>
            </c:strRef>
          </c:cat>
          <c:val>
            <c:numRef>
              <c:f>Blad1!$C$2:$C$8</c:f>
              <c:numCache>
                <c:formatCode>General</c:formatCode>
                <c:ptCount val="7"/>
                <c:pt idx="3">
                  <c:v>8</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Blad1!$A$2:$A$8</c:f>
              <c:strCache>
                <c:ptCount val="4"/>
                <c:pt idx="3">
                  <c:v>2018</c:v>
                </c:pt>
              </c:strCache>
            </c:strRef>
          </c:cat>
          <c:val>
            <c:numRef>
              <c:f>Blad1!$D$2:$D$8</c:f>
              <c:numCache>
                <c:formatCode>General</c:formatCode>
                <c:ptCount val="7"/>
                <c:pt idx="3">
                  <c:v>5</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9BAF-4040-AE69-90B97BDA3844}"/>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Blad1!$A$2:$A$8</c:f>
              <c:strCache>
                <c:ptCount val="4"/>
                <c:pt idx="3">
                  <c:v>2018</c:v>
                </c:pt>
              </c:strCache>
            </c:strRef>
          </c:cat>
          <c:val>
            <c:numRef>
              <c:f>Blad1!$E$2:$E$8</c:f>
              <c:numCache>
                <c:formatCode>General</c:formatCode>
                <c:ptCount val="7"/>
                <c:pt idx="3">
                  <c:v>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6601-49BF-B282-14AFA7C6BB4C}"/>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Blad1!$A$2:$A$8</c:f>
              <c:strCache>
                <c:ptCount val="4"/>
                <c:pt idx="3">
                  <c:v>2018</c:v>
                </c:pt>
              </c:strCache>
            </c:strRef>
          </c:cat>
          <c:val>
            <c:numRef>
              <c:f>Blad1!$F$2:$F$8</c:f>
              <c:numCache>
                <c:formatCode>General</c:formatCode>
                <c:ptCount val="7"/>
                <c:pt idx="3">
                  <c:v>43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6601-49BF-B282-14AFA7C6BB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6777749901714"/>
          <c:y val="5.4125802001849653E-2"/>
          <c:w val="0.7093587855108390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37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63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4"/>
                <c:pt idx="3">
                  <c:v>2018</c:v>
                </c:pt>
              </c:strCache>
            </c:strRef>
          </c:cat>
          <c:val>
            <c:numRef>
              <c:f>Blad1!$D$2:$D$7</c:f>
              <c:numCache>
                <c:formatCode>General</c:formatCode>
                <c:ptCount val="6"/>
                <c:pt idx="3">
                  <c:v>18</c:v>
                </c:pt>
              </c:numCache>
            </c:numRef>
          </c:val>
          <c:extLst>
            <c:ext xmlns:c16="http://schemas.microsoft.com/office/drawing/2014/chart" uri="{C3380CC4-5D6E-409C-BE32-E72D297353CC}">
              <c16:uniqueId val="{00000000-D08D-4E3A-950C-8A2DE699B1EF}"/>
            </c:ext>
          </c:extLst>
        </c:ser>
        <c:ser>
          <c:idx val="3"/>
          <c:order val="3"/>
          <c:tx>
            <c:strRef>
              <c:f>Blad1!$E$1</c:f>
              <c:strCache>
                <c:ptCount val="1"/>
                <c:pt idx="0">
                  <c:v>4</c:v>
                </c:pt>
              </c:strCache>
            </c:strRef>
          </c:tx>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8D-4E3A-950C-8A2DE699B1EF}"/>
                </c:ext>
              </c:extLst>
            </c:dLbl>
            <c:spPr>
              <a:noFill/>
              <a:ln>
                <a:noFill/>
              </a:ln>
              <a:effectLst/>
            </c:spPr>
            <c:txPr>
              <a:bodyPr wrap="square" lIns="38100" tIns="19050" rIns="38100" bIns="19050" anchor="ctr">
                <a:spAutoFit/>
              </a:bodyPr>
              <a:lstStyle/>
              <a:p>
                <a:pPr>
                  <a:defRPr sz="1200"/>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Blad1!$A$2:$A$7</c:f>
              <c:strCache>
                <c:ptCount val="4"/>
                <c:pt idx="3">
                  <c:v>2018</c:v>
                </c:pt>
              </c:strCache>
            </c:strRef>
          </c:cat>
          <c:val>
            <c:numRef>
              <c:f>Blad1!$E$2:$E$7</c:f>
              <c:numCache>
                <c:formatCode>General</c:formatCode>
                <c:ptCount val="6"/>
                <c:pt idx="3">
                  <c:v>15</c:v>
                </c:pt>
              </c:numCache>
            </c:numRef>
          </c:val>
          <c:extLst>
            <c:ext xmlns:c16="http://schemas.microsoft.com/office/drawing/2014/chart" uri="{C3380CC4-5D6E-409C-BE32-E72D297353CC}">
              <c16:uniqueId val="{00000001-D08D-4E3A-950C-8A2DE699B1E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45274455255040813"/>
        </c:manualLayout>
      </c:layout>
      <c:overlay val="0"/>
    </c:legend>
    <c:plotVisOnly val="1"/>
    <c:dispBlanksAs val="gap"/>
    <c:showDLblsOverMax val="0"/>
  </c:chart>
  <c:txPr>
    <a:bodyPr/>
    <a:lstStyle/>
    <a:p>
      <a:pPr>
        <a:defRPr sz="1400"/>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6777749901714"/>
          <c:y val="5.4125802001849653E-2"/>
          <c:w val="0.7093587855108390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44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44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4"/>
                <c:pt idx="3">
                  <c:v>2018</c:v>
                </c:pt>
              </c:strCache>
            </c:strRef>
          </c:cat>
          <c:val>
            <c:numRef>
              <c:f>Blad1!$D$2:$D$7</c:f>
              <c:numCache>
                <c:formatCode>General</c:formatCode>
                <c:ptCount val="6"/>
                <c:pt idx="3">
                  <c:v>12</c:v>
                </c:pt>
              </c:numCache>
            </c:numRef>
          </c:val>
          <c:extLst>
            <c:ext xmlns:c16="http://schemas.microsoft.com/office/drawing/2014/chart" uri="{C3380CC4-5D6E-409C-BE32-E72D297353CC}">
              <c16:uniqueId val="{00000000-D08D-4E3A-950C-8A2DE699B1EF}"/>
            </c:ext>
          </c:extLst>
        </c:ser>
        <c:ser>
          <c:idx val="3"/>
          <c:order val="3"/>
          <c:tx>
            <c:strRef>
              <c:f>Blad1!$E$1</c:f>
              <c:strCache>
                <c:ptCount val="1"/>
                <c:pt idx="0">
                  <c:v>4</c:v>
                </c:pt>
              </c:strCache>
            </c:strRef>
          </c:tx>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8D-4E3A-950C-8A2DE699B1EF}"/>
                </c:ext>
              </c:extLst>
            </c:dLbl>
            <c:spPr>
              <a:noFill/>
              <a:ln>
                <a:noFill/>
              </a:ln>
              <a:effectLst/>
            </c:spPr>
            <c:txPr>
              <a:bodyPr wrap="square" lIns="38100" tIns="19050" rIns="38100" bIns="19050" anchor="ctr">
                <a:spAutoFit/>
              </a:bodyPr>
              <a:lstStyle/>
              <a:p>
                <a:pPr>
                  <a:defRPr sz="1200"/>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Blad1!$A$2:$A$7</c:f>
              <c:strCache>
                <c:ptCount val="4"/>
                <c:pt idx="3">
                  <c:v>2018</c:v>
                </c:pt>
              </c:strCache>
            </c:strRef>
          </c:cat>
          <c:val>
            <c:numRef>
              <c:f>Blad1!$E$2:$E$7</c:f>
              <c:numCache>
                <c:formatCode>General</c:formatCode>
                <c:ptCount val="6"/>
                <c:pt idx="3">
                  <c:v>15</c:v>
                </c:pt>
              </c:numCache>
            </c:numRef>
          </c:val>
          <c:extLst>
            <c:ext xmlns:c16="http://schemas.microsoft.com/office/drawing/2014/chart" uri="{C3380CC4-5D6E-409C-BE32-E72D297353CC}">
              <c16:uniqueId val="{00000001-D08D-4E3A-950C-8A2DE699B1E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inte</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C354-4FE0-9B7C-7715BA467345}"/>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45274455255040813"/>
        </c:manualLayout>
      </c:layout>
      <c:overlay val="0"/>
    </c:legend>
    <c:plotVisOnly val="1"/>
    <c:dispBlanksAs val="gap"/>
    <c:showDLblsOverMax val="0"/>
  </c:chart>
  <c:txPr>
    <a:bodyPr/>
    <a:lstStyle/>
    <a:p>
      <a:pPr>
        <a:defRPr sz="1400"/>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41788525014315"/>
          <c:y val="5.4125802001849653E-2"/>
          <c:w val="0.5248086613666089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Blad1!$A$2:$A$9</c:f>
              <c:strCache>
                <c:ptCount val="8"/>
                <c:pt idx="1">
                  <c:v>Vad som kan påverka din hälsa?</c:v>
                </c:pt>
                <c:pt idx="2">
                  <c:v>Vad Du själv kan göra för att påverka din hälsa?</c:v>
                </c:pt>
                <c:pt idx="3">
                  <c:v>Vart du kan vända dig om du blir sjuk?</c:v>
                </c:pt>
                <c:pt idx="4">
                  <c:v>Sverige som land</c:v>
                </c:pt>
                <c:pt idx="5">
                  <c:v>Hur man får tillgång till offentlig service</c:v>
                </c:pt>
                <c:pt idx="6">
                  <c:v>Hur man engagerar sig i samhället (i skola, föreningar, politisk verksamhet</c:v>
                </c:pt>
                <c:pt idx="7">
                  <c:v>Hur man får ett bättre jobb eller utbildning. jobb eller utbildning.</c:v>
                </c:pt>
              </c:strCache>
            </c:strRef>
          </c:cat>
          <c:val>
            <c:numRef>
              <c:f>Blad1!$B$2:$B$9</c:f>
              <c:numCache>
                <c:formatCode>General</c:formatCode>
                <c:ptCount val="8"/>
                <c:pt idx="1">
                  <c:v>11</c:v>
                </c:pt>
                <c:pt idx="2">
                  <c:v>10</c:v>
                </c:pt>
                <c:pt idx="3">
                  <c:v>6</c:v>
                </c:pt>
                <c:pt idx="4">
                  <c:v>2</c:v>
                </c:pt>
                <c:pt idx="5">
                  <c:v>4</c:v>
                </c:pt>
                <c:pt idx="6">
                  <c:v>7</c:v>
                </c:pt>
                <c:pt idx="7">
                  <c:v>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Blad1!$A$2:$A$9</c:f>
              <c:strCache>
                <c:ptCount val="8"/>
                <c:pt idx="1">
                  <c:v>Vad som kan påverka din hälsa?</c:v>
                </c:pt>
                <c:pt idx="2">
                  <c:v>Vad Du själv kan göra för att påverka din hälsa?</c:v>
                </c:pt>
                <c:pt idx="3">
                  <c:v>Vart du kan vända dig om du blir sjuk?</c:v>
                </c:pt>
                <c:pt idx="4">
                  <c:v>Sverige som land</c:v>
                </c:pt>
                <c:pt idx="5">
                  <c:v>Hur man får tillgång till offentlig service</c:v>
                </c:pt>
                <c:pt idx="6">
                  <c:v>Hur man engagerar sig i samhället (i skola, föreningar, politisk verksamhet</c:v>
                </c:pt>
                <c:pt idx="7">
                  <c:v>Hur man får ett bättre jobb eller utbildning. jobb eller utbildning.</c:v>
                </c:pt>
              </c:strCache>
            </c:strRef>
          </c:cat>
          <c:val>
            <c:numRef>
              <c:f>Blad1!$C$2:$C$9</c:f>
              <c:numCache>
                <c:formatCode>General</c:formatCode>
                <c:ptCount val="8"/>
                <c:pt idx="1">
                  <c:v>32</c:v>
                </c:pt>
                <c:pt idx="2">
                  <c:v>39</c:v>
                </c:pt>
                <c:pt idx="3">
                  <c:v>30</c:v>
                </c:pt>
                <c:pt idx="4">
                  <c:v>33</c:v>
                </c:pt>
                <c:pt idx="5">
                  <c:v>45</c:v>
                </c:pt>
                <c:pt idx="6">
                  <c:v>43</c:v>
                </c:pt>
                <c:pt idx="7">
                  <c:v>45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Blad1!$A$2:$A$9</c:f>
              <c:strCache>
                <c:ptCount val="8"/>
                <c:pt idx="1">
                  <c:v>Vad som kan påverka din hälsa?</c:v>
                </c:pt>
                <c:pt idx="2">
                  <c:v>Vad Du själv kan göra för att påverka din hälsa?</c:v>
                </c:pt>
                <c:pt idx="3">
                  <c:v>Vart du kan vända dig om du blir sjuk?</c:v>
                </c:pt>
                <c:pt idx="4">
                  <c:v>Sverige som land</c:v>
                </c:pt>
                <c:pt idx="5">
                  <c:v>Hur man får tillgång till offentlig service</c:v>
                </c:pt>
                <c:pt idx="6">
                  <c:v>Hur man engagerar sig i samhället (i skola, föreningar, politisk verksamhet</c:v>
                </c:pt>
                <c:pt idx="7">
                  <c:v>Hur man får ett bättre jobb eller utbildning. jobb eller utbildning.</c:v>
                </c:pt>
              </c:strCache>
            </c:strRef>
          </c:cat>
          <c:val>
            <c:numRef>
              <c:f>Blad1!$D$2:$D$9</c:f>
              <c:numCache>
                <c:formatCode>General</c:formatCode>
                <c:ptCount val="8"/>
                <c:pt idx="1">
                  <c:v>34</c:v>
                </c:pt>
                <c:pt idx="2">
                  <c:v>37</c:v>
                </c:pt>
                <c:pt idx="3">
                  <c:v>50</c:v>
                </c:pt>
                <c:pt idx="4">
                  <c:v>51</c:v>
                </c:pt>
                <c:pt idx="5">
                  <c:v>37</c:v>
                </c:pt>
                <c:pt idx="6">
                  <c:v>37</c:v>
                </c:pt>
                <c:pt idx="7">
                  <c:v>32</c:v>
                </c:pt>
              </c:numCache>
            </c:numRef>
          </c:val>
          <c:extLst>
            <c:ext xmlns:c16="http://schemas.microsoft.com/office/drawing/2014/chart" uri="{C3380CC4-5D6E-409C-BE32-E72D297353CC}">
              <c16:uniqueId val="{00000000-D08D-4E3A-950C-8A2DE699B1EF}"/>
            </c:ext>
          </c:extLst>
        </c:ser>
        <c:ser>
          <c:idx val="3"/>
          <c:order val="3"/>
          <c:tx>
            <c:strRef>
              <c:f>Blad1!$E$1</c:f>
              <c:strCache>
                <c:ptCount val="1"/>
                <c:pt idx="0">
                  <c:v>4</c:v>
                </c:pt>
              </c:strCache>
            </c:strRef>
          </c:tx>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A9-4B80-A183-9C8E7D46EE9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A9-4B80-A183-9C8E7D46EE9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8D-4E3A-950C-8A2DE699B1E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A9-4B80-A183-9C8E7D46EE9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A9-4B80-A183-9C8E7D46EE9D}"/>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A9-4B80-A183-9C8E7D46EE9D}"/>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A9-4B80-A183-9C8E7D46EE9D}"/>
                </c:ext>
              </c:extLst>
            </c:dLbl>
            <c:spPr>
              <a:noFill/>
              <a:ln>
                <a:noFill/>
              </a:ln>
              <a:effectLst/>
            </c:spPr>
            <c:txPr>
              <a:bodyPr wrap="square" lIns="38100" tIns="19050" rIns="38100" bIns="19050" anchor="ctr">
                <a:spAutoFit/>
              </a:bodyPr>
              <a:lstStyle/>
              <a:p>
                <a:pPr>
                  <a:defRPr sz="1050"/>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Blad1!$A$2:$A$9</c:f>
              <c:strCache>
                <c:ptCount val="8"/>
                <c:pt idx="1">
                  <c:v>Vad som kan påverka din hälsa?</c:v>
                </c:pt>
                <c:pt idx="2">
                  <c:v>Vad Du själv kan göra för att påverka din hälsa?</c:v>
                </c:pt>
                <c:pt idx="3">
                  <c:v>Vart du kan vända dig om du blir sjuk?</c:v>
                </c:pt>
                <c:pt idx="4">
                  <c:v>Sverige som land</c:v>
                </c:pt>
                <c:pt idx="5">
                  <c:v>Hur man får tillgång till offentlig service</c:v>
                </c:pt>
                <c:pt idx="6">
                  <c:v>Hur man engagerar sig i samhället (i skola, föreningar, politisk verksamhet</c:v>
                </c:pt>
                <c:pt idx="7">
                  <c:v>Hur man får ett bättre jobb eller utbildning. jobb eller utbildning.</c:v>
                </c:pt>
              </c:strCache>
            </c:strRef>
          </c:cat>
          <c:val>
            <c:numRef>
              <c:f>Blad1!$E$2:$E$9</c:f>
              <c:numCache>
                <c:formatCode>General</c:formatCode>
                <c:ptCount val="8"/>
                <c:pt idx="1">
                  <c:v>23</c:v>
                </c:pt>
                <c:pt idx="2">
                  <c:v>14</c:v>
                </c:pt>
                <c:pt idx="3">
                  <c:v>15</c:v>
                </c:pt>
                <c:pt idx="4">
                  <c:v>14</c:v>
                </c:pt>
                <c:pt idx="5">
                  <c:v>14</c:v>
                </c:pt>
                <c:pt idx="6">
                  <c:v>12</c:v>
                </c:pt>
                <c:pt idx="7">
                  <c:v>17</c:v>
                </c:pt>
              </c:numCache>
            </c:numRef>
          </c:val>
          <c:extLst>
            <c:ext xmlns:c16="http://schemas.microsoft.com/office/drawing/2014/chart" uri="{C3380CC4-5D6E-409C-BE32-E72D297353CC}">
              <c16:uniqueId val="{00000001-D08D-4E3A-950C-8A2DE699B1E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Nej, inte alls</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Ja, lite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Ja, mycket</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C354-4FE0-9B7C-7715BA467345}"/>
            </c:ext>
          </c:extLst>
        </c:ser>
        <c:ser>
          <c:idx val="3"/>
          <c:order val="3"/>
          <c:tx>
            <c:strRef>
              <c:f>Blad1!$E$1</c:f>
              <c:strCache>
                <c:ptCount val="1"/>
                <c:pt idx="0">
                  <c:v>Vet inte</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0-4CF8-447C-B7C5-23925A9DB46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45274455255040813"/>
        </c:manualLayout>
      </c:layout>
      <c:overlay val="0"/>
    </c:legend>
    <c:plotVisOnly val="1"/>
    <c:dispBlanksAs val="gap"/>
    <c:showDLblsOverMax val="0"/>
  </c:chart>
  <c:txPr>
    <a:bodyPr/>
    <a:lstStyle/>
    <a:p>
      <a:pPr>
        <a:defRPr sz="1400"/>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6777749901714"/>
          <c:y val="5.4125802001849653E-2"/>
          <c:w val="0.7093587855108390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58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4"/>
                <c:pt idx="3">
                  <c:v>2018</c:v>
                </c:pt>
              </c:strCache>
            </c:strRef>
          </c:cat>
          <c:val>
            <c:numRef>
              <c:f>Blad1!$D$2:$D$7</c:f>
              <c:numCache>
                <c:formatCode>General</c:formatCode>
                <c:ptCount val="6"/>
                <c:pt idx="3">
                  <c:v>33</c:v>
                </c:pt>
              </c:numCache>
            </c:numRef>
          </c:val>
          <c:extLst>
            <c:ext xmlns:c16="http://schemas.microsoft.com/office/drawing/2014/chart" uri="{C3380CC4-5D6E-409C-BE32-E72D297353CC}">
              <c16:uniqueId val="{00000000-D08D-4E3A-950C-8A2DE699B1E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Nej, inte alls</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Ja, lite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Ja, mycket</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C354-4FE0-9B7C-7715BA467345}"/>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45274455255040813"/>
        </c:manualLayout>
      </c:layout>
      <c:overlay val="0"/>
    </c:legend>
    <c:plotVisOnly val="1"/>
    <c:dispBlanksAs val="gap"/>
    <c:showDLblsOverMax val="0"/>
  </c:chart>
  <c:txPr>
    <a:bodyPr/>
    <a:lstStyle/>
    <a:p>
      <a:pPr>
        <a:defRPr sz="1400"/>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6777749901714"/>
          <c:y val="5.4125802001849653E-2"/>
          <c:w val="0.7093587855108390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6"/>
                <c:pt idx="1">
                  <c:v>Familj</c:v>
                </c:pt>
                <c:pt idx="2">
                  <c:v>Vänner</c:v>
                </c:pt>
                <c:pt idx="3">
                  <c:v>Hälso- och sjukvården</c:v>
                </c:pt>
                <c:pt idx="4">
                  <c:v>Vet inte</c:v>
                </c:pt>
                <c:pt idx="5">
                  <c:v>Annat, nämligen ..</c:v>
                </c:pt>
              </c:strCache>
            </c:strRef>
          </c:cat>
          <c:val>
            <c:numRef>
              <c:f>Blad1!$B$2:$B$7</c:f>
              <c:numCache>
                <c:formatCode>General</c:formatCode>
                <c:ptCount val="6"/>
                <c:pt idx="1">
                  <c:v>45</c:v>
                </c:pt>
                <c:pt idx="2">
                  <c:v>25</c:v>
                </c:pt>
                <c:pt idx="3">
                  <c:v>24</c:v>
                </c:pt>
                <c:pt idx="4">
                  <c:v>24</c:v>
                </c:pt>
                <c:pt idx="5">
                  <c:v>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6"/>
                <c:pt idx="1">
                  <c:v>Familj</c:v>
                </c:pt>
                <c:pt idx="2">
                  <c:v>Vänner</c:v>
                </c:pt>
                <c:pt idx="3">
                  <c:v>Hälso- och sjukvården</c:v>
                </c:pt>
                <c:pt idx="4">
                  <c:v>Vet inte</c:v>
                </c:pt>
                <c:pt idx="5">
                  <c:v>Annat, nämligen ..</c:v>
                </c:pt>
              </c:strCache>
            </c:strRef>
          </c:cat>
          <c:val>
            <c:numRef>
              <c:f>Blad1!$C$2:$C$7</c:f>
              <c:numCache>
                <c:formatCode>General</c:formatCode>
                <c:ptCount val="6"/>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6"/>
                <c:pt idx="1">
                  <c:v>Familj</c:v>
                </c:pt>
                <c:pt idx="2">
                  <c:v>Vänner</c:v>
                </c:pt>
                <c:pt idx="3">
                  <c:v>Hälso- och sjukvården</c:v>
                </c:pt>
                <c:pt idx="4">
                  <c:v>Vet inte</c:v>
                </c:pt>
                <c:pt idx="5">
                  <c:v>Annat, nämligen ..</c:v>
                </c:pt>
              </c:strCache>
            </c:strRef>
          </c:cat>
          <c:val>
            <c:numRef>
              <c:f>Blad1!$D$2:$D$7</c:f>
              <c:numCache>
                <c:formatCode>General</c:formatCode>
                <c:ptCount val="6"/>
              </c:numCache>
            </c:numRef>
          </c:val>
          <c:extLst>
            <c:ext xmlns:c16="http://schemas.microsoft.com/office/drawing/2014/chart" uri="{C3380CC4-5D6E-409C-BE32-E72D297353CC}">
              <c16:uniqueId val="{00000000-D08D-4E3A-950C-8A2DE699B1EF}"/>
            </c:ext>
          </c:extLst>
        </c:ser>
        <c:ser>
          <c:idx val="3"/>
          <c:order val="3"/>
          <c:tx>
            <c:strRef>
              <c:f>Blad1!$E$1</c:f>
              <c:strCache>
                <c:ptCount val="1"/>
                <c:pt idx="0">
                  <c:v>4</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6"/>
                <c:pt idx="1">
                  <c:v>Familj</c:v>
                </c:pt>
                <c:pt idx="2">
                  <c:v>Vänner</c:v>
                </c:pt>
                <c:pt idx="3">
                  <c:v>Hälso- och sjukvården</c:v>
                </c:pt>
                <c:pt idx="4">
                  <c:v>Vet inte</c:v>
                </c:pt>
                <c:pt idx="5">
                  <c:v>Annat, nämligen ..</c:v>
                </c:pt>
              </c:strCache>
            </c:strRef>
          </c:cat>
          <c:val>
            <c:numRef>
              <c:f>Blad1!$E$2:$E$7</c:f>
              <c:numCache>
                <c:formatCode>General</c:formatCode>
                <c:ptCount val="6"/>
              </c:numCache>
            </c:numRef>
          </c:val>
          <c:extLst>
            <c:ext xmlns:c16="http://schemas.microsoft.com/office/drawing/2014/chart" uri="{C3380CC4-5D6E-409C-BE32-E72D297353CC}">
              <c16:uniqueId val="{00000000-09AD-40D3-A8B5-23B1556F8D11}"/>
            </c:ext>
          </c:extLst>
        </c:ser>
        <c:ser>
          <c:idx val="4"/>
          <c:order val="4"/>
          <c:tx>
            <c:strRef>
              <c:f>Blad1!$F$1</c:f>
              <c:strCache>
                <c:ptCount val="1"/>
                <c:pt idx="0">
                  <c:v>5</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6"/>
                <c:pt idx="1">
                  <c:v>Familj</c:v>
                </c:pt>
                <c:pt idx="2">
                  <c:v>Vänner</c:v>
                </c:pt>
                <c:pt idx="3">
                  <c:v>Hälso- och sjukvården</c:v>
                </c:pt>
                <c:pt idx="4">
                  <c:v>Vet inte</c:v>
                </c:pt>
                <c:pt idx="5">
                  <c:v>Annat, nämligen ..</c:v>
                </c:pt>
              </c:strCache>
            </c:strRef>
          </c:cat>
          <c:val>
            <c:numRef>
              <c:f>Blad1!$F$2:$F$7</c:f>
              <c:numCache>
                <c:formatCode>General</c:formatCode>
                <c:ptCount val="6"/>
              </c:numCache>
            </c:numRef>
          </c:val>
          <c:extLst>
            <c:ext xmlns:c16="http://schemas.microsoft.com/office/drawing/2014/chart" uri="{C3380CC4-5D6E-409C-BE32-E72D297353CC}">
              <c16:uniqueId val="{00000001-09AD-40D3-A8B5-23B1556F8D11}"/>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Familj</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Vänner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Hälso- och sjukvården</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C354-4FE0-9B7C-7715BA467345}"/>
            </c:ext>
          </c:extLst>
        </c:ser>
        <c:ser>
          <c:idx val="3"/>
          <c:order val="3"/>
          <c:tx>
            <c:strRef>
              <c:f>Blad1!$E$1</c:f>
              <c:strCache>
                <c:ptCount val="1"/>
                <c:pt idx="0">
                  <c:v>Annat</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0-991B-4818-9E68-3BA780963E51}"/>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400"/>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Arabiska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Dari</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Somaliska</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2024-4E47-AF02-C1851072BDFB}"/>
            </c:ext>
          </c:extLst>
        </c:ser>
        <c:ser>
          <c:idx val="3"/>
          <c:order val="3"/>
          <c:tx>
            <c:strRef>
              <c:f>Blad1!$E$1</c:f>
              <c:strCache>
                <c:ptCount val="1"/>
                <c:pt idx="0">
                  <c:v>Engelska</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2024-4E47-AF02-C1851072BDFB}"/>
            </c:ext>
          </c:extLst>
        </c:ser>
        <c:ser>
          <c:idx val="4"/>
          <c:order val="4"/>
          <c:tx>
            <c:strRef>
              <c:f>Blad1!$F$1</c:f>
              <c:strCache>
                <c:ptCount val="1"/>
                <c:pt idx="0">
                  <c:v>Andra språk</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2024-4E47-AF02-C1851072BDFB}"/>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12552409091682507"/>
          <c:y val="0.57076160404091081"/>
          <c:w val="0.82055434781520775"/>
          <c:h val="0.42923839595908919"/>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6777749901714"/>
          <c:y val="5.4125802001849653E-2"/>
          <c:w val="0.70935878551083908"/>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6"/>
                <c:pt idx="1">
                  <c:v>Från vänner, bekanta</c:v>
                </c:pt>
                <c:pt idx="2">
                  <c:v>och andra landsmän</c:v>
                </c:pt>
                <c:pt idx="4">
                  <c:v>Från myndigheter och</c:v>
                </c:pt>
                <c:pt idx="5">
                  <c:v>media</c:v>
                </c:pt>
              </c:strCache>
            </c:strRef>
          </c:cat>
          <c:val>
            <c:numRef>
              <c:f>Blad1!$B$2:$B$7</c:f>
              <c:numCache>
                <c:formatCode>General</c:formatCode>
                <c:ptCount val="6"/>
                <c:pt idx="2">
                  <c:v>15</c:v>
                </c:pt>
                <c:pt idx="4">
                  <c:v>17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6"/>
                <c:pt idx="1">
                  <c:v>Från vänner, bekanta</c:v>
                </c:pt>
                <c:pt idx="2">
                  <c:v>och andra landsmän</c:v>
                </c:pt>
                <c:pt idx="4">
                  <c:v>Från myndigheter och</c:v>
                </c:pt>
                <c:pt idx="5">
                  <c:v>media</c:v>
                </c:pt>
              </c:strCache>
            </c:strRef>
          </c:cat>
          <c:val>
            <c:numRef>
              <c:f>Blad1!$C$2:$C$7</c:f>
              <c:numCache>
                <c:formatCode>General</c:formatCode>
                <c:ptCount val="6"/>
                <c:pt idx="2">
                  <c:v>30</c:v>
                </c:pt>
                <c:pt idx="4">
                  <c:v>24</c:v>
                </c:pt>
              </c:numCache>
            </c:numRef>
          </c:val>
          <c:extLst>
            <c:ext xmlns:c16="http://schemas.microsoft.com/office/drawing/2014/chart" uri="{C3380CC4-5D6E-409C-BE32-E72D297353CC}">
              <c16:uniqueId val="{00000000-EECC-47B3-8A4D-D4A2C12C6046}"/>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6"/>
                <c:pt idx="1">
                  <c:v>Från vänner, bekanta</c:v>
                </c:pt>
                <c:pt idx="2">
                  <c:v>och andra landsmän</c:v>
                </c:pt>
                <c:pt idx="4">
                  <c:v>Från myndigheter och</c:v>
                </c:pt>
                <c:pt idx="5">
                  <c:v>media</c:v>
                </c:pt>
              </c:strCache>
            </c:strRef>
          </c:cat>
          <c:val>
            <c:numRef>
              <c:f>Blad1!$D$2:$D$7</c:f>
              <c:numCache>
                <c:formatCode>General</c:formatCode>
                <c:ptCount val="6"/>
                <c:pt idx="2">
                  <c:v>42</c:v>
                </c:pt>
                <c:pt idx="4">
                  <c:v>41</c:v>
                </c:pt>
              </c:numCache>
            </c:numRef>
          </c:val>
          <c:extLst>
            <c:ext xmlns:c16="http://schemas.microsoft.com/office/drawing/2014/chart" uri="{C3380CC4-5D6E-409C-BE32-E72D297353CC}">
              <c16:uniqueId val="{00000001-EECC-47B3-8A4D-D4A2C12C6046}"/>
            </c:ext>
          </c:extLst>
        </c:ser>
        <c:ser>
          <c:idx val="3"/>
          <c:order val="3"/>
          <c:tx>
            <c:strRef>
              <c:f>Blad1!$E$1</c:f>
              <c:strCache>
                <c:ptCount val="1"/>
                <c:pt idx="0">
                  <c:v>4</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6"/>
                <c:pt idx="1">
                  <c:v>Från vänner, bekanta</c:v>
                </c:pt>
                <c:pt idx="2">
                  <c:v>och andra landsmän</c:v>
                </c:pt>
                <c:pt idx="4">
                  <c:v>Från myndigheter och</c:v>
                </c:pt>
                <c:pt idx="5">
                  <c:v>media</c:v>
                </c:pt>
              </c:strCache>
            </c:strRef>
          </c:cat>
          <c:val>
            <c:numRef>
              <c:f>Blad1!$E$2:$E$7</c:f>
              <c:numCache>
                <c:formatCode>General</c:formatCode>
                <c:ptCount val="6"/>
                <c:pt idx="2">
                  <c:v>14</c:v>
                </c:pt>
                <c:pt idx="4">
                  <c:v>21</c:v>
                </c:pt>
              </c:numCache>
            </c:numRef>
          </c:val>
          <c:extLst>
            <c:ext xmlns:c16="http://schemas.microsoft.com/office/drawing/2014/chart" uri="{C3380CC4-5D6E-409C-BE32-E72D297353CC}">
              <c16:uniqueId val="{00000002-EECC-47B3-8A4D-D4A2C12C6046}"/>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Aldrig</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Sällan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Ofta</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C354-4FE0-9B7C-7715BA467345}"/>
            </c:ext>
          </c:extLst>
        </c:ser>
        <c:ser>
          <c:idx val="3"/>
          <c:order val="3"/>
          <c:tx>
            <c:strRef>
              <c:f>Blad1!$E$1</c:f>
              <c:strCache>
                <c:ptCount val="1"/>
                <c:pt idx="0">
                  <c:v>Alltid</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0-991B-4818-9E68-3BA780963E51}"/>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45274455255040813"/>
        </c:manualLayout>
      </c:layout>
      <c:overlay val="0"/>
    </c:legend>
    <c:plotVisOnly val="1"/>
    <c:dispBlanksAs val="gap"/>
    <c:showDLblsOverMax val="0"/>
  </c:chart>
  <c:txPr>
    <a:bodyPr/>
    <a:lstStyle/>
    <a:p>
      <a:pPr>
        <a:defRPr sz="1400"/>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56664373101287"/>
          <c:y val="0.25032418722947825"/>
          <c:w val="0.78965991927884327"/>
          <c:h val="0.5744322939073662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32.110091743119298</c:v>
                </c:pt>
                <c:pt idx="4">
                  <c:v>16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27.140672782874599</c:v>
                </c:pt>
                <c:pt idx="4">
                  <c:v>36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31.498470948012201</c:v>
                </c:pt>
                <c:pt idx="4">
                  <c:v>34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87-4E1F-A4B7-F822B34CA8C1}"/>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Blad1!$E$2:$E$8</c:f>
              <c:numCache>
                <c:formatCode>General</c:formatCode>
                <c:ptCount val="7"/>
                <c:pt idx="3">
                  <c:v>9.2507645259938798</c:v>
                </c:pt>
                <c:pt idx="4">
                  <c:v>15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87-4E1F-A4B7-F822B34CA8C1}"/>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 jag har provat att idrotta, men endast en eller ett fåtal gånger</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Ja, jag har idrottat flera gånger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Blad1!#REF!</c:f>
              <c:strCache>
                <c:ptCount val="1"/>
                <c:pt idx="0">
                  <c:v>#REF!</c:v>
                </c:pt>
              </c:strCache>
            </c:strRef>
          </c:tx>
          <c:invertIfNegative val="0"/>
          <c:cat>
            <c:numRef>
              <c:f>Blad1!$A$2</c:f>
              <c:numCache>
                <c:formatCode>General</c:formatCode>
                <c:ptCount val="1"/>
              </c:numCache>
            </c:numRef>
          </c:cat>
          <c:val>
            <c:numRef>
              <c:f>Blad1!#REF!</c:f>
              <c:numCache>
                <c:formatCode>General</c:formatCode>
                <c:ptCount val="1"/>
                <c:pt idx="0">
                  <c:v>1</c:v>
                </c:pt>
              </c:numCache>
            </c:numRef>
          </c:val>
          <c:extLst>
            <c:ext xmlns:c16="http://schemas.microsoft.com/office/drawing/2014/chart" uri="{C3380CC4-5D6E-409C-BE32-E72D297353CC}">
              <c16:uniqueId val="{00000000-2E20-4E07-872A-BECD7AD17B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20466666118481E-2"/>
          <c:y val="0.43116199668017813"/>
          <c:w val="0.97555906666776304"/>
          <c:h val="0.13945076429425873"/>
        </c:manualLayout>
      </c:layout>
      <c:barChart>
        <c:barDir val="bar"/>
        <c:grouping val="stacked"/>
        <c:varyColors val="0"/>
        <c:ser>
          <c:idx val="0"/>
          <c:order val="0"/>
          <c:tx>
            <c:strRef>
              <c:f>Blad1!$B$1</c:f>
              <c:strCache>
                <c:ptCount val="1"/>
                <c:pt idx="0">
                  <c:v>Ja, jag har provat att idrotta, men endast en eller ett fåtal gånger</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ED00-4005-82A8-6DE0C82F7AF1}"/>
            </c:ext>
          </c:extLst>
        </c:ser>
        <c:ser>
          <c:idx val="1"/>
          <c:order val="1"/>
          <c:tx>
            <c:strRef>
              <c:f>Blad1!$C$1</c:f>
              <c:strCache>
                <c:ptCount val="1"/>
                <c:pt idx="0">
                  <c:v>Ja, jag har idrottat flera gånger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ED00-4005-82A8-6DE0C82F7AF1}"/>
            </c:ext>
          </c:extLst>
        </c:ser>
        <c:ser>
          <c:idx val="2"/>
          <c:order val="2"/>
          <c:tx>
            <c:strRef>
              <c:f>Blad1!$D$1</c:f>
              <c:strCache>
                <c:ptCount val="1"/>
                <c:pt idx="0">
                  <c:v>Nej, men jag är intresserad av att idrotta</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2-ED00-4005-82A8-6DE0C82F7AF1}"/>
            </c:ext>
          </c:extLst>
        </c:ser>
        <c:ser>
          <c:idx val="3"/>
          <c:order val="3"/>
          <c:tx>
            <c:strRef>
              <c:f>Blad1!$E$1</c:f>
              <c:strCache>
                <c:ptCount val="1"/>
                <c:pt idx="0">
                  <c:v>Nej, och jag är inte intresserad av att idrotta</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3-ED00-4005-82A8-6DE0C82F7AF1}"/>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3.3615293411042788E-2"/>
          <c:y val="0.11164393245144565"/>
          <c:w val="0.58224901574803134"/>
          <c:h val="0.52009158981661607"/>
        </c:manualLayout>
      </c:layout>
      <c:overlay val="0"/>
    </c:legend>
    <c:plotVisOnly val="1"/>
    <c:dispBlanksAs val="gap"/>
    <c:showDLblsOverMax val="0"/>
  </c:chart>
  <c:txPr>
    <a:bodyPr/>
    <a:lstStyle/>
    <a:p>
      <a:pPr>
        <a:defRPr sz="1800"/>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34004524195349"/>
          <c:y val="0.1377860947271374"/>
          <c:w val="0.78965991927884327"/>
          <c:h val="0.5744322939073662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1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6"/>
                <c:pt idx="2">
                  <c:v>Politiska aktiviteter</c:v>
                </c:pt>
                <c:pt idx="3">
                  <c:v>Idrottsförening</c:v>
                </c:pt>
                <c:pt idx="4">
                  <c:v>Etnisk förening</c:v>
                </c:pt>
                <c:pt idx="5">
                  <c:v>Annan frivilligorganisation</c:v>
                </c:pt>
              </c:strCache>
            </c:strRef>
          </c:cat>
          <c:val>
            <c:numRef>
              <c:f>Blad1!$B$2:$B$8</c:f>
              <c:numCache>
                <c:formatCode>General</c:formatCode>
                <c:ptCount val="7"/>
                <c:pt idx="2">
                  <c:v>9</c:v>
                </c:pt>
                <c:pt idx="3">
                  <c:v>14</c:v>
                </c:pt>
                <c:pt idx="4">
                  <c:v>7</c:v>
                </c:pt>
                <c:pt idx="5">
                  <c:v>12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9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6"/>
                <c:pt idx="2">
                  <c:v>Politiska aktiviteter</c:v>
                </c:pt>
                <c:pt idx="3">
                  <c:v>Idrottsförening</c:v>
                </c:pt>
                <c:pt idx="4">
                  <c:v>Etnisk förening</c:v>
                </c:pt>
                <c:pt idx="5">
                  <c:v>Annan frivilligorganisation</c:v>
                </c:pt>
              </c:strCache>
            </c:strRef>
          </c:cat>
          <c:val>
            <c:numRef>
              <c:f>Blad1!$C$2:$C$8</c:f>
              <c:numCache>
                <c:formatCode>General</c:formatCode>
                <c:ptCount val="7"/>
                <c:pt idx="2">
                  <c:v>78</c:v>
                </c:pt>
                <c:pt idx="3">
                  <c:v>72</c:v>
                </c:pt>
                <c:pt idx="4">
                  <c:v>75</c:v>
                </c:pt>
                <c:pt idx="5">
                  <c:v>71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1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6"/>
                <c:pt idx="2">
                  <c:v>Politiska aktiviteter</c:v>
                </c:pt>
                <c:pt idx="3">
                  <c:v>Idrottsförening</c:v>
                </c:pt>
                <c:pt idx="4">
                  <c:v>Etnisk förening</c:v>
                </c:pt>
                <c:pt idx="5">
                  <c:v>Annan frivilligorganisation</c:v>
                </c:pt>
              </c:strCache>
            </c:strRef>
          </c:cat>
          <c:val>
            <c:numRef>
              <c:f>Blad1!$D$2:$D$8</c:f>
              <c:numCache>
                <c:formatCode>General</c:formatCode>
                <c:ptCount val="7"/>
                <c:pt idx="2">
                  <c:v>13</c:v>
                </c:pt>
                <c:pt idx="3">
                  <c:v>14</c:v>
                </c:pt>
                <c:pt idx="4">
                  <c:v>18</c:v>
                </c:pt>
                <c:pt idx="5">
                  <c:v>18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87-4E1F-A4B7-F822B34CA8C1}"/>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6"/>
                <c:pt idx="2">
                  <c:v>Politiska aktiviteter</c:v>
                </c:pt>
                <c:pt idx="3">
                  <c:v>Idrottsförening</c:v>
                </c:pt>
                <c:pt idx="4">
                  <c:v>Etnisk förening</c:v>
                </c:pt>
                <c:pt idx="5">
                  <c:v>Annan frivilligorganisation</c:v>
                </c:pt>
              </c:strCache>
            </c:strRef>
          </c:cat>
          <c:val>
            <c:numRef>
              <c:f>Blad1!$E$2:$E$8</c:f>
              <c:numCache>
                <c:formatCode>General</c:formatCode>
                <c:ptCount val="7"/>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87-4E1F-A4B7-F822B34CA8C1}"/>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 jag har provat att idrotta, men endast en eller ett fåtal gånger</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Ja, jag har idrottat flera gånger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Blad1!#REF!</c:f>
              <c:strCache>
                <c:ptCount val="1"/>
                <c:pt idx="0">
                  <c:v>#REF!</c:v>
                </c:pt>
              </c:strCache>
            </c:strRef>
          </c:tx>
          <c:invertIfNegative val="0"/>
          <c:cat>
            <c:numRef>
              <c:f>Blad1!$A$2</c:f>
              <c:numCache>
                <c:formatCode>General</c:formatCode>
                <c:ptCount val="1"/>
              </c:numCache>
            </c:numRef>
          </c:cat>
          <c:val>
            <c:numRef>
              <c:f>Blad1!#REF!</c:f>
              <c:numCache>
                <c:formatCode>General</c:formatCode>
                <c:ptCount val="1"/>
                <c:pt idx="0">
                  <c:v>1</c:v>
                </c:pt>
              </c:numCache>
            </c:numRef>
          </c:val>
          <c:extLst>
            <c:ext xmlns:c16="http://schemas.microsoft.com/office/drawing/2014/chart" uri="{C3380CC4-5D6E-409C-BE32-E72D297353CC}">
              <c16:uniqueId val="{00000000-2E20-4E07-872A-BECD7AD17B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20466666118481E-2"/>
          <c:y val="0.43116199668017813"/>
          <c:w val="0.97555906666776304"/>
          <c:h val="0.13945076429425873"/>
        </c:manualLayout>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ED00-4005-82A8-6DE0C82F7AF1}"/>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ED00-4005-82A8-6DE0C82F7AF1}"/>
            </c:ext>
          </c:extLst>
        </c:ser>
        <c:ser>
          <c:idx val="2"/>
          <c:order val="2"/>
          <c:tx>
            <c:strRef>
              <c:f>Blad1!$D$1</c:f>
              <c:strCache>
                <c:ptCount val="1"/>
                <c:pt idx="0">
                  <c:v>Vet inte</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2-ED00-4005-82A8-6DE0C82F7AF1}"/>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3.3615293411042788E-2"/>
          <c:y val="0.11164393245144565"/>
          <c:w val="0.58224901574803134"/>
          <c:h val="0.52009158981661607"/>
        </c:manualLayout>
      </c:layout>
      <c:overlay val="0"/>
    </c:legend>
    <c:plotVisOnly val="1"/>
    <c:dispBlanksAs val="gap"/>
    <c:showDLblsOverMax val="0"/>
  </c:chart>
  <c:txPr>
    <a:bodyPr/>
    <a:lstStyle/>
    <a:p>
      <a:pPr>
        <a:defRPr sz="1800"/>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86849018287026"/>
          <c:y val="0.31494538109840253"/>
          <c:w val="0.78965991927884327"/>
          <c:h val="0.53242851789256551"/>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11.353032659408999</c:v>
                </c:pt>
                <c:pt idx="4">
                  <c:v>10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3.7325038880248802</c:v>
                </c:pt>
                <c:pt idx="4">
                  <c:v>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37.247278382581598</c:v>
                </c:pt>
                <c:pt idx="4">
                  <c:v>38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87-4E1F-A4B7-F822B34CA8C1}"/>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Blad1!$E$2:$E$8</c:f>
              <c:numCache>
                <c:formatCode>General</c:formatCode>
                <c:ptCount val="7"/>
                <c:pt idx="3">
                  <c:v>47.667185069984399</c:v>
                </c:pt>
                <c:pt idx="4">
                  <c:v>46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87-4E1F-A4B7-F822B34CA8C1}"/>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2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20466666118481E-2"/>
          <c:y val="0.43116199668017813"/>
          <c:w val="0.97555906666776304"/>
          <c:h val="0.12922725860317388"/>
        </c:manualLayout>
      </c:layout>
      <c:barChart>
        <c:barDir val="bar"/>
        <c:grouping val="stacked"/>
        <c:varyColors val="0"/>
        <c:ser>
          <c:idx val="0"/>
          <c:order val="0"/>
          <c:tx>
            <c:strRef>
              <c:f>Blad1!$B$1</c:f>
              <c:strCache>
                <c:ptCount val="1"/>
                <c:pt idx="0">
                  <c:v>Ja, vid ett eller ett fåtal tillfällen</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63F3-4B46-883C-45FDC415CE0F}"/>
            </c:ext>
          </c:extLst>
        </c:ser>
        <c:ser>
          <c:idx val="1"/>
          <c:order val="1"/>
          <c:tx>
            <c:strRef>
              <c:f>Blad1!$C$1</c:f>
              <c:strCache>
                <c:ptCount val="1"/>
                <c:pt idx="0">
                  <c:v>Ja, jag är regelbundet aktiv ledare, tränare eller styrelseledamot inom idrott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63F3-4B46-883C-45FDC415CE0F}"/>
            </c:ext>
          </c:extLst>
        </c:ser>
        <c:ser>
          <c:idx val="2"/>
          <c:order val="2"/>
          <c:tx>
            <c:strRef>
              <c:f>Blad1!$D$1</c:f>
              <c:strCache>
                <c:ptCount val="1"/>
                <c:pt idx="0">
                  <c:v>Nej, men jag är intresserad av att vara det</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2-63F3-4B46-883C-45FDC415CE0F}"/>
            </c:ext>
          </c:extLst>
        </c:ser>
        <c:ser>
          <c:idx val="3"/>
          <c:order val="3"/>
          <c:tx>
            <c:strRef>
              <c:f>Blad1!$E$1</c:f>
              <c:strCache>
                <c:ptCount val="1"/>
                <c:pt idx="0">
                  <c:v>Nej, och jag är inte intresserad att vara det</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3-63F3-4B46-883C-45FDC415CE0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2.6949584320432707E-2"/>
          <c:y val="1.280978371164611E-2"/>
          <c:w val="0.7211179286405226"/>
          <c:h val="0.72767287614531861"/>
        </c:manualLayout>
      </c:layout>
      <c:overlay val="0"/>
      <c:txPr>
        <a:bodyPr/>
        <a:lstStyle/>
        <a:p>
          <a:pPr>
            <a:defRPr sz="12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90541922001766"/>
          <c:y val="0.22999024151840783"/>
          <c:w val="0.70649088787626757"/>
          <c:h val="0.5633096680030231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Blad1!$A$2:$A$8</c:f>
              <c:strCache>
                <c:ptCount val="4"/>
                <c:pt idx="3">
                  <c:v>2018</c:v>
                </c:pt>
              </c:strCache>
            </c:strRef>
          </c:cat>
          <c:val>
            <c:numRef>
              <c:f>Blad1!$B$2:$B$8</c:f>
              <c:numCache>
                <c:formatCode>General</c:formatCode>
                <c:ptCount val="7"/>
                <c:pt idx="3">
                  <c:v>63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Blad1!$A$2:$A$8</c:f>
              <c:strCache>
                <c:ptCount val="4"/>
                <c:pt idx="3">
                  <c:v>2018</c:v>
                </c:pt>
              </c:strCache>
            </c:strRef>
          </c:cat>
          <c:val>
            <c:numRef>
              <c:f>Blad1!$C$2:$C$8</c:f>
              <c:numCache>
                <c:formatCode>General</c:formatCode>
                <c:ptCount val="7"/>
                <c:pt idx="3">
                  <c:v>6</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Blad1!$A$2:$A$8</c:f>
              <c:strCache>
                <c:ptCount val="4"/>
                <c:pt idx="3">
                  <c:v>2018</c:v>
                </c:pt>
              </c:strCache>
            </c:strRef>
          </c:cat>
          <c:val>
            <c:numRef>
              <c:f>Blad1!$D$2:$D$8</c:f>
              <c:numCache>
                <c:formatCode>General</c:formatCode>
                <c:ptCount val="7"/>
                <c:pt idx="3">
                  <c:v>5</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9BAF-4040-AE69-90B97BDA3844}"/>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Blad1!$A$2:$A$8</c:f>
              <c:strCache>
                <c:ptCount val="4"/>
                <c:pt idx="3">
                  <c:v>2018</c:v>
                </c:pt>
              </c:strCache>
            </c:strRef>
          </c:cat>
          <c:val>
            <c:numRef>
              <c:f>Blad1!$E$2:$E$8</c:f>
              <c:numCache>
                <c:formatCode>General</c:formatCode>
                <c:ptCount val="7"/>
                <c:pt idx="3">
                  <c:v>1</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6601-49BF-B282-14AFA7C6BB4C}"/>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Blad1!$A$2:$A$8</c:f>
              <c:strCache>
                <c:ptCount val="4"/>
                <c:pt idx="3">
                  <c:v>2018</c:v>
                </c:pt>
              </c:strCache>
            </c:strRef>
          </c:cat>
          <c:val>
            <c:numRef>
              <c:f>Blad1!$F$2:$F$8</c:f>
              <c:numCache>
                <c:formatCode>General</c:formatCode>
                <c:ptCount val="7"/>
                <c:pt idx="3">
                  <c:v>2</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6601-49BF-B282-14AFA7C6BB4C}"/>
            </c:ext>
          </c:extLst>
        </c:ser>
        <c:ser>
          <c:idx val="5"/>
          <c:order val="5"/>
          <c:tx>
            <c:strRef>
              <c:f>Blad1!$G$1</c:f>
              <c:strCache>
                <c:ptCount val="1"/>
                <c:pt idx="0">
                  <c:v>6</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4"/>
                <c:pt idx="3">
                  <c:v>2018</c:v>
                </c:pt>
              </c:strCache>
            </c:strRef>
          </c:cat>
          <c:val>
            <c:numRef>
              <c:f>Blad1!$G$2:$G$8</c:f>
              <c:numCache>
                <c:formatCode>General</c:formatCode>
                <c:ptCount val="7"/>
                <c:pt idx="3">
                  <c:v>23</c:v>
                </c:pt>
              </c:numCache>
            </c:numRef>
          </c:val>
          <c:extLst>
            <c:ext xmlns:c16="http://schemas.microsoft.com/office/drawing/2014/chart" uri="{C3380CC4-5D6E-409C-BE32-E72D297353CC}">
              <c16:uniqueId val="{00000000-5695-448A-A2CB-06969613B5A2}"/>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1</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Blad1!$A$2:$A$9</c:f>
              <c:strCache>
                <c:ptCount val="8"/>
                <c:pt idx="0">
                  <c:v>QSW94 En man som hjälper sin fru i hemmet blir inte respekterad</c:v>
                </c:pt>
                <c:pt idx="1">
                  <c:v>QSW95 En man som diskuterar viktiga beslut med sin fru betraktas som svag</c:v>
                </c:pt>
                <c:pt idx="2">
                  <c:v>QSW96 En man ska ta mer hänsyn till sin mammas åsikt än sin fru</c:v>
                </c:pt>
                <c:pt idx="3">
                  <c:v>QSW97 En kvinna som visar att hon är intresserad av sex anses vulgär</c:v>
                </c:pt>
                <c:pt idx="4">
                  <c:v>QSW98 Män får använda våld för att tillrättavisa sin fru</c:v>
                </c:pt>
                <c:pt idx="5">
                  <c:v>QSW75 Föräldrar får använda våld eller hot för att uppfostra sina barn</c:v>
                </c:pt>
                <c:pt idx="6">
                  <c:v>QSW100 En kvinna ska acceptera våld från sin man</c:v>
                </c:pt>
                <c:pt idx="7">
                  <c:v>QSW101 Våld inom familjen ska ingen annan blanda sig i</c:v>
                </c:pt>
              </c:strCache>
            </c:strRef>
          </c:cat>
          <c:val>
            <c:numRef>
              <c:f>Blad1!$B$2:$B$9</c:f>
              <c:numCache>
                <c:formatCode>General</c:formatCode>
                <c:ptCount val="8"/>
                <c:pt idx="0">
                  <c:v>1.8</c:v>
                </c:pt>
                <c:pt idx="1">
                  <c:v>1.7</c:v>
                </c:pt>
                <c:pt idx="2">
                  <c:v>1.9</c:v>
                </c:pt>
                <c:pt idx="3">
                  <c:v>1.7</c:v>
                </c:pt>
                <c:pt idx="4">
                  <c:v>1.4</c:v>
                </c:pt>
                <c:pt idx="5">
                  <c:v>1.4</c:v>
                </c:pt>
                <c:pt idx="6">
                  <c:v>1.4</c:v>
                </c:pt>
                <c:pt idx="7">
                  <c:v>1.9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dLbls>
          <c:showLegendKey val="0"/>
          <c:showVal val="0"/>
          <c:showCatName val="0"/>
          <c:showSerName val="0"/>
          <c:showPercent val="0"/>
          <c:showBubbleSize val="0"/>
        </c:dLbls>
        <c:gapWidth val="300"/>
        <c:axId val="236111704"/>
        <c:axId val="236119544"/>
      </c:barChart>
      <c:catAx>
        <c:axId val="236111704"/>
        <c:scaling>
          <c:orientation val="maxMin"/>
        </c:scaling>
        <c:delete val="0"/>
        <c:axPos val="l"/>
        <c:numFmt formatCode="General" sourceLinked="1"/>
        <c:majorTickMark val="none"/>
        <c:minorTickMark val="none"/>
        <c:tickLblPos val="nextTo"/>
        <c:txPr>
          <a:bodyPr/>
          <a:lstStyle/>
          <a:p>
            <a:pPr>
              <a:defRPr sz="900"/>
            </a:pPr>
            <a:endParaRPr lang="sv-SE"/>
          </a:p>
        </c:txPr>
        <c:crossAx val="236119544"/>
        <c:crossesAt val="0"/>
        <c:auto val="1"/>
        <c:lblAlgn val="ctr"/>
        <c:lblOffset val="10"/>
        <c:noMultiLvlLbl val="0"/>
      </c:catAx>
      <c:valAx>
        <c:axId val="236119544"/>
        <c:scaling>
          <c:orientation val="minMax"/>
          <c:max val="4"/>
          <c:min val="1"/>
        </c:scaling>
        <c:delete val="0"/>
        <c:axPos val="t"/>
        <c:majorGridlines/>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62332435162054E-3"/>
          <c:y val="6.093209310135958E-2"/>
          <c:w val="0.9640714343213217"/>
          <c:h val="0.66487348794252232"/>
        </c:manualLayout>
      </c:layout>
      <c:barChart>
        <c:barDir val="bar"/>
        <c:grouping val="stacked"/>
        <c:varyColors val="0"/>
        <c:ser>
          <c:idx val="0"/>
          <c:order val="0"/>
          <c:tx>
            <c:strRef>
              <c:f>Blad1!$B$1</c:f>
              <c:strCache>
                <c:ptCount val="1"/>
                <c:pt idx="0">
                  <c:v>Inte viktigt alls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71DA-42CF-A048-52103153A057}"/>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71DA-42CF-A048-52103153A057}"/>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71DA-42CF-A048-52103153A057}"/>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71DA-42CF-A048-52103153A057}"/>
            </c:ext>
          </c:extLst>
        </c:ser>
        <c:ser>
          <c:idx val="6"/>
          <c:order val="6"/>
          <c:tx>
            <c:strRef>
              <c:f>Blad1!$H$1</c:f>
              <c:strCache>
                <c:ptCount val="1"/>
                <c:pt idx="0">
                  <c:v>Väldigt viktigt 7</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71DA-42CF-A048-52103153A05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6412144891608"/>
          <c:y val="6.6153758002260685E-2"/>
          <c:w val="0.69358534852069553"/>
          <c:h val="0.90076936299660892"/>
        </c:manualLayout>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4"/>
                <c:pt idx="3">
                  <c:v>2018</c:v>
                </c:pt>
              </c:strCache>
            </c:strRef>
          </c:cat>
          <c:val>
            <c:numRef>
              <c:f>Blad1!$B$2:$B$8</c:f>
              <c:numCache>
                <c:formatCode>General</c:formatCode>
                <c:ptCount val="7"/>
                <c:pt idx="3">
                  <c:v>46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Nej</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Blad1!$C$2:$C$8</c:f>
              <c:numCache>
                <c:formatCode>General</c:formatCode>
                <c:ptCount val="7"/>
                <c:pt idx="3">
                  <c:v>37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Vet inte</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Blad1!$D$2:$D$8</c:f>
              <c:numCache>
                <c:formatCode>General</c:formatCode>
                <c:ptCount val="7"/>
                <c:pt idx="3">
                  <c:v>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88-44C7-890B-3176B801E8DD}"/>
            </c:ext>
          </c:extLst>
        </c:ser>
        <c:ser>
          <c:idx val="3"/>
          <c:order val="3"/>
          <c:tx>
            <c:strRef>
              <c:f>Blad1!$E$1</c:f>
              <c:strCache>
                <c:ptCount val="1"/>
                <c:pt idx="0">
                  <c:v>Vill ej svara</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Blad1!$E$2:$E$8</c:f>
              <c:numCache>
                <c:formatCode>General</c:formatCode>
                <c:ptCount val="7"/>
                <c:pt idx="3">
                  <c:v>11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88-44C7-890B-3176B801E8DD}"/>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Blad1!$F$2:$F$8</c:f>
              <c:numCache>
                <c:formatCode>General</c:formatCode>
                <c:ptCount val="7"/>
                <c:pt idx="3">
                  <c:v>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EA-4E5A-8D0D-12AF11B8EC66}"/>
            </c:ext>
          </c:extLst>
        </c:ser>
        <c:ser>
          <c:idx val="5"/>
          <c:order val="5"/>
          <c:tx>
            <c:strRef>
              <c:f>Blad1!$G$1</c:f>
              <c:strCache>
                <c:ptCount val="1"/>
                <c:pt idx="0">
                  <c:v>6</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Blad1!$G$2:$G$8</c:f>
              <c:numCache>
                <c:formatCode>General</c:formatCode>
                <c:ptCount val="7"/>
                <c:pt idx="3">
                  <c:v>89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6EA-4E5A-8D0D-12AF11B8EC66}"/>
            </c:ext>
          </c:extLst>
        </c:ser>
        <c:ser>
          <c:idx val="6"/>
          <c:order val="6"/>
          <c:tx>
            <c:strRef>
              <c:f>Blad1!$H$1</c:f>
              <c:strCache>
                <c:ptCount val="1"/>
                <c:pt idx="0">
                  <c:v>7</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Blad1!$H$2:$H$8</c:f>
              <c:numCache>
                <c:formatCode>General</c:formatCode>
                <c:ptCount val="7"/>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6EA-4E5A-8D0D-12AF11B8EC66}"/>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90855565716292E-2"/>
          <c:y val="0.43227092670770489"/>
          <c:w val="0.96801828886856744"/>
          <c:h val="0.47325435643748487"/>
        </c:manualLayout>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3084-4611-B471-427A2B972D52}"/>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3084-4611-B471-427A2B972D52}"/>
            </c:ext>
          </c:extLst>
        </c:ser>
        <c:ser>
          <c:idx val="2"/>
          <c:order val="2"/>
          <c:tx>
            <c:strRef>
              <c:f>Blad1!$D$1</c:f>
              <c:strCache>
                <c:ptCount val="1"/>
                <c:pt idx="0">
                  <c:v>Vet inte</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2-3084-4611-B471-427A2B972D52}"/>
            </c:ext>
          </c:extLst>
        </c:ser>
        <c:ser>
          <c:idx val="3"/>
          <c:order val="3"/>
          <c:tx>
            <c:strRef>
              <c:f>Blad1!$E$1</c:f>
              <c:strCache>
                <c:ptCount val="1"/>
                <c:pt idx="0">
                  <c:v>Vill inte svara</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3-3084-4611-B471-427A2B972D52}"/>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31123183438254737"/>
          <c:y val="0"/>
          <c:w val="0.68772054071429423"/>
          <c:h val="1"/>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98070266201871"/>
          <c:y val="5.646060562270535E-2"/>
          <c:w val="0.67924586034783763"/>
          <c:h val="0.75214057704690807"/>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7"/>
                <c:pt idx="1">
                  <c:v>Ja</c:v>
                </c:pt>
                <c:pt idx="2">
                  <c:v>Ja, men också äldre som vill veta mer borde få denna utbildning.</c:v>
                </c:pt>
                <c:pt idx="3">
                  <c:v>Nej</c:v>
                </c:pt>
                <c:pt idx="4">
                  <c:v>Nej, det kan göra så att unga har mer sex</c:v>
                </c:pt>
                <c:pt idx="5">
                  <c:v>Vet inte</c:v>
                </c:pt>
                <c:pt idx="6">
                  <c:v>Q119 Nej, annan orsak, skriv gärna ...</c:v>
                </c:pt>
              </c:strCache>
            </c:strRef>
          </c:cat>
          <c:val>
            <c:numRef>
              <c:f>Blad1!$B$2:$B$8</c:f>
              <c:numCache>
                <c:formatCode>General</c:formatCode>
                <c:ptCount val="7"/>
                <c:pt idx="1">
                  <c:v>42</c:v>
                </c:pt>
                <c:pt idx="2">
                  <c:v>14</c:v>
                </c:pt>
                <c:pt idx="3">
                  <c:v>13</c:v>
                </c:pt>
                <c:pt idx="4">
                  <c:v>6</c:v>
                </c:pt>
                <c:pt idx="5">
                  <c:v>22</c:v>
                </c:pt>
                <c:pt idx="6">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7"/>
                <c:pt idx="1">
                  <c:v>Ja</c:v>
                </c:pt>
                <c:pt idx="2">
                  <c:v>Ja, men också äldre som vill veta mer borde få denna utbildning.</c:v>
                </c:pt>
                <c:pt idx="3">
                  <c:v>Nej</c:v>
                </c:pt>
                <c:pt idx="4">
                  <c:v>Nej, det kan göra så att unga har mer sex</c:v>
                </c:pt>
                <c:pt idx="5">
                  <c:v>Vet inte</c:v>
                </c:pt>
                <c:pt idx="6">
                  <c:v>Q119 Nej, annan orsak, skriv gärna ...</c:v>
                </c:pt>
              </c:strCache>
            </c:strRef>
          </c:cat>
          <c:val>
            <c:numRef>
              <c:f>Blad1!$C$2:$C$8</c:f>
              <c:numCache>
                <c:formatCode>General</c:formatCode>
                <c:ptCount val="7"/>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7"/>
                <c:pt idx="1">
                  <c:v>Ja</c:v>
                </c:pt>
                <c:pt idx="2">
                  <c:v>Ja, men också äldre som vill veta mer borde få denna utbildning.</c:v>
                </c:pt>
                <c:pt idx="3">
                  <c:v>Nej</c:v>
                </c:pt>
                <c:pt idx="4">
                  <c:v>Nej, det kan göra så att unga har mer sex</c:v>
                </c:pt>
                <c:pt idx="5">
                  <c:v>Vet inte</c:v>
                </c:pt>
                <c:pt idx="6">
                  <c:v>Q119 Nej, annan orsak, skriv gärna ...</c:v>
                </c:pt>
              </c:strCache>
            </c:strRef>
          </c:cat>
          <c:val>
            <c:numRef>
              <c:f>Blad1!$D$2:$D$8</c:f>
              <c:numCache>
                <c:formatCode>General</c:formatCode>
                <c:ptCount val="7"/>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87-4E1F-A4B7-F822B34CA8C1}"/>
            </c:ext>
          </c:extLst>
        </c:ser>
        <c:ser>
          <c:idx val="3"/>
          <c:order val="3"/>
          <c:tx>
            <c:strRef>
              <c:f>Blad1!$E$1</c:f>
              <c:strCache>
                <c:ptCount val="1"/>
                <c:pt idx="0">
                  <c:v>4</c:v>
                </c:pt>
              </c:strCache>
            </c:strRef>
          </c:tx>
          <c:invertIfNegative val="0"/>
          <c:dLbls>
            <c:numFmt formatCode="#,##0" sourceLinked="0"/>
            <c:spPr>
              <a:noFill/>
              <a:ln>
                <a:noFill/>
              </a:ln>
              <a:effectLst/>
            </c:sp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7"/>
                <c:pt idx="1">
                  <c:v>Ja</c:v>
                </c:pt>
                <c:pt idx="2">
                  <c:v>Ja, men också äldre som vill veta mer borde få denna utbildning.</c:v>
                </c:pt>
                <c:pt idx="3">
                  <c:v>Nej</c:v>
                </c:pt>
                <c:pt idx="4">
                  <c:v>Nej, det kan göra så att unga har mer sex</c:v>
                </c:pt>
                <c:pt idx="5">
                  <c:v>Vet inte</c:v>
                </c:pt>
                <c:pt idx="6">
                  <c:v>Q119 Nej, annan orsak, skriv gärna ...</c:v>
                </c:pt>
              </c:strCache>
            </c:strRef>
          </c:cat>
          <c:val>
            <c:numRef>
              <c:f>Blad1!$E$2:$E$8</c:f>
              <c:numCache>
                <c:formatCode>General</c:formatCode>
                <c:ptCount val="7"/>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87-4E1F-A4B7-F822B34CA8C1}"/>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2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400"/>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20466666118481E-2"/>
          <c:y val="0.43116199668017813"/>
          <c:w val="0.97555906666776304"/>
          <c:h val="0.12922725860317388"/>
        </c:manualLayout>
      </c:layout>
      <c:barChart>
        <c:barDir val="bar"/>
        <c:grouping val="stacked"/>
        <c:varyColors val="0"/>
        <c:ser>
          <c:idx val="0"/>
          <c:order val="0"/>
          <c:tx>
            <c:strRef>
              <c:f>Blad1!$B$1</c:f>
              <c:strCache>
                <c:ptCount val="1"/>
                <c:pt idx="0">
                  <c:v>Ja, vid ett eller ett fåtal tillfällen</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63F3-4B46-883C-45FDC415CE0F}"/>
            </c:ext>
          </c:extLst>
        </c:ser>
        <c:ser>
          <c:idx val="1"/>
          <c:order val="1"/>
          <c:tx>
            <c:strRef>
              <c:f>Blad1!$C$1</c:f>
              <c:strCache>
                <c:ptCount val="1"/>
                <c:pt idx="0">
                  <c:v>Ja, jag är regelbundet aktiv ledare, tränare eller styrelseledamot inom idrott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63F3-4B46-883C-45FDC415CE0F}"/>
            </c:ext>
          </c:extLst>
        </c:ser>
        <c:ser>
          <c:idx val="2"/>
          <c:order val="2"/>
          <c:tx>
            <c:strRef>
              <c:f>Blad1!$D$1</c:f>
              <c:strCache>
                <c:ptCount val="1"/>
                <c:pt idx="0">
                  <c:v>Nej, men jag är intresserad av att vara det</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2-63F3-4B46-883C-45FDC415CE0F}"/>
            </c:ext>
          </c:extLst>
        </c:ser>
        <c:ser>
          <c:idx val="3"/>
          <c:order val="3"/>
          <c:tx>
            <c:strRef>
              <c:f>Blad1!$E$1</c:f>
              <c:strCache>
                <c:ptCount val="1"/>
                <c:pt idx="0">
                  <c:v>Nej, och jag är inte intresserad att vara det</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3-63F3-4B46-883C-45FDC415CE0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1</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6"/>
                <c:pt idx="0">
                  <c:v>QSW120 Ha sex med någon utan att man vet säkert att den andra vill?</c:v>
                </c:pt>
                <c:pt idx="1">
                  <c:v>QSW121 För en vuxen (över 18 år) att ha sex med någon under 15 år?</c:v>
                </c:pt>
                <c:pt idx="2">
                  <c:v>QSW122 Att gifta sig om man är under 18 år?</c:v>
                </c:pt>
                <c:pt idx="3">
                  <c:v>QSW123 Att göra abort (avbryta tidig graviditet)?
</c:v>
                </c:pt>
                <c:pt idx="4">
                  <c:v>QSW124 Att säga ”Nej” till sex med sin make/maka om man är gift?</c:v>
                </c:pt>
                <c:pt idx="5">
                  <c:v>QSW125 Att säga nej till sex om man inte är gift?</c:v>
                </c:pt>
              </c:strCache>
            </c:strRef>
          </c:cat>
          <c:val>
            <c:numRef>
              <c:f>Blad1!$B$2:$B$7</c:f>
              <c:numCache>
                <c:formatCode>General</c:formatCode>
                <c:ptCount val="6"/>
                <c:pt idx="0">
                  <c:v>7</c:v>
                </c:pt>
                <c:pt idx="1">
                  <c:v>3</c:v>
                </c:pt>
                <c:pt idx="2">
                  <c:v>7</c:v>
                </c:pt>
                <c:pt idx="3">
                  <c:v>20</c:v>
                </c:pt>
                <c:pt idx="4">
                  <c:v>29</c:v>
                </c:pt>
                <c:pt idx="5">
                  <c:v>41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dLbls>
          <c:showLegendKey val="0"/>
          <c:showVal val="0"/>
          <c:showCatName val="0"/>
          <c:showSerName val="0"/>
          <c:showPercent val="0"/>
          <c:showBubbleSize val="0"/>
        </c:dLbls>
        <c:gapWidth val="300"/>
        <c:axId val="236111704"/>
        <c:axId val="236119544"/>
      </c:barChart>
      <c:catAx>
        <c:axId val="236111704"/>
        <c:scaling>
          <c:orientation val="maxMin"/>
        </c:scaling>
        <c:delete val="0"/>
        <c:axPos val="l"/>
        <c:numFmt formatCode="General" sourceLinked="1"/>
        <c:majorTickMark val="none"/>
        <c:minorTickMark val="none"/>
        <c:tickLblPos val="nextTo"/>
        <c:txPr>
          <a:bodyPr/>
          <a:lstStyle/>
          <a:p>
            <a:pPr>
              <a:defRPr sz="900"/>
            </a:pPr>
            <a:endParaRPr lang="sv-SE"/>
          </a:p>
        </c:txPr>
        <c:crossAx val="236119544"/>
        <c:crossesAt val="0"/>
        <c:auto val="1"/>
        <c:lblAlgn val="ctr"/>
        <c:lblOffset val="10"/>
        <c:noMultiLvlLbl val="0"/>
      </c:catAx>
      <c:valAx>
        <c:axId val="236119544"/>
        <c:scaling>
          <c:orientation val="minMax"/>
        </c:scaling>
        <c:delete val="0"/>
        <c:axPos val="t"/>
        <c:majorGridlines/>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63632704613439E-2"/>
          <c:y val="0.3198934887821378"/>
          <c:w val="0.9640714343213217"/>
          <c:h val="0.66487348794252232"/>
        </c:manualLayout>
      </c:layout>
      <c:barChart>
        <c:barDir val="bar"/>
        <c:grouping val="stacked"/>
        <c:varyColors val="0"/>
        <c:ser>
          <c:idx val="0"/>
          <c:order val="0"/>
          <c:tx>
            <c:strRef>
              <c:f>Blad1!$B$1</c:f>
              <c:strCache>
                <c:ptCount val="1"/>
                <c:pt idx="0">
                  <c:v>Inte viktigt alls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71DA-42CF-A048-52103153A057}"/>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71DA-42CF-A048-52103153A057}"/>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71DA-42CF-A048-52103153A057}"/>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71DA-42CF-A048-52103153A057}"/>
            </c:ext>
          </c:extLst>
        </c:ser>
        <c:ser>
          <c:idx val="6"/>
          <c:order val="6"/>
          <c:tx>
            <c:strRef>
              <c:f>Blad1!$H$1</c:f>
              <c:strCache>
                <c:ptCount val="1"/>
                <c:pt idx="0">
                  <c:v>Väldigt viktigt 7</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71DA-42CF-A048-52103153A05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1</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Blad1!$A$2:$A$3</c:f>
              <c:strCache>
                <c:ptCount val="2"/>
                <c:pt idx="0">
                  <c:v>QSW126 Skulle du polisanmäla om du våldtagits (tvingats till sex) i Sverige?</c:v>
                </c:pt>
                <c:pt idx="1">
                  <c:v>QSW127 Skulle du polisanmäla om du blivit slagen eller hotad i hemmet?</c:v>
                </c:pt>
              </c:strCache>
            </c:strRef>
          </c:cat>
          <c:val>
            <c:numRef>
              <c:f>Blad1!$B$2:$B$3</c:f>
              <c:numCache>
                <c:formatCode>General</c:formatCode>
                <c:ptCount val="2"/>
                <c:pt idx="0">
                  <c:v>85</c:v>
                </c:pt>
                <c:pt idx="1">
                  <c:v>84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dLbls>
          <c:showLegendKey val="0"/>
          <c:showVal val="0"/>
          <c:showCatName val="0"/>
          <c:showSerName val="0"/>
          <c:showPercent val="0"/>
          <c:showBubbleSize val="0"/>
        </c:dLbls>
        <c:gapWidth val="300"/>
        <c:axId val="236111704"/>
        <c:axId val="236119544"/>
      </c:barChart>
      <c:catAx>
        <c:axId val="236111704"/>
        <c:scaling>
          <c:orientation val="maxMin"/>
        </c:scaling>
        <c:delete val="0"/>
        <c:axPos val="l"/>
        <c:numFmt formatCode="General" sourceLinked="1"/>
        <c:majorTickMark val="none"/>
        <c:minorTickMark val="none"/>
        <c:tickLblPos val="nextTo"/>
        <c:txPr>
          <a:bodyPr/>
          <a:lstStyle/>
          <a:p>
            <a:pPr>
              <a:defRPr sz="900"/>
            </a:pPr>
            <a:endParaRPr lang="sv-SE"/>
          </a:p>
        </c:txPr>
        <c:crossAx val="236119544"/>
        <c:crossesAt val="0"/>
        <c:auto val="1"/>
        <c:lblAlgn val="ctr"/>
        <c:lblOffset val="10"/>
        <c:noMultiLvlLbl val="0"/>
      </c:catAx>
      <c:valAx>
        <c:axId val="236119544"/>
        <c:scaling>
          <c:orientation val="minMax"/>
          <c:min val="0"/>
        </c:scaling>
        <c:delete val="0"/>
        <c:axPos val="t"/>
        <c:majorGridlines/>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63632704613439E-2"/>
          <c:y val="0.3198934887821378"/>
          <c:w val="0.9640714343213217"/>
          <c:h val="0.66487348794252232"/>
        </c:manualLayout>
      </c:layout>
      <c:barChart>
        <c:barDir val="bar"/>
        <c:grouping val="stacked"/>
        <c:varyColors val="0"/>
        <c:ser>
          <c:idx val="0"/>
          <c:order val="0"/>
          <c:tx>
            <c:strRef>
              <c:f>Blad1!$B$1</c:f>
              <c:strCache>
                <c:ptCount val="1"/>
                <c:pt idx="0">
                  <c:v>Inte viktigt alls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71DA-42CF-A048-52103153A057}"/>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71DA-42CF-A048-52103153A057}"/>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71DA-42CF-A048-52103153A057}"/>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71DA-42CF-A048-52103153A057}"/>
            </c:ext>
          </c:extLst>
        </c:ser>
        <c:ser>
          <c:idx val="6"/>
          <c:order val="6"/>
          <c:tx>
            <c:strRef>
              <c:f>Blad1!$H$1</c:f>
              <c:strCache>
                <c:ptCount val="1"/>
                <c:pt idx="0">
                  <c:v>Väldigt viktigt 7</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71DA-42CF-A048-52103153A05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Gift</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Sambo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Skild</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2024-4E47-AF02-C1851072BDFB}"/>
            </c:ext>
          </c:extLst>
        </c:ser>
        <c:ser>
          <c:idx val="3"/>
          <c:order val="3"/>
          <c:tx>
            <c:strRef>
              <c:f>Blad1!$E$1</c:f>
              <c:strCache>
                <c:ptCount val="1"/>
                <c:pt idx="0">
                  <c:v>Separerad</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2024-4E47-AF02-C1851072BDFB}"/>
            </c:ext>
          </c:extLst>
        </c:ser>
        <c:ser>
          <c:idx val="4"/>
          <c:order val="4"/>
          <c:tx>
            <c:strRef>
              <c:f>Blad1!$F$1</c:f>
              <c:strCache>
                <c:ptCount val="1"/>
                <c:pt idx="0">
                  <c:v>Änka/änkeman</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2024-4E47-AF02-C1851072BDFB}"/>
            </c:ext>
          </c:extLst>
        </c:ser>
        <c:ser>
          <c:idx val="5"/>
          <c:order val="5"/>
          <c:tx>
            <c:strRef>
              <c:f>Blad1!$G$1</c:f>
              <c:strCache>
                <c:ptCount val="1"/>
                <c:pt idx="0">
                  <c:v>Singel/ensam</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0-EC29-4AB9-80A4-0441B6C3329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13029082854657792"/>
          <c:y val="0.64555449883767801"/>
          <c:w val="0.76385481693225277"/>
          <c:h val="0.35444550116232204"/>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Inte alls 1 </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801D-42EB-9EF6-765F31934C36}"/>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801D-42EB-9EF6-765F31934C36}"/>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801D-42EB-9EF6-765F31934C36}"/>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801D-42EB-9EF6-765F31934C36}"/>
            </c:ext>
          </c:extLst>
        </c:ser>
        <c:ser>
          <c:idx val="6"/>
          <c:order val="6"/>
          <c:tx>
            <c:strRef>
              <c:f>Blad1!$H$1</c:f>
              <c:strCache>
                <c:ptCount val="1"/>
                <c:pt idx="0">
                  <c:v>7</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801D-42EB-9EF6-765F31934C36}"/>
            </c:ext>
          </c:extLst>
        </c:ser>
        <c:ser>
          <c:idx val="7"/>
          <c:order val="7"/>
          <c:tx>
            <c:strRef>
              <c:f>Blad1!$I$1</c:f>
              <c:strCache>
                <c:ptCount val="1"/>
                <c:pt idx="0">
                  <c:v>8</c:v>
                </c:pt>
              </c:strCache>
            </c:strRef>
          </c:tx>
          <c:invertIfNegative val="0"/>
          <c:cat>
            <c:numRef>
              <c:f>Blad1!$A$2</c:f>
              <c:numCache>
                <c:formatCode>General</c:formatCode>
                <c:ptCount val="1"/>
              </c:numCache>
            </c:numRef>
          </c:cat>
          <c:val>
            <c:numRef>
              <c:f>Blad1!$I$2</c:f>
              <c:numCache>
                <c:formatCode>General</c:formatCode>
                <c:ptCount val="1"/>
              </c:numCache>
            </c:numRef>
          </c:val>
          <c:extLst>
            <c:ext xmlns:c16="http://schemas.microsoft.com/office/drawing/2014/chart" uri="{C3380CC4-5D6E-409C-BE32-E72D297353CC}">
              <c16:uniqueId val="{00000000-6983-42A3-BB10-E9016E54A789}"/>
            </c:ext>
          </c:extLst>
        </c:ser>
        <c:ser>
          <c:idx val="8"/>
          <c:order val="8"/>
          <c:tx>
            <c:strRef>
              <c:f>Blad1!$J$1</c:f>
              <c:strCache>
                <c:ptCount val="1"/>
                <c:pt idx="0">
                  <c:v>9</c:v>
                </c:pt>
              </c:strCache>
            </c:strRef>
          </c:tx>
          <c:invertIfNegative val="0"/>
          <c:cat>
            <c:numRef>
              <c:f>Blad1!$A$2</c:f>
              <c:numCache>
                <c:formatCode>General</c:formatCode>
                <c:ptCount val="1"/>
              </c:numCache>
            </c:numRef>
          </c:cat>
          <c:val>
            <c:numRef>
              <c:f>Blad1!$J$2</c:f>
              <c:numCache>
                <c:formatCode>General</c:formatCode>
                <c:ptCount val="1"/>
              </c:numCache>
            </c:numRef>
          </c:val>
          <c:extLst>
            <c:ext xmlns:c16="http://schemas.microsoft.com/office/drawing/2014/chart" uri="{C3380CC4-5D6E-409C-BE32-E72D297353CC}">
              <c16:uniqueId val="{00000001-6983-42A3-BB10-E9016E54A789}"/>
            </c:ext>
          </c:extLst>
        </c:ser>
        <c:ser>
          <c:idx val="9"/>
          <c:order val="9"/>
          <c:tx>
            <c:strRef>
              <c:f>Blad1!$K$1</c:f>
              <c:strCache>
                <c:ptCount val="1"/>
                <c:pt idx="0">
                  <c:v>Mycket stor 10</c:v>
                </c:pt>
              </c:strCache>
            </c:strRef>
          </c:tx>
          <c:invertIfNegative val="0"/>
          <c:cat>
            <c:numRef>
              <c:f>Blad1!$A$2</c:f>
              <c:numCache>
                <c:formatCode>General</c:formatCode>
                <c:ptCount val="1"/>
              </c:numCache>
            </c:numRef>
          </c:cat>
          <c:val>
            <c:numRef>
              <c:f>Blad1!$K$2</c:f>
              <c:numCache>
                <c:formatCode>General</c:formatCode>
                <c:ptCount val="1"/>
              </c:numCache>
            </c:numRef>
          </c:val>
          <c:extLst>
            <c:ext xmlns:c16="http://schemas.microsoft.com/office/drawing/2014/chart" uri="{C3380CC4-5D6E-409C-BE32-E72D297353CC}">
              <c16:uniqueId val="{00000000-A19C-42A2-8817-86E9FCFE0567}"/>
            </c:ext>
          </c:extLst>
        </c:ser>
        <c:ser>
          <c:idx val="10"/>
          <c:order val="10"/>
          <c:tx>
            <c:strRef>
              <c:f>Blad1!$L$1</c:f>
              <c:strCache>
                <c:ptCount val="1"/>
                <c:pt idx="0">
                  <c:v>Vet inte</c:v>
                </c:pt>
              </c:strCache>
            </c:strRef>
          </c:tx>
          <c:invertIfNegative val="0"/>
          <c:cat>
            <c:numRef>
              <c:f>Blad1!$A$2</c:f>
              <c:numCache>
                <c:formatCode>General</c:formatCode>
                <c:ptCount val="1"/>
              </c:numCache>
            </c:numRef>
          </c:cat>
          <c:val>
            <c:numRef>
              <c:f>Blad1!$L$2</c:f>
              <c:numCache>
                <c:formatCode>General</c:formatCode>
                <c:ptCount val="1"/>
              </c:numCache>
            </c:numRef>
          </c:val>
          <c:extLst>
            <c:ext xmlns:c16="http://schemas.microsoft.com/office/drawing/2014/chart" uri="{C3380CC4-5D6E-409C-BE32-E72D297353CC}">
              <c16:uniqueId val="{00000001-A19C-42A2-8817-86E9FCFE0567}"/>
            </c:ext>
          </c:extLst>
        </c:ser>
        <c:ser>
          <c:idx val="11"/>
          <c:order val="11"/>
          <c:tx>
            <c:strRef>
              <c:f>Blad1!$M$1</c:f>
              <c:strCache>
                <c:ptCount val="1"/>
                <c:pt idx="0">
                  <c:v>Vill inte svara</c:v>
                </c:pt>
              </c:strCache>
            </c:strRef>
          </c:tx>
          <c:invertIfNegative val="0"/>
          <c:cat>
            <c:numRef>
              <c:f>Blad1!$A$2</c:f>
              <c:numCache>
                <c:formatCode>General</c:formatCode>
                <c:ptCount val="1"/>
              </c:numCache>
            </c:numRef>
          </c:cat>
          <c:val>
            <c:numRef>
              <c:f>Blad1!$M$2</c:f>
              <c:numCache>
                <c:formatCode>General</c:formatCode>
                <c:ptCount val="1"/>
              </c:numCache>
            </c:numRef>
          </c:val>
          <c:extLst>
            <c:ext xmlns:c16="http://schemas.microsoft.com/office/drawing/2014/chart" uri="{C3380CC4-5D6E-409C-BE32-E72D297353CC}">
              <c16:uniqueId val="{00000002-A19C-42A2-8817-86E9FCFE056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191590467005369"/>
          <c:w val="1"/>
          <c:h val="0.76985591146751065"/>
        </c:manualLayout>
      </c:layout>
      <c:overlay val="0"/>
      <c:txPr>
        <a:bodyPr/>
        <a:lstStyle/>
        <a:p>
          <a:pPr>
            <a:defRPr sz="1200" baseline="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51700129679832"/>
          <c:y val="1.63887063715977E-2"/>
          <c:w val="0.69542193399276231"/>
          <c:h val="0.66622414196022106"/>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Blad1!$A$2</c:f>
              <c:numCache>
                <c:formatCode>General</c:formatCode>
                <c:ptCount val="1"/>
                <c:pt idx="0">
                  <c:v>2018</c:v>
                </c:pt>
              </c:numCache>
            </c:numRef>
          </c:cat>
          <c:val>
            <c:numRef>
              <c:f>Blad1!$B$2</c:f>
              <c:numCache>
                <c:formatCode>General</c:formatCode>
                <c:ptCount val="1"/>
                <c:pt idx="0">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96-4DDE-A3AF-161837DC8EFD}"/>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Blad1!$A$2</c:f>
              <c:numCache>
                <c:formatCode>General</c:formatCode>
                <c:ptCount val="1"/>
                <c:pt idx="0">
                  <c:v>2018</c:v>
                </c:pt>
              </c:numCache>
            </c:numRef>
          </c:cat>
          <c:val>
            <c:numRef>
              <c:f>Blad1!$C$2</c:f>
              <c:numCache>
                <c:formatCode>General</c:formatCode>
                <c:ptCount val="1"/>
                <c:pt idx="0">
                  <c:v>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96-4DDE-A3AF-161837DC8EFD}"/>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Blad1!$A$2</c:f>
              <c:numCache>
                <c:formatCode>General</c:formatCode>
                <c:ptCount val="1"/>
                <c:pt idx="0">
                  <c:v>2018</c:v>
                </c:pt>
              </c:numCache>
            </c:numRef>
          </c:cat>
          <c:val>
            <c:numRef>
              <c:f>Blad1!$D$2</c:f>
              <c:numCache>
                <c:formatCode>General</c:formatCode>
                <c:ptCount val="1"/>
                <c:pt idx="0">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E96-4DDE-A3AF-161837DC8EFD}"/>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Blad1!$A$2</c:f>
              <c:numCache>
                <c:formatCode>General</c:formatCode>
                <c:ptCount val="1"/>
                <c:pt idx="0">
                  <c:v>2018</c:v>
                </c:pt>
              </c:numCache>
            </c:numRef>
          </c:cat>
          <c:val>
            <c:numRef>
              <c:f>Blad1!$E$2</c:f>
              <c:numCache>
                <c:formatCode>General</c:formatCode>
                <c:ptCount val="1"/>
                <c:pt idx="0">
                  <c:v>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E96-4DDE-A3AF-161837DC8EFD}"/>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Blad1!$A$2</c:f>
              <c:numCache>
                <c:formatCode>General</c:formatCode>
                <c:ptCount val="1"/>
                <c:pt idx="0">
                  <c:v>2018</c:v>
                </c:pt>
              </c:numCache>
            </c:numRef>
          </c:cat>
          <c:val>
            <c:numRef>
              <c:f>Blad1!$F$2</c:f>
              <c:numCache>
                <c:formatCode>General</c:formatCode>
                <c:ptCount val="1"/>
                <c:pt idx="0">
                  <c:v>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E96-4DDE-A3AF-161837DC8EFD}"/>
            </c:ext>
          </c:extLst>
        </c:ser>
        <c:ser>
          <c:idx val="5"/>
          <c:order val="5"/>
          <c:tx>
            <c:strRef>
              <c:f>Blad1!$G$1</c:f>
              <c:strCache>
                <c:ptCount val="1"/>
                <c:pt idx="0">
                  <c:v>6</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Blad1!$A$2</c:f>
              <c:numCache>
                <c:formatCode>General</c:formatCode>
                <c:ptCount val="1"/>
                <c:pt idx="0">
                  <c:v>2018</c:v>
                </c:pt>
              </c:numCache>
            </c:numRef>
          </c:cat>
          <c:val>
            <c:numRef>
              <c:f>Blad1!$G$2</c:f>
              <c:numCache>
                <c:formatCode>General</c:formatCode>
                <c:ptCount val="1"/>
                <c:pt idx="0">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E96-4DDE-A3AF-161837DC8EFD}"/>
            </c:ext>
          </c:extLst>
        </c:ser>
        <c:ser>
          <c:idx val="6"/>
          <c:order val="6"/>
          <c:tx>
            <c:strRef>
              <c:f>Blad1!$H$1</c:f>
              <c:strCache>
                <c:ptCount val="1"/>
                <c:pt idx="0">
                  <c:v>7</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Blad1!$A$2</c:f>
              <c:numCache>
                <c:formatCode>General</c:formatCode>
                <c:ptCount val="1"/>
                <c:pt idx="0">
                  <c:v>2018</c:v>
                </c:pt>
              </c:numCache>
            </c:numRef>
          </c:cat>
          <c:val>
            <c:numRef>
              <c:f>Blad1!$H$2</c:f>
              <c:numCache>
                <c:formatCode>General</c:formatCode>
                <c:ptCount val="1"/>
                <c:pt idx="0">
                  <c:v>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E96-4DDE-A3AF-161837DC8EFD}"/>
            </c:ext>
          </c:extLst>
        </c:ser>
        <c:ser>
          <c:idx val="7"/>
          <c:order val="7"/>
          <c:tx>
            <c:strRef>
              <c:f>Blad1!$I$1</c:f>
              <c:strCache>
                <c:ptCount val="1"/>
                <c:pt idx="0">
                  <c:v>8</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pt idx="0">
                  <c:v>2018</c:v>
                </c:pt>
              </c:numCache>
            </c:numRef>
          </c:cat>
          <c:val>
            <c:numRef>
              <c:f>Blad1!$I$2</c:f>
              <c:numCache>
                <c:formatCode>General</c:formatCode>
                <c:ptCount val="1"/>
                <c:pt idx="0">
                  <c:v>3</c:v>
                </c:pt>
              </c:numCache>
            </c:numRef>
          </c:val>
          <c:extLst>
            <c:ext xmlns:c16="http://schemas.microsoft.com/office/drawing/2014/chart" uri="{C3380CC4-5D6E-409C-BE32-E72D297353CC}">
              <c16:uniqueId val="{00000000-605B-43CA-B0BF-DB59EA870F58}"/>
            </c:ext>
          </c:extLst>
        </c:ser>
        <c:ser>
          <c:idx val="8"/>
          <c:order val="8"/>
          <c:tx>
            <c:strRef>
              <c:f>Blad1!$J$1</c:f>
              <c:strCache>
                <c:ptCount val="1"/>
                <c:pt idx="0">
                  <c:v>9</c:v>
                </c:pt>
              </c:strCache>
            </c:strRef>
          </c:tx>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pt idx="0">
                  <c:v>2018</c:v>
                </c:pt>
              </c:numCache>
            </c:numRef>
          </c:cat>
          <c:val>
            <c:numRef>
              <c:f>Blad1!$J$2</c:f>
              <c:numCache>
                <c:formatCode>General</c:formatCode>
                <c:ptCount val="1"/>
                <c:pt idx="0">
                  <c:v>2</c:v>
                </c:pt>
              </c:numCache>
            </c:numRef>
          </c:val>
          <c:extLst>
            <c:ext xmlns:c16="http://schemas.microsoft.com/office/drawing/2014/chart" uri="{C3380CC4-5D6E-409C-BE32-E72D297353CC}">
              <c16:uniqueId val="{00000001-605B-43CA-B0BF-DB59EA870F58}"/>
            </c:ext>
          </c:extLst>
        </c:ser>
        <c:ser>
          <c:idx val="9"/>
          <c:order val="9"/>
          <c:tx>
            <c:strRef>
              <c:f>Blad1!$K$1</c:f>
              <c:strCache>
                <c:ptCount val="1"/>
                <c:pt idx="0">
                  <c:v>10</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pt idx="0">
                  <c:v>2018</c:v>
                </c:pt>
              </c:numCache>
            </c:numRef>
          </c:cat>
          <c:val>
            <c:numRef>
              <c:f>Blad1!$K$2</c:f>
              <c:numCache>
                <c:formatCode>General</c:formatCode>
                <c:ptCount val="1"/>
                <c:pt idx="0">
                  <c:v>24</c:v>
                </c:pt>
              </c:numCache>
            </c:numRef>
          </c:val>
          <c:extLst>
            <c:ext xmlns:c16="http://schemas.microsoft.com/office/drawing/2014/chart" uri="{C3380CC4-5D6E-409C-BE32-E72D297353CC}">
              <c16:uniqueId val="{00000000-6823-43D8-9357-92045DDD320A}"/>
            </c:ext>
          </c:extLst>
        </c:ser>
        <c:ser>
          <c:idx val="10"/>
          <c:order val="10"/>
          <c:tx>
            <c:strRef>
              <c:f>Blad1!$L$1</c:f>
              <c:strCache>
                <c:ptCount val="1"/>
                <c:pt idx="0">
                  <c:v>Vet inte</c:v>
                </c:pt>
              </c:strCache>
            </c:strRef>
          </c:tx>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pt idx="0">
                  <c:v>2018</c:v>
                </c:pt>
              </c:numCache>
            </c:numRef>
          </c:cat>
          <c:val>
            <c:numRef>
              <c:f>Blad1!$L$2</c:f>
              <c:numCache>
                <c:formatCode>General</c:formatCode>
                <c:ptCount val="1"/>
                <c:pt idx="0">
                  <c:v>14</c:v>
                </c:pt>
              </c:numCache>
            </c:numRef>
          </c:val>
          <c:extLst>
            <c:ext xmlns:c16="http://schemas.microsoft.com/office/drawing/2014/chart" uri="{C3380CC4-5D6E-409C-BE32-E72D297353CC}">
              <c16:uniqueId val="{00000001-6823-43D8-9357-92045DDD320A}"/>
            </c:ext>
          </c:extLst>
        </c:ser>
        <c:ser>
          <c:idx val="11"/>
          <c:order val="11"/>
          <c:tx>
            <c:strRef>
              <c:f>Blad1!$M$1</c:f>
              <c:strCache>
                <c:ptCount val="1"/>
                <c:pt idx="0">
                  <c:v>Vill inte svara</c:v>
                </c:pt>
              </c:strCache>
            </c:strRef>
          </c:tx>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pt idx="0">
                  <c:v>2018</c:v>
                </c:pt>
              </c:numCache>
            </c:numRef>
          </c:cat>
          <c:val>
            <c:numRef>
              <c:f>Blad1!$M$2</c:f>
              <c:numCache>
                <c:formatCode>General</c:formatCode>
                <c:ptCount val="1"/>
                <c:pt idx="0">
                  <c:v>17</c:v>
                </c:pt>
              </c:numCache>
            </c:numRef>
          </c:val>
          <c:extLst>
            <c:ext xmlns:c16="http://schemas.microsoft.com/office/drawing/2014/chart" uri="{C3380CC4-5D6E-409C-BE32-E72D297353CC}">
              <c16:uniqueId val="{00000002-6823-43D8-9357-92045DDD320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2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userShapes r:id="rId2"/>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1</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Blad1!$A$2:$A$9</c:f>
              <c:strCache>
                <c:ptCount val="8"/>
                <c:pt idx="0">
                  <c:v>QSW153 Ta medicin mot HIV</c:v>
                </c:pt>
                <c:pt idx="1">
                  <c:v>QSW154 Inte dela sprutor</c:v>
                </c:pt>
                <c:pt idx="2">
                  <c:v>QSW155 Använda kondom</c:v>
                </c:pt>
                <c:pt idx="3">
                  <c:v>QSW156 Ta bort förhuden på penis</c:v>
                </c:pt>
                <c:pt idx="4">
                  <c:v>QSW157 Krama den personen</c:v>
                </c:pt>
                <c:pt idx="5">
                  <c:v>QSW158 Äta från samma tallrik eller dricka från samma glas</c:v>
                </c:pt>
                <c:pt idx="6">
                  <c:v>QSW159 Bo med den personen</c:v>
                </c:pt>
                <c:pt idx="7">
                  <c:v>QSW160 Ha sexuell relation med den personen</c:v>
                </c:pt>
              </c:strCache>
            </c:strRef>
          </c:cat>
          <c:val>
            <c:numRef>
              <c:f>Blad1!$B$2:$B$9</c:f>
              <c:numCache>
                <c:formatCode>General</c:formatCode>
                <c:ptCount val="8"/>
                <c:pt idx="0">
                  <c:v>44</c:v>
                </c:pt>
                <c:pt idx="1">
                  <c:v>53</c:v>
                </c:pt>
                <c:pt idx="2">
                  <c:v>58</c:v>
                </c:pt>
                <c:pt idx="3">
                  <c:v>19</c:v>
                </c:pt>
                <c:pt idx="4">
                  <c:v>26</c:v>
                </c:pt>
                <c:pt idx="5">
                  <c:v>18</c:v>
                </c:pt>
                <c:pt idx="6">
                  <c:v>20</c:v>
                </c:pt>
                <c:pt idx="7">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dLbls>
          <c:showLegendKey val="0"/>
          <c:showVal val="0"/>
          <c:showCatName val="0"/>
          <c:showSerName val="0"/>
          <c:showPercent val="0"/>
          <c:showBubbleSize val="0"/>
        </c:dLbls>
        <c:gapWidth val="300"/>
        <c:axId val="236111704"/>
        <c:axId val="236119544"/>
      </c:barChart>
      <c:catAx>
        <c:axId val="236111704"/>
        <c:scaling>
          <c:orientation val="maxMin"/>
        </c:scaling>
        <c:delete val="0"/>
        <c:axPos val="l"/>
        <c:numFmt formatCode="General" sourceLinked="1"/>
        <c:majorTickMark val="none"/>
        <c:minorTickMark val="none"/>
        <c:tickLblPos val="nextTo"/>
        <c:txPr>
          <a:bodyPr/>
          <a:lstStyle/>
          <a:p>
            <a:pPr>
              <a:defRPr sz="900"/>
            </a:pPr>
            <a:endParaRPr lang="sv-SE"/>
          </a:p>
        </c:txPr>
        <c:crossAx val="236119544"/>
        <c:crossesAt val="0"/>
        <c:auto val="1"/>
        <c:lblAlgn val="ctr"/>
        <c:lblOffset val="10"/>
        <c:noMultiLvlLbl val="0"/>
      </c:catAx>
      <c:valAx>
        <c:axId val="236119544"/>
        <c:scaling>
          <c:orientation val="minMax"/>
          <c:min val="0"/>
        </c:scaling>
        <c:delete val="0"/>
        <c:axPos val="t"/>
        <c:majorGridlines/>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63632704613439E-2"/>
          <c:y val="0.3198934887821378"/>
          <c:w val="0.9640714343213217"/>
          <c:h val="0.66487348794252232"/>
        </c:manualLayout>
      </c:layout>
      <c:barChart>
        <c:barDir val="bar"/>
        <c:grouping val="stacked"/>
        <c:varyColors val="0"/>
        <c:ser>
          <c:idx val="0"/>
          <c:order val="0"/>
          <c:tx>
            <c:strRef>
              <c:f>Blad1!$B$1</c:f>
              <c:strCache>
                <c:ptCount val="1"/>
                <c:pt idx="0">
                  <c:v>Inte viktigt alls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71DA-42CF-A048-52103153A057}"/>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71DA-42CF-A048-52103153A057}"/>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71DA-42CF-A048-52103153A057}"/>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71DA-42CF-A048-52103153A057}"/>
            </c:ext>
          </c:extLst>
        </c:ser>
        <c:ser>
          <c:idx val="6"/>
          <c:order val="6"/>
          <c:tx>
            <c:strRef>
              <c:f>Blad1!$H$1</c:f>
              <c:strCache>
                <c:ptCount val="1"/>
                <c:pt idx="0">
                  <c:v>Väldigt viktigt 7</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71DA-42CF-A048-52103153A05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1</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Blad1!$A$2:$A$5</c:f>
              <c:strCache>
                <c:ptCount val="4"/>
                <c:pt idx="0">
                  <c:v>QSW163 Ja, det skulle förbättra chansen att få stanna i Sverige</c:v>
                </c:pt>
                <c:pt idx="1">
                  <c:v>QSW164 Ja, det skulle minska chansen att få stanna i Sverige</c:v>
                </c:pt>
                <c:pt idx="2">
                  <c:v>QSW165 Nej, det spelar ingen roll</c:v>
                </c:pt>
                <c:pt idx="3">
                  <c:v>Vet inte</c:v>
                </c:pt>
              </c:strCache>
            </c:strRef>
          </c:cat>
          <c:val>
            <c:numRef>
              <c:f>Blad1!$B$2:$B$5</c:f>
              <c:numCache>
                <c:formatCode>General</c:formatCode>
                <c:ptCount val="4"/>
                <c:pt idx="0">
                  <c:v>9</c:v>
                </c:pt>
                <c:pt idx="1">
                  <c:v>4</c:v>
                </c:pt>
                <c:pt idx="2">
                  <c:v>22</c:v>
                </c:pt>
                <c:pt idx="3">
                  <c:v>66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dLbls>
          <c:showLegendKey val="0"/>
          <c:showVal val="0"/>
          <c:showCatName val="0"/>
          <c:showSerName val="0"/>
          <c:showPercent val="0"/>
          <c:showBubbleSize val="0"/>
        </c:dLbls>
        <c:gapWidth val="300"/>
        <c:axId val="236111704"/>
        <c:axId val="236119544"/>
      </c:barChart>
      <c:catAx>
        <c:axId val="236111704"/>
        <c:scaling>
          <c:orientation val="maxMin"/>
        </c:scaling>
        <c:delete val="0"/>
        <c:axPos val="l"/>
        <c:numFmt formatCode="General" sourceLinked="1"/>
        <c:majorTickMark val="none"/>
        <c:minorTickMark val="none"/>
        <c:tickLblPos val="nextTo"/>
        <c:txPr>
          <a:bodyPr/>
          <a:lstStyle/>
          <a:p>
            <a:pPr>
              <a:defRPr sz="900"/>
            </a:pPr>
            <a:endParaRPr lang="sv-SE"/>
          </a:p>
        </c:txPr>
        <c:crossAx val="236119544"/>
        <c:crossesAt val="0"/>
        <c:auto val="1"/>
        <c:lblAlgn val="ctr"/>
        <c:lblOffset val="10"/>
        <c:noMultiLvlLbl val="0"/>
      </c:catAx>
      <c:valAx>
        <c:axId val="236119544"/>
        <c:scaling>
          <c:orientation val="minMax"/>
          <c:min val="0"/>
        </c:scaling>
        <c:delete val="0"/>
        <c:axPos val="t"/>
        <c:majorGridlines/>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63632704613439E-2"/>
          <c:y val="0.3198934887821378"/>
          <c:w val="0.9640714343213217"/>
          <c:h val="0.66487348794252232"/>
        </c:manualLayout>
      </c:layout>
      <c:barChart>
        <c:barDir val="bar"/>
        <c:grouping val="stacked"/>
        <c:varyColors val="0"/>
        <c:ser>
          <c:idx val="0"/>
          <c:order val="0"/>
          <c:tx>
            <c:strRef>
              <c:f>Blad1!$B$1</c:f>
              <c:strCache>
                <c:ptCount val="1"/>
                <c:pt idx="0">
                  <c:v>Inte viktigt alls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71DA-42CF-A048-52103153A057}"/>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71DA-42CF-A048-52103153A057}"/>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71DA-42CF-A048-52103153A057}"/>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71DA-42CF-A048-52103153A057}"/>
            </c:ext>
          </c:extLst>
        </c:ser>
        <c:ser>
          <c:idx val="6"/>
          <c:order val="6"/>
          <c:tx>
            <c:strRef>
              <c:f>Blad1!$H$1</c:f>
              <c:strCache>
                <c:ptCount val="1"/>
                <c:pt idx="0">
                  <c:v>Väldigt viktigt 7</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71DA-42CF-A048-52103153A05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6412144891608"/>
          <c:y val="6.6153758002260685E-2"/>
          <c:w val="0.69358534852069553"/>
          <c:h val="0.90076936299660892"/>
        </c:manualLayout>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Blad1!$A$3:$A$6</c:f>
              <c:strCache>
                <c:ptCount val="2"/>
                <c:pt idx="1">
                  <c:v>2018</c:v>
                </c:pt>
              </c:strCache>
            </c:strRef>
          </c:cat>
          <c:val>
            <c:numRef>
              <c:f>Blad1!$B$3:$B$6</c:f>
              <c:numCache>
                <c:formatCode>General</c:formatCode>
                <c:ptCount val="4"/>
                <c:pt idx="1">
                  <c:v>57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Nej</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Blad1!$A$3:$A$6</c:f>
              <c:strCache>
                <c:ptCount val="2"/>
                <c:pt idx="1">
                  <c:v>2018</c:v>
                </c:pt>
              </c:strCache>
            </c:strRef>
          </c:cat>
          <c:val>
            <c:numRef>
              <c:f>Blad1!$C$3:$C$6</c:f>
              <c:numCache>
                <c:formatCode>General</c:formatCode>
                <c:ptCount val="4"/>
                <c:pt idx="1">
                  <c:v>43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90855565716292E-2"/>
          <c:y val="0.43227092670770489"/>
          <c:w val="0.96801828886856744"/>
          <c:h val="0.47325435643748487"/>
        </c:manualLayout>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3084-4611-B471-427A2B972D52}"/>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3084-4611-B471-427A2B972D52}"/>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31123183438254737"/>
          <c:y val="0"/>
          <c:w val="0.68876816561745258"/>
          <c:h val="0.38372329093632013"/>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1</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7"/>
                <c:pt idx="0">
                  <c:v>Familj</c:v>
                </c:pt>
                <c:pt idx="1">
                  <c:v>Vänner</c:v>
                </c:pt>
                <c:pt idx="2">
                  <c:v>Fritid</c:v>
                </c:pt>
                <c:pt idx="3">
                  <c:v>Politik</c:v>
                </c:pt>
                <c:pt idx="4">
                  <c:v>Arbete</c:v>
                </c:pt>
                <c:pt idx="5">
                  <c:v>Religion</c:v>
                </c:pt>
                <c:pt idx="6">
                  <c:v>Individen (mig själv)</c:v>
                </c:pt>
              </c:strCache>
            </c:strRef>
          </c:cat>
          <c:val>
            <c:numRef>
              <c:f>Blad1!$B$2:$B$8</c:f>
              <c:numCache>
                <c:formatCode>General</c:formatCode>
                <c:ptCount val="7"/>
                <c:pt idx="0">
                  <c:v>4</c:v>
                </c:pt>
                <c:pt idx="1">
                  <c:v>3.3</c:v>
                </c:pt>
                <c:pt idx="2">
                  <c:v>3.3</c:v>
                </c:pt>
                <c:pt idx="3">
                  <c:v>2.5</c:v>
                </c:pt>
                <c:pt idx="4">
                  <c:v>3.8</c:v>
                </c:pt>
                <c:pt idx="5">
                  <c:v>3.1</c:v>
                </c:pt>
                <c:pt idx="6">
                  <c:v>3.7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dLbls>
          <c:showLegendKey val="0"/>
          <c:showVal val="0"/>
          <c:showCatName val="0"/>
          <c:showSerName val="0"/>
          <c:showPercent val="0"/>
          <c:showBubbleSize val="0"/>
        </c:dLbls>
        <c:gapWidth val="300"/>
        <c:axId val="236111704"/>
        <c:axId val="236119544"/>
      </c:barChart>
      <c:catAx>
        <c:axId val="236111704"/>
        <c:scaling>
          <c:orientation val="maxMin"/>
        </c:scaling>
        <c:delete val="0"/>
        <c:axPos val="l"/>
        <c:numFmt formatCode="General" sourceLinked="1"/>
        <c:majorTickMark val="none"/>
        <c:minorTickMark val="none"/>
        <c:tickLblPos val="nextTo"/>
        <c:txPr>
          <a:bodyPr/>
          <a:lstStyle/>
          <a:p>
            <a:pPr>
              <a:defRPr sz="900"/>
            </a:pPr>
            <a:endParaRPr lang="sv-SE"/>
          </a:p>
        </c:txPr>
        <c:crossAx val="236119544"/>
        <c:crossesAt val="0"/>
        <c:auto val="1"/>
        <c:lblAlgn val="ctr"/>
        <c:lblOffset val="10"/>
        <c:noMultiLvlLbl val="0"/>
      </c:catAx>
      <c:valAx>
        <c:axId val="236119544"/>
        <c:scaling>
          <c:orientation val="minMax"/>
          <c:max val="4"/>
          <c:min val="1"/>
        </c:scaling>
        <c:delete val="0"/>
        <c:axPos val="t"/>
        <c:majorGridlines/>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62332435162054E-3"/>
          <c:y val="6.093209310135958E-2"/>
          <c:w val="0.9640714343213217"/>
          <c:h val="0.66487348794252232"/>
        </c:manualLayout>
      </c:layout>
      <c:barChart>
        <c:barDir val="bar"/>
        <c:grouping val="stacked"/>
        <c:varyColors val="0"/>
        <c:ser>
          <c:idx val="0"/>
          <c:order val="0"/>
          <c:tx>
            <c:strRef>
              <c:f>Blad1!$B$1</c:f>
              <c:strCache>
                <c:ptCount val="1"/>
                <c:pt idx="0">
                  <c:v>Inte viktigt alls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71DA-42CF-A048-52103153A057}"/>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71DA-42CF-A048-52103153A057}"/>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71DA-42CF-A048-52103153A057}"/>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71DA-42CF-A048-52103153A057}"/>
            </c:ext>
          </c:extLst>
        </c:ser>
        <c:ser>
          <c:idx val="6"/>
          <c:order val="6"/>
          <c:tx>
            <c:strRef>
              <c:f>Blad1!$H$1</c:f>
              <c:strCache>
                <c:ptCount val="1"/>
                <c:pt idx="0">
                  <c:v>Väldigt viktigt 7</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71DA-42CF-A048-52103153A05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68438539457212"/>
          <c:y val="0.2190745639847152"/>
          <c:w val="0.75533676795319349"/>
          <c:h val="0.57892161727613189"/>
        </c:manualLayout>
      </c:layout>
      <c:barChart>
        <c:barDir val="bar"/>
        <c:grouping val="stacked"/>
        <c:varyColors val="0"/>
        <c:ser>
          <c:idx val="0"/>
          <c:order val="0"/>
          <c:tx>
            <c:strRef>
              <c:f>Blad1!$B$1</c:f>
              <c:strCache>
                <c:ptCount val="1"/>
                <c:pt idx="0">
                  <c:v>2</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3"/>
                <c:pt idx="2">
                  <c:v>2018</c:v>
                </c:pt>
              </c:strCache>
            </c:strRef>
          </c:cat>
          <c:val>
            <c:numRef>
              <c:f>Blad1!$B$2:$B$8</c:f>
              <c:numCache>
                <c:formatCode>General</c:formatCode>
                <c:ptCount val="7"/>
                <c:pt idx="2">
                  <c:v>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1</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3"/>
                <c:pt idx="2">
                  <c:v>2018</c:v>
                </c:pt>
              </c:strCache>
            </c:strRef>
          </c:cat>
          <c:val>
            <c:numRef>
              <c:f>Blad1!$C$2:$C$8</c:f>
              <c:numCache>
                <c:formatCode>General</c:formatCode>
                <c:ptCount val="7"/>
                <c:pt idx="2">
                  <c:v>91</c:v>
                </c:pt>
              </c:numCache>
            </c:numRef>
          </c:val>
          <c:extLst>
            <c:ext xmlns:c16="http://schemas.microsoft.com/office/drawing/2014/chart" uri="{C3380CC4-5D6E-409C-BE32-E72D297353CC}">
              <c16:uniqueId val="{00000000-5C7E-4546-989F-9AF425CE867E}"/>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6412144891608"/>
          <c:y val="6.6153758002260685E-2"/>
          <c:w val="0.69358534852069553"/>
          <c:h val="0.90076936299660892"/>
        </c:manualLayout>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Blad1!$A$2:$A$12</c:f>
              <c:strCache>
                <c:ptCount val="11"/>
                <c:pt idx="0">
                  <c:v>Q7 Väluppfostrat beteende</c:v>
                </c:pt>
                <c:pt idx="1">
                  <c:v>Q8 Oberoende, självständighet</c:v>
                </c:pt>
                <c:pt idx="2">
                  <c:v>Q9 Hårt arbete</c:v>
                </c:pt>
                <c:pt idx="3">
                  <c:v>Q10 Ansvarskänsla</c:v>
                </c:pt>
                <c:pt idx="4">
                  <c:v>Q11 Fantasi</c:v>
                </c:pt>
                <c:pt idx="5">
                  <c:v>Q12 Tolerans och respekt för andra människor</c:v>
                </c:pt>
                <c:pt idx="6">
                  <c:v>Q13 Sparsamhet, att vara sparsam med pengar och saker</c:v>
                </c:pt>
                <c:pt idx="7">
                  <c:v>Q14 Beslutsamhet, uthållighet</c:v>
                </c:pt>
                <c:pt idx="8">
                  <c:v>Q15 Religiös tro</c:v>
                </c:pt>
                <c:pt idx="9">
                  <c:v>Q16 Osjälviskhet</c:v>
                </c:pt>
                <c:pt idx="10">
                  <c:v>Q17 Lydnad</c:v>
                </c:pt>
              </c:strCache>
            </c:strRef>
          </c:cat>
          <c:val>
            <c:numRef>
              <c:f>Blad1!$B$2:$B$12</c:f>
              <c:numCache>
                <c:formatCode>General</c:formatCode>
                <c:ptCount val="11"/>
                <c:pt idx="0">
                  <c:v>95</c:v>
                </c:pt>
                <c:pt idx="1">
                  <c:v>82</c:v>
                </c:pt>
                <c:pt idx="2">
                  <c:v>78</c:v>
                </c:pt>
                <c:pt idx="3">
                  <c:v>93</c:v>
                </c:pt>
                <c:pt idx="4">
                  <c:v>60</c:v>
                </c:pt>
                <c:pt idx="5">
                  <c:v>95</c:v>
                </c:pt>
                <c:pt idx="6">
                  <c:v>81</c:v>
                </c:pt>
                <c:pt idx="7">
                  <c:v>87</c:v>
                </c:pt>
                <c:pt idx="8">
                  <c:v>70</c:v>
                </c:pt>
                <c:pt idx="9">
                  <c:v>80</c:v>
                </c:pt>
                <c:pt idx="10">
                  <c:v>74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Nej</c:v>
                </c:pt>
              </c:strCache>
            </c:strRef>
          </c:tx>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Blad1!$A$2:$A$12</c:f>
              <c:strCache>
                <c:ptCount val="11"/>
                <c:pt idx="0">
                  <c:v>Q7 Väluppfostrat beteende</c:v>
                </c:pt>
                <c:pt idx="1">
                  <c:v>Q8 Oberoende, självständighet</c:v>
                </c:pt>
                <c:pt idx="2">
                  <c:v>Q9 Hårt arbete</c:v>
                </c:pt>
                <c:pt idx="3">
                  <c:v>Q10 Ansvarskänsla</c:v>
                </c:pt>
                <c:pt idx="4">
                  <c:v>Q11 Fantasi</c:v>
                </c:pt>
                <c:pt idx="5">
                  <c:v>Q12 Tolerans och respekt för andra människor</c:v>
                </c:pt>
                <c:pt idx="6">
                  <c:v>Q13 Sparsamhet, att vara sparsam med pengar och saker</c:v>
                </c:pt>
                <c:pt idx="7">
                  <c:v>Q14 Beslutsamhet, uthållighet</c:v>
                </c:pt>
                <c:pt idx="8">
                  <c:v>Q15 Religiös tro</c:v>
                </c:pt>
                <c:pt idx="9">
                  <c:v>Q16 Osjälviskhet</c:v>
                </c:pt>
                <c:pt idx="10">
                  <c:v>Q17 Lydnad</c:v>
                </c:pt>
              </c:strCache>
            </c:strRef>
          </c:cat>
          <c:val>
            <c:numRef>
              <c:f>Blad1!$C$2:$C$12</c:f>
              <c:numCache>
                <c:formatCode>General</c:formatCode>
                <c:ptCount val="11"/>
                <c:pt idx="0">
                  <c:v>2</c:v>
                </c:pt>
                <c:pt idx="1">
                  <c:v>12</c:v>
                </c:pt>
                <c:pt idx="2">
                  <c:v>15</c:v>
                </c:pt>
                <c:pt idx="3">
                  <c:v>4</c:v>
                </c:pt>
                <c:pt idx="4">
                  <c:v>22</c:v>
                </c:pt>
                <c:pt idx="5">
                  <c:v>4</c:v>
                </c:pt>
                <c:pt idx="6">
                  <c:v>14</c:v>
                </c:pt>
                <c:pt idx="7">
                  <c:v>7</c:v>
                </c:pt>
                <c:pt idx="8">
                  <c:v>22</c:v>
                </c:pt>
                <c:pt idx="9">
                  <c:v>10</c:v>
                </c:pt>
                <c:pt idx="10">
                  <c:v>17</c:v>
                </c:pt>
              </c:numCache>
            </c:numRef>
          </c:val>
          <c:extLst>
            <c:ext xmlns:c16="http://schemas.microsoft.com/office/drawing/2014/chart" uri="{C3380CC4-5D6E-409C-BE32-E72D297353CC}">
              <c16:uniqueId val="{00000000-20FF-4A81-84FF-1F4CBFE503CA}"/>
            </c:ext>
          </c:extLst>
        </c:ser>
        <c:ser>
          <c:idx val="2"/>
          <c:order val="2"/>
          <c:tx>
            <c:strRef>
              <c:f>Blad1!$D$1</c:f>
              <c:strCache>
                <c:ptCount val="1"/>
                <c:pt idx="0">
                  <c:v>Vet inte</c:v>
                </c:pt>
              </c:strCache>
            </c:strRef>
          </c:tx>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Blad1!$A$2:$A$12</c:f>
              <c:strCache>
                <c:ptCount val="11"/>
                <c:pt idx="0">
                  <c:v>Q7 Väluppfostrat beteende</c:v>
                </c:pt>
                <c:pt idx="1">
                  <c:v>Q8 Oberoende, självständighet</c:v>
                </c:pt>
                <c:pt idx="2">
                  <c:v>Q9 Hårt arbete</c:v>
                </c:pt>
                <c:pt idx="3">
                  <c:v>Q10 Ansvarskänsla</c:v>
                </c:pt>
                <c:pt idx="4">
                  <c:v>Q11 Fantasi</c:v>
                </c:pt>
                <c:pt idx="5">
                  <c:v>Q12 Tolerans och respekt för andra människor</c:v>
                </c:pt>
                <c:pt idx="6">
                  <c:v>Q13 Sparsamhet, att vara sparsam med pengar och saker</c:v>
                </c:pt>
                <c:pt idx="7">
                  <c:v>Q14 Beslutsamhet, uthållighet</c:v>
                </c:pt>
                <c:pt idx="8">
                  <c:v>Q15 Religiös tro</c:v>
                </c:pt>
                <c:pt idx="9">
                  <c:v>Q16 Osjälviskhet</c:v>
                </c:pt>
                <c:pt idx="10">
                  <c:v>Q17 Lydnad</c:v>
                </c:pt>
              </c:strCache>
            </c:strRef>
          </c:cat>
          <c:val>
            <c:numRef>
              <c:f>Blad1!$D$2:$D$12</c:f>
              <c:numCache>
                <c:formatCode>General</c:formatCode>
                <c:ptCount val="11"/>
                <c:pt idx="0">
                  <c:v>3</c:v>
                </c:pt>
                <c:pt idx="1">
                  <c:v>6</c:v>
                </c:pt>
                <c:pt idx="2">
                  <c:v>7</c:v>
                </c:pt>
                <c:pt idx="3">
                  <c:v>3</c:v>
                </c:pt>
                <c:pt idx="4">
                  <c:v>18</c:v>
                </c:pt>
                <c:pt idx="5">
                  <c:v>2</c:v>
                </c:pt>
                <c:pt idx="6">
                  <c:v>4</c:v>
                </c:pt>
                <c:pt idx="7">
                  <c:v>5</c:v>
                </c:pt>
                <c:pt idx="8">
                  <c:v>8</c:v>
                </c:pt>
                <c:pt idx="9">
                  <c:v>10</c:v>
                </c:pt>
                <c:pt idx="10">
                  <c:v>9</c:v>
                </c:pt>
              </c:numCache>
            </c:numRef>
          </c:val>
          <c:extLst>
            <c:ext xmlns:c16="http://schemas.microsoft.com/office/drawing/2014/chart" uri="{C3380CC4-5D6E-409C-BE32-E72D297353CC}">
              <c16:uniqueId val="{00000000-49D0-4530-90B7-E8CC8D47EC23}"/>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userShapes r:id="rId2"/>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90855565716292E-2"/>
          <c:y val="0.43227092670770489"/>
          <c:w val="0.96801828886856744"/>
          <c:h val="0.47325435643748487"/>
        </c:manualLayout>
      </c:layout>
      <c:barChart>
        <c:barDir val="bar"/>
        <c:grouping val="stacked"/>
        <c:varyColors val="0"/>
        <c:ser>
          <c:idx val="0"/>
          <c:order val="0"/>
          <c:tx>
            <c:strRef>
              <c:f>Blad1!$B$1</c:f>
              <c:strCache>
                <c:ptCount val="1"/>
                <c:pt idx="0">
                  <c:v>Viktig</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3084-4611-B471-427A2B972D52}"/>
            </c:ext>
          </c:extLst>
        </c:ser>
        <c:ser>
          <c:idx val="1"/>
          <c:order val="1"/>
          <c:tx>
            <c:strRef>
              <c:f>Blad1!$C$1</c:f>
              <c:strCache>
                <c:ptCount val="1"/>
                <c:pt idx="0">
                  <c:v>Inte så viktig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3084-4611-B471-427A2B972D52}"/>
            </c:ext>
          </c:extLst>
        </c:ser>
        <c:ser>
          <c:idx val="2"/>
          <c:order val="2"/>
          <c:tx>
            <c:strRef>
              <c:f>Blad1!$D$1</c:f>
              <c:strCache>
                <c:ptCount val="1"/>
                <c:pt idx="0">
                  <c:v>Vet inte</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CA8E-4633-AB52-7E6886246899}"/>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30705623977951985"/>
          <c:y val="0"/>
          <c:w val="0.68876816561745258"/>
          <c:h val="1"/>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1</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Blad1!$A$2:$A$14</c:f>
              <c:strCache>
                <c:ptCount val="13"/>
                <c:pt idx="0">
                  <c:v>Q18 Narkomaner</c:v>
                </c:pt>
                <c:pt idx="1">
                  <c:v>Q19 Människor av annan etnisk härkomst</c:v>
                </c:pt>
                <c:pt idx="2">
                  <c:v>Q20 Människor som har HIV/aids</c:v>
                </c:pt>
                <c:pt idx="3">
                  <c:v>Q21 Invandrare/gästarbetare</c:v>
                </c:pt>
                <c:pt idx="4">
                  <c:v>Q22 Homosexuella</c:v>
                </c:pt>
                <c:pt idx="5">
                  <c:v>Q23 Människor med en annan religion</c:v>
                </c:pt>
                <c:pt idx="6">
                  <c:v>Q24 Alkoholister</c:v>
                </c:pt>
                <c:pt idx="7">
                  <c:v>Q25 Ogifta som lever tillsammans</c:v>
                </c:pt>
                <c:pt idx="8">
                  <c:v>Q26 A Människor som pratar ett annat språk</c:v>
                </c:pt>
                <c:pt idx="9">
                  <c:v>Kristna QSW26 B</c:v>
                </c:pt>
                <c:pt idx="10">
                  <c:v>Muslimer QSW27</c:v>
                </c:pt>
                <c:pt idx="11">
                  <c:v>Judar QSW28A</c:v>
                </c:pt>
                <c:pt idx="12">
                  <c:v>Romer QSW29</c:v>
                </c:pt>
              </c:strCache>
            </c:strRef>
          </c:cat>
          <c:val>
            <c:numRef>
              <c:f>Blad1!$B$2:$B$14</c:f>
              <c:numCache>
                <c:formatCode>General</c:formatCode>
                <c:ptCount val="13"/>
                <c:pt idx="0">
                  <c:v>73</c:v>
                </c:pt>
                <c:pt idx="1">
                  <c:v>6</c:v>
                </c:pt>
                <c:pt idx="2">
                  <c:v>50</c:v>
                </c:pt>
                <c:pt idx="3">
                  <c:v>5</c:v>
                </c:pt>
                <c:pt idx="4">
                  <c:v>28</c:v>
                </c:pt>
                <c:pt idx="5">
                  <c:v>4</c:v>
                </c:pt>
                <c:pt idx="6">
                  <c:v>53</c:v>
                </c:pt>
                <c:pt idx="7">
                  <c:v>9</c:v>
                </c:pt>
                <c:pt idx="8">
                  <c:v>5</c:v>
                </c:pt>
                <c:pt idx="9">
                  <c:v>5</c:v>
                </c:pt>
                <c:pt idx="10">
                  <c:v>6</c:v>
                </c:pt>
                <c:pt idx="11">
                  <c:v>7</c:v>
                </c:pt>
                <c:pt idx="12">
                  <c:v>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dLbls>
          <c:showLegendKey val="0"/>
          <c:showVal val="0"/>
          <c:showCatName val="0"/>
          <c:showSerName val="0"/>
          <c:showPercent val="0"/>
          <c:showBubbleSize val="0"/>
        </c:dLbls>
        <c:gapWidth val="300"/>
        <c:axId val="236111704"/>
        <c:axId val="236119544"/>
      </c:barChart>
      <c:catAx>
        <c:axId val="236111704"/>
        <c:scaling>
          <c:orientation val="maxMin"/>
        </c:scaling>
        <c:delete val="0"/>
        <c:axPos val="l"/>
        <c:numFmt formatCode="General" sourceLinked="1"/>
        <c:majorTickMark val="none"/>
        <c:minorTickMark val="none"/>
        <c:tickLblPos val="nextTo"/>
        <c:txPr>
          <a:bodyPr/>
          <a:lstStyle/>
          <a:p>
            <a:pPr>
              <a:defRPr sz="900"/>
            </a:pPr>
            <a:endParaRPr lang="sv-SE"/>
          </a:p>
        </c:txPr>
        <c:crossAx val="236119544"/>
        <c:crossesAt val="0"/>
        <c:auto val="1"/>
        <c:lblAlgn val="ctr"/>
        <c:lblOffset val="10"/>
        <c:noMultiLvlLbl val="0"/>
      </c:catAx>
      <c:valAx>
        <c:axId val="236119544"/>
        <c:scaling>
          <c:orientation val="minMax"/>
        </c:scaling>
        <c:delete val="0"/>
        <c:axPos val="t"/>
        <c:majorGridlines/>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62332435162054E-3"/>
          <c:y val="6.093209310135958E-2"/>
          <c:w val="0.9640714343213217"/>
          <c:h val="0.66487348794252232"/>
        </c:manualLayout>
      </c:layout>
      <c:barChart>
        <c:barDir val="bar"/>
        <c:grouping val="stacked"/>
        <c:varyColors val="0"/>
        <c:ser>
          <c:idx val="0"/>
          <c:order val="0"/>
          <c:tx>
            <c:strRef>
              <c:f>Blad1!$B$1</c:f>
              <c:strCache>
                <c:ptCount val="1"/>
                <c:pt idx="0">
                  <c:v>Inte viktigt alls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71DA-42CF-A048-52103153A057}"/>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71DA-42CF-A048-52103153A057}"/>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71DA-42CF-A048-52103153A057}"/>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71DA-42CF-A048-52103153A057}"/>
            </c:ext>
          </c:extLst>
        </c:ser>
        <c:ser>
          <c:idx val="6"/>
          <c:order val="6"/>
          <c:tx>
            <c:strRef>
              <c:f>Blad1!$H$1</c:f>
              <c:strCache>
                <c:ptCount val="1"/>
                <c:pt idx="0">
                  <c:v>Väldigt viktigt 7</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71DA-42CF-A048-52103153A05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6412144891608"/>
          <c:y val="6.6153758002260685E-2"/>
          <c:w val="0.69358534852069553"/>
          <c:h val="0.90076936299660892"/>
        </c:manualLayout>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Blad1!$A$2:$A$6</c:f>
              <c:strCache>
                <c:ptCount val="3"/>
                <c:pt idx="2">
                  <c:v>2018</c:v>
                </c:pt>
              </c:strCache>
            </c:strRef>
          </c:cat>
          <c:val>
            <c:numRef>
              <c:f>Blad1!$B$2:$B$6</c:f>
              <c:numCache>
                <c:formatCode>General</c:formatCode>
                <c:ptCount val="5"/>
                <c:pt idx="2">
                  <c:v>31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Nej</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Blad1!$A$2:$A$6</c:f>
              <c:strCache>
                <c:ptCount val="3"/>
                <c:pt idx="2">
                  <c:v>2018</c:v>
                </c:pt>
              </c:strCache>
            </c:strRef>
          </c:cat>
          <c:val>
            <c:numRef>
              <c:f>Blad1!$C$2:$C$6</c:f>
              <c:numCache>
                <c:formatCode>General</c:formatCode>
                <c:ptCount val="5"/>
                <c:pt idx="2">
                  <c:v>46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Vet inte</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Blad1!$A$2:$A$6</c:f>
              <c:strCache>
                <c:ptCount val="3"/>
                <c:pt idx="2">
                  <c:v>2018</c:v>
                </c:pt>
              </c:strCache>
            </c:strRef>
          </c:cat>
          <c:val>
            <c:numRef>
              <c:f>Blad1!$D$2:$D$6</c:f>
              <c:numCache>
                <c:formatCode>General</c:formatCode>
                <c:ptCount val="5"/>
                <c:pt idx="2">
                  <c:v>11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88-44C7-890B-3176B801E8DD}"/>
            </c:ext>
          </c:extLst>
        </c:ser>
        <c:ser>
          <c:idx val="3"/>
          <c:order val="3"/>
          <c:tx>
            <c:strRef>
              <c:f>Blad1!$E$1</c:f>
              <c:strCache>
                <c:ptCount val="1"/>
                <c:pt idx="0">
                  <c:v>Vill ej svara</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Blad1!$A$2:$A$6</c:f>
              <c:strCache>
                <c:ptCount val="3"/>
                <c:pt idx="2">
                  <c:v>2018</c:v>
                </c:pt>
              </c:strCache>
            </c:strRef>
          </c:cat>
          <c:val>
            <c:numRef>
              <c:f>Blad1!$E$2:$E$6</c:f>
              <c:numCache>
                <c:formatCode>General</c:formatCode>
                <c:ptCount val="5"/>
                <c:pt idx="2">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88-44C7-890B-3176B801E8DD}"/>
            </c:ext>
          </c:extLst>
        </c:ser>
        <c:ser>
          <c:idx val="4"/>
          <c:order val="4"/>
          <c:tx>
            <c:strRef>
              <c:f>Blad1!$F$1</c:f>
              <c:strCache>
                <c:ptCount val="1"/>
                <c:pt idx="0">
                  <c:v>Har ingen partener</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Blad1!$A$2:$A$6</c:f>
              <c:strCache>
                <c:ptCount val="3"/>
                <c:pt idx="2">
                  <c:v>2018</c:v>
                </c:pt>
              </c:strCache>
            </c:strRef>
          </c:cat>
          <c:val>
            <c:numRef>
              <c:f>Blad1!$F$2:$F$6</c:f>
              <c:numCache>
                <c:formatCode>General</c:formatCode>
                <c:ptCount val="5"/>
                <c:pt idx="2">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EA-4E5A-8D0D-12AF11B8EC66}"/>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userShapes r:id="rId2"/>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90855565716292E-2"/>
          <c:y val="0.43227092670770489"/>
          <c:w val="0.96801828886856744"/>
          <c:h val="0.47325435643748487"/>
        </c:manualLayout>
      </c:layout>
      <c:barChart>
        <c:barDir val="bar"/>
        <c:grouping val="stacked"/>
        <c:varyColors val="0"/>
        <c:ser>
          <c:idx val="0"/>
          <c:order val="0"/>
          <c:tx>
            <c:strRef>
              <c:f>Blad1!$B$1</c:f>
              <c:strCache>
                <c:ptCount val="1"/>
                <c:pt idx="0">
                  <c:v>Mycket lycklig</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3084-4611-B471-427A2B972D52}"/>
            </c:ext>
          </c:extLst>
        </c:ser>
        <c:ser>
          <c:idx val="1"/>
          <c:order val="1"/>
          <c:tx>
            <c:strRef>
              <c:f>Blad1!$C$1</c:f>
              <c:strCache>
                <c:ptCount val="1"/>
                <c:pt idx="0">
                  <c:v>Ganska lycklig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3084-4611-B471-427A2B972D52}"/>
            </c:ext>
          </c:extLst>
        </c:ser>
        <c:ser>
          <c:idx val="2"/>
          <c:order val="2"/>
          <c:tx>
            <c:strRef>
              <c:f>Blad1!$D$1</c:f>
              <c:strCache>
                <c:ptCount val="1"/>
                <c:pt idx="0">
                  <c:v>Inte särskilt lycklig</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2-3084-4611-B471-427A2B972D52}"/>
            </c:ext>
          </c:extLst>
        </c:ser>
        <c:ser>
          <c:idx val="3"/>
          <c:order val="3"/>
          <c:tx>
            <c:strRef>
              <c:f>Blad1!$E$1</c:f>
              <c:strCache>
                <c:ptCount val="1"/>
                <c:pt idx="0">
                  <c:v>Inte alls lycklig</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3-3084-4611-B471-427A2B972D52}"/>
            </c:ext>
          </c:extLst>
        </c:ser>
        <c:ser>
          <c:idx val="4"/>
          <c:order val="4"/>
          <c:tx>
            <c:strRef>
              <c:f>Blad1!$F$1</c:f>
              <c:strCache>
                <c:ptCount val="1"/>
                <c:pt idx="0">
                  <c:v>Vet inte</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0-192A-4DE0-806D-239DE0422B5E}"/>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31123183438254737"/>
          <c:y val="0"/>
          <c:w val="0.68876816561745258"/>
          <c:h val="0.38372329093632013"/>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6412144891608"/>
          <c:y val="6.6153758002260685E-2"/>
          <c:w val="0.69358534852069553"/>
          <c:h val="0.90076936299660892"/>
        </c:manualLayout>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Blad1!$A$2:$A$6</c:f>
              <c:strCache>
                <c:ptCount val="3"/>
                <c:pt idx="2">
                  <c:v>2018</c:v>
                </c:pt>
              </c:strCache>
            </c:strRef>
          </c:cat>
          <c:val>
            <c:numRef>
              <c:f>Blad1!$B$2:$B$6</c:f>
              <c:numCache>
                <c:formatCode>General</c:formatCode>
                <c:ptCount val="5"/>
                <c:pt idx="2">
                  <c:v>73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Nej</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Blad1!$A$2:$A$6</c:f>
              <c:strCache>
                <c:ptCount val="3"/>
                <c:pt idx="2">
                  <c:v>2018</c:v>
                </c:pt>
              </c:strCache>
            </c:strRef>
          </c:cat>
          <c:val>
            <c:numRef>
              <c:f>Blad1!$C$2:$C$6</c:f>
              <c:numCache>
                <c:formatCode>General</c:formatCode>
                <c:ptCount val="5"/>
                <c:pt idx="2">
                  <c:v>17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Vet inte</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Blad1!$A$2:$A$6</c:f>
              <c:strCache>
                <c:ptCount val="3"/>
                <c:pt idx="2">
                  <c:v>2018</c:v>
                </c:pt>
              </c:strCache>
            </c:strRef>
          </c:cat>
          <c:val>
            <c:numRef>
              <c:f>Blad1!$D$2:$D$6</c:f>
              <c:numCache>
                <c:formatCode>General</c:formatCode>
                <c:ptCount val="5"/>
                <c:pt idx="2">
                  <c:v>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88-44C7-890B-3176B801E8DD}"/>
            </c:ext>
          </c:extLst>
        </c:ser>
        <c:ser>
          <c:idx val="3"/>
          <c:order val="3"/>
          <c:tx>
            <c:strRef>
              <c:f>Blad1!$E$1</c:f>
              <c:strCache>
                <c:ptCount val="1"/>
                <c:pt idx="0">
                  <c:v>Vill ej svara</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Blad1!$A$2:$A$6</c:f>
              <c:strCache>
                <c:ptCount val="3"/>
                <c:pt idx="2">
                  <c:v>2018</c:v>
                </c:pt>
              </c:strCache>
            </c:strRef>
          </c:cat>
          <c:val>
            <c:numRef>
              <c:f>Blad1!$E$2:$E$6</c:f>
              <c:numCache>
                <c:formatCode>General</c:formatCode>
                <c:ptCount val="5"/>
                <c:pt idx="2">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88-44C7-890B-3176B801E8DD}"/>
            </c:ext>
          </c:extLst>
        </c:ser>
        <c:ser>
          <c:idx val="4"/>
          <c:order val="4"/>
          <c:tx>
            <c:strRef>
              <c:f>Blad1!$F$1</c:f>
              <c:strCache>
                <c:ptCount val="1"/>
                <c:pt idx="0">
                  <c:v>Har ingen partener</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Blad1!$A$2:$A$6</c:f>
              <c:strCache>
                <c:ptCount val="3"/>
                <c:pt idx="2">
                  <c:v>2018</c:v>
                </c:pt>
              </c:strCache>
            </c:strRef>
          </c:cat>
          <c:val>
            <c:numRef>
              <c:f>Blad1!$F$2:$F$6</c:f>
              <c:numCache>
                <c:formatCode>General</c:formatCode>
                <c:ptCount val="5"/>
                <c:pt idx="2">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EA-4E5A-8D0D-12AF11B8EC66}"/>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userShapes r:id="rId2"/>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90855565716292E-2"/>
          <c:y val="0.43227092670770489"/>
          <c:w val="0.96801828886856744"/>
          <c:h val="0.47325435643748487"/>
        </c:manualLayout>
      </c:layout>
      <c:barChart>
        <c:barDir val="bar"/>
        <c:grouping val="stacked"/>
        <c:varyColors val="0"/>
        <c:ser>
          <c:idx val="0"/>
          <c:order val="0"/>
          <c:tx>
            <c:strRef>
              <c:f>Blad1!$B$1</c:f>
              <c:strCache>
                <c:ptCount val="1"/>
                <c:pt idx="0">
                  <c:v>Mycket bra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3084-4611-B471-427A2B972D52}"/>
            </c:ext>
          </c:extLst>
        </c:ser>
        <c:ser>
          <c:idx val="1"/>
          <c:order val="1"/>
          <c:tx>
            <c:strRef>
              <c:f>Blad1!$C$1</c:f>
              <c:strCache>
                <c:ptCount val="1"/>
                <c:pt idx="0">
                  <c:v>Hyfsad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3084-4611-B471-427A2B972D52}"/>
            </c:ext>
          </c:extLst>
        </c:ser>
        <c:ser>
          <c:idx val="2"/>
          <c:order val="2"/>
          <c:tx>
            <c:strRef>
              <c:f>Blad1!$D$1</c:f>
              <c:strCache>
                <c:ptCount val="1"/>
                <c:pt idx="0">
                  <c:v>Dålig/mycket dålig</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2-3084-4611-B471-427A2B972D52}"/>
            </c:ext>
          </c:extLst>
        </c:ser>
        <c:ser>
          <c:idx val="3"/>
          <c:order val="3"/>
          <c:tx>
            <c:strRef>
              <c:f>Blad1!$E$1</c:f>
              <c:strCache>
                <c:ptCount val="1"/>
                <c:pt idx="0">
                  <c:v>Vet inte</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3-3084-4611-B471-427A2B972D52}"/>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31123183438254737"/>
          <c:y val="0"/>
          <c:w val="0.68876816561745258"/>
          <c:h val="0.38372329093632013"/>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Instämmer helt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801D-42EB-9EF6-765F31934C36}"/>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801D-42EB-9EF6-765F31934C36}"/>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801D-42EB-9EF6-765F31934C36}"/>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801D-42EB-9EF6-765F31934C36}"/>
            </c:ext>
          </c:extLst>
        </c:ser>
        <c:ser>
          <c:idx val="6"/>
          <c:order val="6"/>
          <c:tx>
            <c:strRef>
              <c:f>Blad1!$H$1</c:f>
              <c:strCache>
                <c:ptCount val="1"/>
                <c:pt idx="0">
                  <c:v>7</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801D-42EB-9EF6-765F31934C36}"/>
            </c:ext>
          </c:extLst>
        </c:ser>
        <c:ser>
          <c:idx val="7"/>
          <c:order val="7"/>
          <c:tx>
            <c:strRef>
              <c:f>Blad1!$I$1</c:f>
              <c:strCache>
                <c:ptCount val="1"/>
                <c:pt idx="0">
                  <c:v>8</c:v>
                </c:pt>
              </c:strCache>
            </c:strRef>
          </c:tx>
          <c:invertIfNegative val="0"/>
          <c:cat>
            <c:numRef>
              <c:f>Blad1!$A$2</c:f>
              <c:numCache>
                <c:formatCode>General</c:formatCode>
                <c:ptCount val="1"/>
              </c:numCache>
            </c:numRef>
          </c:cat>
          <c:val>
            <c:numRef>
              <c:f>Blad1!$I$2</c:f>
              <c:numCache>
                <c:formatCode>General</c:formatCode>
                <c:ptCount val="1"/>
              </c:numCache>
            </c:numRef>
          </c:val>
          <c:extLst>
            <c:ext xmlns:c16="http://schemas.microsoft.com/office/drawing/2014/chart" uri="{C3380CC4-5D6E-409C-BE32-E72D297353CC}">
              <c16:uniqueId val="{00000000-6983-42A3-BB10-E9016E54A789}"/>
            </c:ext>
          </c:extLst>
        </c:ser>
        <c:ser>
          <c:idx val="8"/>
          <c:order val="8"/>
          <c:tx>
            <c:strRef>
              <c:f>Blad1!$J$1</c:f>
              <c:strCache>
                <c:ptCount val="1"/>
                <c:pt idx="0">
                  <c:v>9</c:v>
                </c:pt>
              </c:strCache>
            </c:strRef>
          </c:tx>
          <c:invertIfNegative val="0"/>
          <c:cat>
            <c:numRef>
              <c:f>Blad1!$A$2</c:f>
              <c:numCache>
                <c:formatCode>General</c:formatCode>
                <c:ptCount val="1"/>
              </c:numCache>
            </c:numRef>
          </c:cat>
          <c:val>
            <c:numRef>
              <c:f>Blad1!$J$2</c:f>
              <c:numCache>
                <c:formatCode>General</c:formatCode>
                <c:ptCount val="1"/>
              </c:numCache>
            </c:numRef>
          </c:val>
          <c:extLst>
            <c:ext xmlns:c16="http://schemas.microsoft.com/office/drawing/2014/chart" uri="{C3380CC4-5D6E-409C-BE32-E72D297353CC}">
              <c16:uniqueId val="{00000001-6983-42A3-BB10-E9016E54A789}"/>
            </c:ext>
          </c:extLst>
        </c:ser>
        <c:ser>
          <c:idx val="9"/>
          <c:order val="9"/>
          <c:tx>
            <c:strRef>
              <c:f>Blad1!$K$1</c:f>
              <c:strCache>
                <c:ptCount val="1"/>
                <c:pt idx="0">
                  <c:v>Instämmer inte alls 10</c:v>
                </c:pt>
              </c:strCache>
            </c:strRef>
          </c:tx>
          <c:invertIfNegative val="0"/>
          <c:cat>
            <c:numRef>
              <c:f>Blad1!$A$2</c:f>
              <c:numCache>
                <c:formatCode>General</c:formatCode>
                <c:ptCount val="1"/>
              </c:numCache>
            </c:numRef>
          </c:cat>
          <c:val>
            <c:numRef>
              <c:f>Blad1!$K$2</c:f>
              <c:numCache>
                <c:formatCode>General</c:formatCode>
                <c:ptCount val="1"/>
              </c:numCache>
            </c:numRef>
          </c:val>
          <c:extLst>
            <c:ext xmlns:c16="http://schemas.microsoft.com/office/drawing/2014/chart" uri="{C3380CC4-5D6E-409C-BE32-E72D297353CC}">
              <c16:uniqueId val="{00000000-A19C-42A2-8817-86E9FCFE056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23014408853248922"/>
          <c:w val="1"/>
          <c:h val="0.76985591146751076"/>
        </c:manualLayout>
      </c:layout>
      <c:overlay val="0"/>
      <c:txPr>
        <a:bodyPr/>
        <a:lstStyle/>
        <a:p>
          <a:pPr>
            <a:defRPr sz="1200" baseline="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51700129679832"/>
          <c:y val="1.63887063715977E-2"/>
          <c:w val="0.69542193399276231"/>
          <c:h val="0.66622414196022106"/>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Blad1!$A$2:$A$2</c:f>
              <c:numCache>
                <c:formatCode>General</c:formatCode>
                <c:ptCount val="1"/>
                <c:pt idx="0">
                  <c:v>2018</c:v>
                </c:pt>
              </c:numCache>
            </c:numRef>
          </c:cat>
          <c:val>
            <c:numRef>
              <c:f>Blad1!$B$2:$B$2</c:f>
              <c:numCache>
                <c:formatCode>General</c:formatCode>
                <c:ptCount val="1"/>
                <c:pt idx="0">
                  <c:v>21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96-4DDE-A3AF-161837DC8EFD}"/>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Blad1!$A$2:$A$2</c:f>
              <c:numCache>
                <c:formatCode>General</c:formatCode>
                <c:ptCount val="1"/>
                <c:pt idx="0">
                  <c:v>2018</c:v>
                </c:pt>
              </c:numCache>
            </c:numRef>
          </c:cat>
          <c:val>
            <c:numRef>
              <c:f>Blad1!$C$2:$C$2</c:f>
              <c:numCache>
                <c:formatCode>General</c:formatCode>
                <c:ptCount val="1"/>
                <c:pt idx="0">
                  <c:v>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96-4DDE-A3AF-161837DC8EFD}"/>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Blad1!$A$2:$A$2</c:f>
              <c:numCache>
                <c:formatCode>General</c:formatCode>
                <c:ptCount val="1"/>
                <c:pt idx="0">
                  <c:v>2018</c:v>
                </c:pt>
              </c:numCache>
            </c:numRef>
          </c:cat>
          <c:val>
            <c:numRef>
              <c:f>Blad1!$D$2:$D$2</c:f>
              <c:numCache>
                <c:formatCode>General</c:formatCode>
                <c:ptCount val="1"/>
                <c:pt idx="0">
                  <c:v>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E96-4DDE-A3AF-161837DC8EFD}"/>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Blad1!$A$2:$A$2</c:f>
              <c:numCache>
                <c:formatCode>General</c:formatCode>
                <c:ptCount val="1"/>
                <c:pt idx="0">
                  <c:v>2018</c:v>
                </c:pt>
              </c:numCache>
            </c:numRef>
          </c:cat>
          <c:val>
            <c:numRef>
              <c:f>Blad1!$E$2:$E$2</c:f>
              <c:numCache>
                <c:formatCode>General</c:formatCode>
                <c:ptCount val="1"/>
                <c:pt idx="0">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E96-4DDE-A3AF-161837DC8EFD}"/>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Blad1!$A$2:$A$2</c:f>
              <c:numCache>
                <c:formatCode>General</c:formatCode>
                <c:ptCount val="1"/>
                <c:pt idx="0">
                  <c:v>2018</c:v>
                </c:pt>
              </c:numCache>
            </c:numRef>
          </c:cat>
          <c:val>
            <c:numRef>
              <c:f>Blad1!$F$2:$F$2</c:f>
              <c:numCache>
                <c:formatCode>General</c:formatCode>
                <c:ptCount val="1"/>
                <c:pt idx="0">
                  <c:v>28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E96-4DDE-A3AF-161837DC8EFD}"/>
            </c:ext>
          </c:extLst>
        </c:ser>
        <c:ser>
          <c:idx val="5"/>
          <c:order val="5"/>
          <c:tx>
            <c:strRef>
              <c:f>Blad1!$G$1</c:f>
              <c:strCache>
                <c:ptCount val="1"/>
                <c:pt idx="0">
                  <c:v>6</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Blad1!$A$2:$A$2</c:f>
              <c:numCache>
                <c:formatCode>General</c:formatCode>
                <c:ptCount val="1"/>
                <c:pt idx="0">
                  <c:v>2018</c:v>
                </c:pt>
              </c:numCache>
            </c:numRef>
          </c:cat>
          <c:val>
            <c:numRef>
              <c:f>Blad1!$G$2:$G$2</c:f>
              <c:numCache>
                <c:formatCode>General</c:formatCode>
                <c:ptCount val="1"/>
                <c:pt idx="0">
                  <c:v>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E96-4DDE-A3AF-161837DC8EFD}"/>
            </c:ext>
          </c:extLst>
        </c:ser>
        <c:ser>
          <c:idx val="6"/>
          <c:order val="6"/>
          <c:tx>
            <c:strRef>
              <c:f>Blad1!$H$1</c:f>
              <c:strCache>
                <c:ptCount val="1"/>
                <c:pt idx="0">
                  <c:v>7</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Blad1!$A$2:$A$2</c:f>
              <c:numCache>
                <c:formatCode>General</c:formatCode>
                <c:ptCount val="1"/>
                <c:pt idx="0">
                  <c:v>2018</c:v>
                </c:pt>
              </c:numCache>
            </c:numRef>
          </c:cat>
          <c:val>
            <c:numRef>
              <c:f>Blad1!$H$2:$H$2</c:f>
              <c:numCache>
                <c:formatCode>General</c:formatCode>
                <c:ptCount val="1"/>
                <c:pt idx="0">
                  <c:v>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E96-4DDE-A3AF-161837DC8EFD}"/>
            </c:ext>
          </c:extLst>
        </c:ser>
        <c:ser>
          <c:idx val="7"/>
          <c:order val="7"/>
          <c:tx>
            <c:strRef>
              <c:f>Blad1!$I$1</c:f>
              <c:strCache>
                <c:ptCount val="1"/>
                <c:pt idx="0">
                  <c:v>8</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Blad1!$A$2:$A$2</c:f>
              <c:numCache>
                <c:formatCode>General</c:formatCode>
                <c:ptCount val="1"/>
                <c:pt idx="0">
                  <c:v>2018</c:v>
                </c:pt>
              </c:numCache>
            </c:numRef>
          </c:cat>
          <c:val>
            <c:numRef>
              <c:f>Blad1!$I$2:$I$2</c:f>
              <c:numCache>
                <c:formatCode>General</c:formatCode>
                <c:ptCount val="1"/>
                <c:pt idx="0">
                  <c:v>0</c:v>
                </c:pt>
              </c:numCache>
            </c:numRef>
          </c:val>
          <c:extLst>
            <c:ext xmlns:c16="http://schemas.microsoft.com/office/drawing/2014/chart" uri="{C3380CC4-5D6E-409C-BE32-E72D297353CC}">
              <c16:uniqueId val="{00000000-605B-43CA-B0BF-DB59EA870F58}"/>
            </c:ext>
          </c:extLst>
        </c:ser>
        <c:ser>
          <c:idx val="8"/>
          <c:order val="8"/>
          <c:tx>
            <c:strRef>
              <c:f>Blad1!$J$1</c:f>
              <c:strCache>
                <c:ptCount val="1"/>
                <c:pt idx="0">
                  <c:v>9</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Blad1!$A$2:$A$2</c:f>
              <c:numCache>
                <c:formatCode>General</c:formatCode>
                <c:ptCount val="1"/>
                <c:pt idx="0">
                  <c:v>2018</c:v>
                </c:pt>
              </c:numCache>
            </c:numRef>
          </c:cat>
          <c:val>
            <c:numRef>
              <c:f>Blad1!$J$2:$J$2</c:f>
              <c:numCache>
                <c:formatCode>General</c:formatCode>
                <c:ptCount val="1"/>
                <c:pt idx="0">
                  <c:v>0</c:v>
                </c:pt>
              </c:numCache>
            </c:numRef>
          </c:val>
          <c:extLst>
            <c:ext xmlns:c16="http://schemas.microsoft.com/office/drawing/2014/chart" uri="{C3380CC4-5D6E-409C-BE32-E72D297353CC}">
              <c16:uniqueId val="{00000001-605B-43CA-B0BF-DB59EA870F58}"/>
            </c:ext>
          </c:extLst>
        </c:ser>
        <c:ser>
          <c:idx val="9"/>
          <c:order val="9"/>
          <c:tx>
            <c:strRef>
              <c:f>Blad1!$K$1</c:f>
              <c:strCache>
                <c:ptCount val="1"/>
                <c:pt idx="0">
                  <c:v>10</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Blad1!$A$2:$A$2</c:f>
              <c:numCache>
                <c:formatCode>General</c:formatCode>
                <c:ptCount val="1"/>
                <c:pt idx="0">
                  <c:v>2018</c:v>
                </c:pt>
              </c:numCache>
            </c:numRef>
          </c:cat>
          <c:val>
            <c:numRef>
              <c:f>Blad1!$K$2:$K$2</c:f>
              <c:numCache>
                <c:formatCode>General</c:formatCode>
                <c:ptCount val="1"/>
                <c:pt idx="0">
                  <c:v>37</c:v>
                </c:pt>
              </c:numCache>
            </c:numRef>
          </c:val>
          <c:extLst>
            <c:ext xmlns:c16="http://schemas.microsoft.com/office/drawing/2014/chart" uri="{C3380CC4-5D6E-409C-BE32-E72D297353CC}">
              <c16:uniqueId val="{00000000-6823-43D8-9357-92045DDD320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2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Sfi</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Gymnasiet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35464126451880529"/>
          <c:w val="1"/>
          <c:h val="0.64535873548119471"/>
        </c:manualLayout>
      </c:layout>
      <c:overlay val="0"/>
    </c:legend>
    <c:plotVisOnly val="1"/>
    <c:dispBlanksAs val="gap"/>
    <c:showDLblsOverMax val="0"/>
  </c:chart>
  <c:txPr>
    <a:bodyPr/>
    <a:lstStyle/>
    <a:p>
      <a:pPr>
        <a:defRPr sz="1600"/>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1</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Blad1!$A$2:$A$9</c:f>
              <c:strCache>
                <c:ptCount val="8"/>
                <c:pt idx="0">
                  <c:v>Är inte religiös</c:v>
                </c:pt>
                <c:pt idx="1">
                  <c:v>Romersk katolsk</c:v>
                </c:pt>
                <c:pt idx="2">
                  <c:v>Protestantisk</c:v>
                </c:pt>
                <c:pt idx="3">
                  <c:v>Grekisk/rysk ortodox</c:v>
                </c:pt>
                <c:pt idx="4">
                  <c:v>Judisk</c:v>
                </c:pt>
                <c:pt idx="5">
                  <c:v>Muslimsk</c:v>
                </c:pt>
                <c:pt idx="6">
                  <c:v>Hinduisk</c:v>
                </c:pt>
                <c:pt idx="7">
                  <c:v>Buddistisk</c:v>
                </c:pt>
              </c:strCache>
            </c:strRef>
          </c:cat>
          <c:val>
            <c:numRef>
              <c:f>Blad1!$B$2:$B$9</c:f>
              <c:numCache>
                <c:formatCode>General</c:formatCode>
                <c:ptCount val="8"/>
                <c:pt idx="0">
                  <c:v>8</c:v>
                </c:pt>
                <c:pt idx="1">
                  <c:v>4</c:v>
                </c:pt>
                <c:pt idx="2">
                  <c:v>4</c:v>
                </c:pt>
                <c:pt idx="3">
                  <c:v>7</c:v>
                </c:pt>
                <c:pt idx="4">
                  <c:v>0</c:v>
                </c:pt>
                <c:pt idx="5">
                  <c:v>74</c:v>
                </c:pt>
                <c:pt idx="6">
                  <c:v>0</c:v>
                </c:pt>
                <c:pt idx="7">
                  <c:v>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dLbls>
          <c:showLegendKey val="0"/>
          <c:showVal val="0"/>
          <c:showCatName val="0"/>
          <c:showSerName val="0"/>
          <c:showPercent val="0"/>
          <c:showBubbleSize val="0"/>
        </c:dLbls>
        <c:gapWidth val="300"/>
        <c:axId val="236111704"/>
        <c:axId val="236119544"/>
      </c:barChart>
      <c:catAx>
        <c:axId val="236111704"/>
        <c:scaling>
          <c:orientation val="maxMin"/>
        </c:scaling>
        <c:delete val="0"/>
        <c:axPos val="l"/>
        <c:numFmt formatCode="General" sourceLinked="1"/>
        <c:majorTickMark val="none"/>
        <c:minorTickMark val="none"/>
        <c:tickLblPos val="nextTo"/>
        <c:txPr>
          <a:bodyPr/>
          <a:lstStyle/>
          <a:p>
            <a:pPr>
              <a:defRPr sz="900"/>
            </a:pPr>
            <a:endParaRPr lang="sv-SE"/>
          </a:p>
        </c:txPr>
        <c:crossAx val="236119544"/>
        <c:crossesAt val="0"/>
        <c:auto val="1"/>
        <c:lblAlgn val="ctr"/>
        <c:lblOffset val="10"/>
        <c:noMultiLvlLbl val="0"/>
      </c:catAx>
      <c:valAx>
        <c:axId val="236119544"/>
        <c:scaling>
          <c:orientation val="minMax"/>
        </c:scaling>
        <c:delete val="0"/>
        <c:axPos val="t"/>
        <c:majorGridlines/>
        <c:numFmt formatCode="General" sourceLinked="0"/>
        <c:majorTickMark val="out"/>
        <c:minorTickMark val="none"/>
        <c:tickLblPos val="nextTo"/>
        <c:txPr>
          <a:bodyPr/>
          <a:lstStyle/>
          <a:p>
            <a:pPr>
              <a:defRPr sz="1400" baseline="0"/>
            </a:pPr>
            <a:endParaRPr lang="sv-SE"/>
          </a:p>
        </c:txPr>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62332435162054E-3"/>
          <c:y val="6.093209310135958E-2"/>
          <c:w val="0.9640714343213217"/>
          <c:h val="0.66487348794252232"/>
        </c:manualLayout>
      </c:layout>
      <c:barChart>
        <c:barDir val="bar"/>
        <c:grouping val="stacked"/>
        <c:varyColors val="0"/>
        <c:ser>
          <c:idx val="0"/>
          <c:order val="0"/>
          <c:tx>
            <c:strRef>
              <c:f>Blad1!$B$1</c:f>
              <c:strCache>
                <c:ptCount val="1"/>
                <c:pt idx="0">
                  <c:v>Inte viktigt alls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71DA-42CF-A048-52103153A057}"/>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71DA-42CF-A048-52103153A057}"/>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71DA-42CF-A048-52103153A057}"/>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71DA-42CF-A048-52103153A057}"/>
            </c:ext>
          </c:extLst>
        </c:ser>
        <c:ser>
          <c:idx val="6"/>
          <c:order val="6"/>
          <c:tx>
            <c:strRef>
              <c:f>Blad1!$H$1</c:f>
              <c:strCache>
                <c:ptCount val="1"/>
                <c:pt idx="0">
                  <c:v>Väldigt viktigt 7</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71DA-42CF-A048-52103153A05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6412144891608"/>
          <c:y val="6.6153758002260685E-2"/>
          <c:w val="0.69358534852069553"/>
          <c:h val="0.900769362996608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4"/>
                <c:pt idx="3">
                  <c:v>2018</c:v>
                </c:pt>
              </c:strCache>
            </c:strRef>
          </c:cat>
          <c:val>
            <c:numRef>
              <c:f>Blad1!$B$2:$B$8</c:f>
              <c:numCache>
                <c:formatCode>General</c:formatCode>
                <c:ptCount val="7"/>
                <c:pt idx="3">
                  <c:v>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Blad1!$C$2:$C$8</c:f>
              <c:numCache>
                <c:formatCode>General</c:formatCode>
                <c:ptCount val="7"/>
                <c:pt idx="3">
                  <c:v>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Blad1!$D$2:$D$8</c:f>
              <c:numCache>
                <c:formatCode>General</c:formatCode>
                <c:ptCount val="7"/>
                <c:pt idx="3">
                  <c:v>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88-44C7-890B-3176B801E8DD}"/>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Blad1!$E$2:$E$8</c:f>
              <c:numCache>
                <c:formatCode>General</c:formatCode>
                <c:ptCount val="7"/>
                <c:pt idx="3">
                  <c:v>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88-44C7-890B-3176B801E8DD}"/>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Blad1!$F$2:$F$8</c:f>
              <c:numCache>
                <c:formatCode>General</c:formatCode>
                <c:ptCount val="7"/>
                <c:pt idx="3">
                  <c:v>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EA-4E5A-8D0D-12AF11B8EC66}"/>
            </c:ext>
          </c:extLst>
        </c:ser>
        <c:ser>
          <c:idx val="5"/>
          <c:order val="5"/>
          <c:tx>
            <c:strRef>
              <c:f>Blad1!$G$1</c:f>
              <c:strCache>
                <c:ptCount val="1"/>
                <c:pt idx="0">
                  <c:v>6</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Blad1!$G$2:$G$8</c:f>
              <c:numCache>
                <c:formatCode>General</c:formatCode>
                <c:ptCount val="7"/>
                <c:pt idx="3">
                  <c:v>89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6EA-4E5A-8D0D-12AF11B8EC66}"/>
            </c:ext>
          </c:extLst>
        </c:ser>
        <c:ser>
          <c:idx val="6"/>
          <c:order val="6"/>
          <c:tx>
            <c:strRef>
              <c:f>Blad1!$H$1</c:f>
              <c:strCache>
                <c:ptCount val="1"/>
                <c:pt idx="0">
                  <c:v>7</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Blad1!$H$2:$H$8</c:f>
              <c:numCache>
                <c:formatCode>General</c:formatCode>
                <c:ptCount val="7"/>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6EA-4E5A-8D0D-12AF11B8EC66}"/>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90855565716292E-2"/>
          <c:y val="0.43227092670770489"/>
          <c:w val="0.96801828886856744"/>
          <c:h val="0.47325435643748487"/>
        </c:manualLayout>
      </c:layout>
      <c:barChart>
        <c:barDir val="bar"/>
        <c:grouping val="stacked"/>
        <c:varyColors val="0"/>
        <c:ser>
          <c:idx val="0"/>
          <c:order val="0"/>
          <c:tx>
            <c:strRef>
              <c:f>Blad1!$B$1</c:f>
              <c:strCache>
                <c:ptCount val="1"/>
                <c:pt idx="0">
                  <c:v>Inte alls viktig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3084-4611-B471-427A2B972D52}"/>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3084-4611-B471-427A2B972D52}"/>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2-3084-4611-B471-427A2B972D52}"/>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3-3084-4611-B471-427A2B972D52}"/>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4-3084-4611-B471-427A2B972D52}"/>
            </c:ext>
          </c:extLst>
        </c:ser>
        <c:ser>
          <c:idx val="5"/>
          <c:order val="5"/>
          <c:tx>
            <c:strRef>
              <c:f>Blad1!$G$1</c:f>
              <c:strCache>
                <c:ptCount val="1"/>
                <c:pt idx="0">
                  <c:v>Mycket viktig 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5-3084-4611-B471-427A2B972D52}"/>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31123183438254737"/>
          <c:y val="0"/>
          <c:w val="0.68772054071429423"/>
          <c:h val="1"/>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34008072115656"/>
          <c:y val="0.23961839321415401"/>
          <c:w val="0.78965991927884327"/>
          <c:h val="0.53804615772821673"/>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64.557988645579897</c:v>
                </c:pt>
                <c:pt idx="4">
                  <c:v>59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35.442011354420103</c:v>
                </c:pt>
                <c:pt idx="4">
                  <c:v>41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 jag kan tänka mig att vara med i forskarnas frågeundersökningar</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 jag vill inte vara med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Blad1!#REF!</c:f>
              <c:strCache>
                <c:ptCount val="1"/>
                <c:pt idx="0">
                  <c:v>#REF!</c:v>
                </c:pt>
              </c:strCache>
            </c:strRef>
          </c:tx>
          <c:invertIfNegative val="0"/>
          <c:cat>
            <c:numRef>
              <c:f>Blad1!$A$2</c:f>
              <c:numCache>
                <c:formatCode>General</c:formatCode>
                <c:ptCount val="1"/>
              </c:numCache>
            </c:numRef>
          </c:cat>
          <c:val>
            <c:numRef>
              <c:f>Blad1!#REF!</c:f>
              <c:numCache>
                <c:formatCode>General</c:formatCode>
                <c:ptCount val="1"/>
                <c:pt idx="0">
                  <c:v>1</c:v>
                </c:pt>
              </c:numCache>
            </c:numRef>
          </c:val>
          <c:extLst>
            <c:ext xmlns:c16="http://schemas.microsoft.com/office/drawing/2014/chart" uri="{C3380CC4-5D6E-409C-BE32-E72D297353CC}">
              <c16:uniqueId val="{00000000-2E20-4E07-872A-BECD7AD17B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 jag kan tänka mig att vara med i forskarnas frågeundersökningar</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2493-4C33-9E5C-12695AFBFB51}"/>
            </c:ext>
          </c:extLst>
        </c:ser>
        <c:ser>
          <c:idx val="1"/>
          <c:order val="1"/>
          <c:tx>
            <c:strRef>
              <c:f>Blad1!$C$1</c:f>
              <c:strCache>
                <c:ptCount val="1"/>
                <c:pt idx="0">
                  <c:v>Nej, jag vill inte vara med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2493-4C33-9E5C-12695AFBFB51}"/>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egendEntry>
        <c:idx val="0"/>
        <c:txPr>
          <a:bodyPr/>
          <a:lstStyle/>
          <a:p>
            <a:pPr>
              <a:defRPr sz="1600"/>
            </a:pPr>
            <a:endParaRPr lang="sv-SE"/>
          </a:p>
        </c:txPr>
      </c:legendEntry>
      <c:legendEntry>
        <c:idx val="1"/>
        <c:txPr>
          <a:bodyPr/>
          <a:lstStyle/>
          <a:p>
            <a:pPr>
              <a:defRPr sz="1600"/>
            </a:pPr>
            <a:endParaRPr lang="sv-SE"/>
          </a:p>
        </c:txPr>
      </c:legendEntry>
      <c:layout>
        <c:manualLayout>
          <c:xMode val="edge"/>
          <c:yMode val="edge"/>
          <c:x val="0"/>
          <c:y val="0"/>
          <c:w val="1"/>
          <c:h val="1"/>
        </c:manualLayout>
      </c:layout>
      <c:overlay val="0"/>
      <c:txPr>
        <a:bodyPr/>
        <a:lstStyle/>
        <a:p>
          <a:pPr>
            <a:defRPr sz="16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22140375316216"/>
          <c:y val="0.22476481239990262"/>
          <c:w val="0.75533676795319349"/>
          <c:h val="0.57892161727613189"/>
        </c:manualLayout>
      </c:layout>
      <c:barChart>
        <c:barDir val="bar"/>
        <c:grouping val="stacked"/>
        <c:varyColors val="0"/>
        <c:ser>
          <c:idx val="0"/>
          <c:order val="0"/>
          <c:tx>
            <c:strRef>
              <c:f>Blad1!$B$1</c:f>
              <c:strCache>
                <c:ptCount val="1"/>
                <c:pt idx="0">
                  <c:v>2</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4">
                  <c:v>2018</c:v>
                </c:pt>
              </c:strCache>
            </c:strRef>
          </c:cat>
          <c:val>
            <c:numRef>
              <c:f>Blad1!$B$2:$B$8</c:f>
              <c:numCache>
                <c:formatCode>General</c:formatCode>
                <c:ptCount val="7"/>
                <c:pt idx="4">
                  <c:v>52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1</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4">
                  <c:v>2018</c:v>
                </c:pt>
              </c:strCache>
            </c:strRef>
          </c:cat>
          <c:val>
            <c:numRef>
              <c:f>Blad1!$C$2:$C$8</c:f>
              <c:numCache>
                <c:formatCode>General</c:formatCode>
                <c:ptCount val="7"/>
                <c:pt idx="4">
                  <c:v>19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12</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5"/>
                <c:pt idx="4">
                  <c:v>2018</c:v>
                </c:pt>
              </c:strCache>
            </c:strRef>
          </c:cat>
          <c:val>
            <c:numRef>
              <c:f>Blad1!$D$2:$D$8</c:f>
              <c:numCache>
                <c:formatCode>General</c:formatCode>
                <c:ptCount val="7"/>
                <c:pt idx="4">
                  <c:v>9</c:v>
                </c:pt>
              </c:numCache>
            </c:numRef>
          </c:val>
          <c:extLst>
            <c:ext xmlns:c16="http://schemas.microsoft.com/office/drawing/2014/chart" uri="{C3380CC4-5D6E-409C-BE32-E72D297353CC}">
              <c16:uniqueId val="{00000000-8DDC-4665-86CA-D6918115BD93}"/>
            </c:ext>
          </c:extLst>
        </c:ser>
        <c:ser>
          <c:idx val="3"/>
          <c:order val="3"/>
          <c:tx>
            <c:strRef>
              <c:f>Blad1!$E$1</c:f>
              <c:strCache>
                <c:ptCount val="1"/>
                <c:pt idx="0">
                  <c:v>13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5"/>
                <c:pt idx="4">
                  <c:v>2018</c:v>
                </c:pt>
              </c:strCache>
            </c:strRef>
          </c:cat>
          <c:val>
            <c:numRef>
              <c:f>Blad1!$E$2:$E$8</c:f>
              <c:numCache>
                <c:formatCode>General</c:formatCode>
                <c:ptCount val="7"/>
                <c:pt idx="4">
                  <c:v>8</c:v>
                </c:pt>
              </c:numCache>
            </c:numRef>
          </c:val>
          <c:extLst>
            <c:ext xmlns:c16="http://schemas.microsoft.com/office/drawing/2014/chart" uri="{C3380CC4-5D6E-409C-BE32-E72D297353CC}">
              <c16:uniqueId val="{00000001-8DDC-4665-86CA-D6918115BD93}"/>
            </c:ext>
          </c:extLst>
        </c:ser>
        <c:ser>
          <c:idx val="4"/>
          <c:order val="4"/>
          <c:tx>
            <c:strRef>
              <c:f>Blad1!$F$1</c:f>
              <c:strCache>
                <c:ptCount val="1"/>
                <c:pt idx="0">
                  <c:v>14</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5"/>
                <c:pt idx="4">
                  <c:v>2018</c:v>
                </c:pt>
              </c:strCache>
            </c:strRef>
          </c:cat>
          <c:val>
            <c:numRef>
              <c:f>Blad1!$F$2:$F$8</c:f>
              <c:numCache>
                <c:formatCode>General</c:formatCode>
                <c:ptCount val="7"/>
                <c:pt idx="4">
                  <c:v>6</c:v>
                </c:pt>
              </c:numCache>
            </c:numRef>
          </c:val>
          <c:extLst>
            <c:ext xmlns:c16="http://schemas.microsoft.com/office/drawing/2014/chart" uri="{C3380CC4-5D6E-409C-BE32-E72D297353CC}">
              <c16:uniqueId val="{00000002-8DDC-4665-86CA-D6918115BD93}"/>
            </c:ext>
          </c:extLst>
        </c:ser>
        <c:ser>
          <c:idx val="5"/>
          <c:order val="5"/>
          <c:tx>
            <c:strRef>
              <c:f>Blad1!$G$1</c:f>
              <c:strCache>
                <c:ptCount val="1"/>
                <c:pt idx="0">
                  <c:v>15</c:v>
                </c:pt>
              </c:strCache>
            </c:strRef>
          </c:tx>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DC-4665-86CA-D6918115BD93}"/>
                </c:ext>
              </c:extLst>
            </c:dLbl>
            <c:spPr>
              <a:noFill/>
              <a:ln>
                <a:noFill/>
              </a:ln>
              <a:effectLst/>
            </c:spPr>
            <c:txPr>
              <a:bodyPr wrap="square" lIns="38100" tIns="19050" rIns="38100" bIns="19050" anchor="ctr">
                <a:spAutoFit/>
              </a:bodyPr>
              <a:lstStyle/>
              <a:p>
                <a:pPr>
                  <a:defRPr sz="1200"/>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Blad1!$A$2:$A$8</c:f>
              <c:strCache>
                <c:ptCount val="5"/>
                <c:pt idx="4">
                  <c:v>2018</c:v>
                </c:pt>
              </c:strCache>
            </c:strRef>
          </c:cat>
          <c:val>
            <c:numRef>
              <c:f>Blad1!$G$2:$G$8</c:f>
              <c:numCache>
                <c:formatCode>General</c:formatCode>
                <c:ptCount val="7"/>
                <c:pt idx="4">
                  <c:v>6</c:v>
                </c:pt>
              </c:numCache>
            </c:numRef>
          </c:val>
          <c:extLst>
            <c:ext xmlns:c16="http://schemas.microsoft.com/office/drawing/2014/chart" uri="{C3380CC4-5D6E-409C-BE32-E72D297353CC}">
              <c16:uniqueId val="{00000003-8DDC-4665-86CA-D6918115BD93}"/>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987460964413"/>
          <c:y val="0.10338889548670838"/>
          <c:w val="0.80543335626898716"/>
          <c:h val="0.47089212309743367"/>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4"/>
                <c:pt idx="3">
                  <c:v>2018</c:v>
                </c:pt>
              </c:strCache>
            </c:strRef>
          </c:cat>
          <c:val>
            <c:numRef>
              <c:f>Blad1!$B$2:$B$8</c:f>
              <c:numCache>
                <c:formatCode>General</c:formatCode>
                <c:ptCount val="7"/>
                <c:pt idx="3">
                  <c:v>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Blad1!$C$2:$C$8</c:f>
              <c:numCache>
                <c:formatCode>General</c:formatCode>
                <c:ptCount val="7"/>
                <c:pt idx="3">
                  <c:v>12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Blad1!$D$2:$D$8</c:f>
              <c:numCache>
                <c:formatCode>General</c:formatCode>
                <c:ptCount val="7"/>
                <c:pt idx="3">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4E-4BBB-AFC1-B3D7E69DC96F}"/>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Blad1!$E$2:$E$8</c:f>
              <c:numCache>
                <c:formatCode>General</c:formatCode>
                <c:ptCount val="7"/>
                <c:pt idx="3">
                  <c:v>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4E-4BBB-AFC1-B3D7E69DC96F}"/>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Blad1!$F$2:$F$8</c:f>
              <c:numCache>
                <c:formatCode>General</c:formatCode>
                <c:ptCount val="7"/>
                <c:pt idx="3">
                  <c:v>17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04E-4BBB-AFC1-B3D7E69DC96F}"/>
            </c:ext>
          </c:extLst>
        </c:ser>
        <c:ser>
          <c:idx val="5"/>
          <c:order val="5"/>
          <c:tx>
            <c:strRef>
              <c:f>Blad1!$G$1</c:f>
              <c:strCache>
                <c:ptCount val="1"/>
                <c:pt idx="0">
                  <c:v>6</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Blad1!$G$2:$G$8</c:f>
              <c:numCache>
                <c:formatCode>General</c:formatCode>
                <c:ptCount val="7"/>
                <c:pt idx="3">
                  <c:v>20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04E-4BBB-AFC1-B3D7E69DC96F}"/>
            </c:ext>
          </c:extLst>
        </c:ser>
        <c:ser>
          <c:idx val="6"/>
          <c:order val="6"/>
          <c:tx>
            <c:strRef>
              <c:f>Blad1!$H$1</c:f>
              <c:strCache>
                <c:ptCount val="1"/>
                <c:pt idx="0">
                  <c:v>7</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4"/>
                <c:pt idx="3">
                  <c:v>2018</c:v>
                </c:pt>
              </c:strCache>
            </c:strRef>
          </c:cat>
          <c:val>
            <c:numRef>
              <c:f>Blad1!$H$2:$H$8</c:f>
              <c:numCache>
                <c:formatCode>General</c:formatCode>
                <c:ptCount val="7"/>
                <c:pt idx="3">
                  <c:v>13</c:v>
                </c:pt>
              </c:numCache>
            </c:numRef>
          </c:val>
          <c:extLst>
            <c:ext xmlns:c16="http://schemas.microsoft.com/office/drawing/2014/chart" uri="{C3380CC4-5D6E-409C-BE32-E72D297353CC}">
              <c16:uniqueId val="{00000000-F2A6-4530-BC73-581FE110BB74}"/>
            </c:ext>
          </c:extLst>
        </c:ser>
        <c:ser>
          <c:idx val="7"/>
          <c:order val="7"/>
          <c:tx>
            <c:strRef>
              <c:f>Blad1!$I$1</c:f>
              <c:strCache>
                <c:ptCount val="1"/>
                <c:pt idx="0">
                  <c:v>8</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4"/>
                <c:pt idx="3">
                  <c:v>2018</c:v>
                </c:pt>
              </c:strCache>
            </c:strRef>
          </c:cat>
          <c:val>
            <c:numRef>
              <c:f>Blad1!$I$2:$I$8</c:f>
              <c:numCache>
                <c:formatCode>General</c:formatCode>
                <c:ptCount val="7"/>
                <c:pt idx="3">
                  <c:v>7</c:v>
                </c:pt>
              </c:numCache>
            </c:numRef>
          </c:val>
          <c:extLst>
            <c:ext xmlns:c16="http://schemas.microsoft.com/office/drawing/2014/chart" uri="{C3380CC4-5D6E-409C-BE32-E72D297353CC}">
              <c16:uniqueId val="{00000001-F2A6-4530-BC73-581FE110BB74}"/>
            </c:ext>
          </c:extLst>
        </c:ser>
        <c:ser>
          <c:idx val="8"/>
          <c:order val="8"/>
          <c:tx>
            <c:strRef>
              <c:f>Blad1!$J$1</c:f>
              <c:strCache>
                <c:ptCount val="1"/>
                <c:pt idx="0">
                  <c:v>9</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4"/>
                <c:pt idx="3">
                  <c:v>2018</c:v>
                </c:pt>
              </c:strCache>
            </c:strRef>
          </c:cat>
          <c:val>
            <c:numRef>
              <c:f>Blad1!$J$2:$J$8</c:f>
              <c:numCache>
                <c:formatCode>General</c:formatCode>
                <c:ptCount val="7"/>
                <c:pt idx="3">
                  <c:v>14</c:v>
                </c:pt>
              </c:numCache>
            </c:numRef>
          </c:val>
          <c:extLst>
            <c:ext xmlns:c16="http://schemas.microsoft.com/office/drawing/2014/chart" uri="{C3380CC4-5D6E-409C-BE32-E72D297353CC}">
              <c16:uniqueId val="{00000002-F2A6-4530-BC73-581FE110BB74}"/>
            </c:ext>
          </c:extLst>
        </c:ser>
        <c:ser>
          <c:idx val="9"/>
          <c:order val="9"/>
          <c:tx>
            <c:strRef>
              <c:f>Blad1!$K$1</c:f>
              <c:strCache>
                <c:ptCount val="1"/>
                <c:pt idx="0">
                  <c:v>10</c:v>
                </c:pt>
              </c:strCache>
            </c:strRef>
          </c:tx>
          <c:invertIfNegative val="0"/>
          <c:cat>
            <c:strRef>
              <c:f>Blad1!$A$2:$A$8</c:f>
              <c:strCache>
                <c:ptCount val="4"/>
                <c:pt idx="3">
                  <c:v>2018</c:v>
                </c:pt>
              </c:strCache>
            </c:strRef>
          </c:cat>
          <c:val>
            <c:numRef>
              <c:f>Blad1!$K$2:$K$8</c:f>
              <c:numCache>
                <c:formatCode>General</c:formatCode>
                <c:ptCount val="7"/>
              </c:numCache>
            </c:numRef>
          </c:val>
          <c:extLst>
            <c:ext xmlns:c16="http://schemas.microsoft.com/office/drawing/2014/chart" uri="{C3380CC4-5D6E-409C-BE32-E72D297353CC}">
              <c16:uniqueId val="{00000003-F2A6-4530-BC73-581FE110BB74}"/>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1A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1B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1C</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7A78-4B2D-BC10-2B7538476C44}"/>
            </c:ext>
          </c:extLst>
        </c:ser>
        <c:ser>
          <c:idx val="3"/>
          <c:order val="3"/>
          <c:tx>
            <c:strRef>
              <c:f>Blad1!$E$1</c:f>
              <c:strCache>
                <c:ptCount val="1"/>
                <c:pt idx="0">
                  <c:v>1D</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7A78-4B2D-BC10-2B7538476C44}"/>
            </c:ext>
          </c:extLst>
        </c:ser>
        <c:ser>
          <c:idx val="4"/>
          <c:order val="4"/>
          <c:tx>
            <c:strRef>
              <c:f>Blad1!$F$1</c:f>
              <c:strCache>
                <c:ptCount val="1"/>
                <c:pt idx="0">
                  <c:v>2B</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7A78-4B2D-BC10-2B7538476C44}"/>
            </c:ext>
          </c:extLst>
        </c:ser>
        <c:ser>
          <c:idx val="5"/>
          <c:order val="5"/>
          <c:tx>
            <c:strRef>
              <c:f>Blad1!$G$1</c:f>
              <c:strCache>
                <c:ptCount val="1"/>
                <c:pt idx="0">
                  <c:v>2C</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7A78-4B2D-BC10-2B7538476C44}"/>
            </c:ext>
          </c:extLst>
        </c:ser>
        <c:ser>
          <c:idx val="6"/>
          <c:order val="6"/>
          <c:tx>
            <c:strRef>
              <c:f>Blad1!$H$1</c:f>
              <c:strCache>
                <c:ptCount val="1"/>
                <c:pt idx="0">
                  <c:v>2D</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0-7F6E-403E-A5EB-A441E9CA8B6E}"/>
            </c:ext>
          </c:extLst>
        </c:ser>
        <c:ser>
          <c:idx val="7"/>
          <c:order val="7"/>
          <c:tx>
            <c:strRef>
              <c:f>Blad1!$I$1</c:f>
              <c:strCache>
                <c:ptCount val="1"/>
                <c:pt idx="0">
                  <c:v>3C</c:v>
                </c:pt>
              </c:strCache>
            </c:strRef>
          </c:tx>
          <c:invertIfNegative val="0"/>
          <c:cat>
            <c:numRef>
              <c:f>Blad1!$A$2</c:f>
              <c:numCache>
                <c:formatCode>General</c:formatCode>
                <c:ptCount val="1"/>
              </c:numCache>
            </c:numRef>
          </c:cat>
          <c:val>
            <c:numRef>
              <c:f>Blad1!$I$2</c:f>
              <c:numCache>
                <c:formatCode>General</c:formatCode>
                <c:ptCount val="1"/>
              </c:numCache>
            </c:numRef>
          </c:val>
          <c:extLst>
            <c:ext xmlns:c16="http://schemas.microsoft.com/office/drawing/2014/chart" uri="{C3380CC4-5D6E-409C-BE32-E72D297353CC}">
              <c16:uniqueId val="{00000001-7F6E-403E-A5EB-A441E9CA8B6E}"/>
            </c:ext>
          </c:extLst>
        </c:ser>
        <c:ser>
          <c:idx val="8"/>
          <c:order val="8"/>
          <c:tx>
            <c:strRef>
              <c:f>Blad1!$J$1</c:f>
              <c:strCache>
                <c:ptCount val="1"/>
                <c:pt idx="0">
                  <c:v>3D</c:v>
                </c:pt>
              </c:strCache>
            </c:strRef>
          </c:tx>
          <c:invertIfNegative val="0"/>
          <c:cat>
            <c:numRef>
              <c:f>Blad1!$A$2</c:f>
              <c:numCache>
                <c:formatCode>General</c:formatCode>
                <c:ptCount val="1"/>
              </c:numCache>
            </c:numRef>
          </c:cat>
          <c:val>
            <c:numRef>
              <c:f>Blad1!$J$2</c:f>
              <c:numCache>
                <c:formatCode>General</c:formatCode>
                <c:ptCount val="1"/>
              </c:numCache>
            </c:numRef>
          </c:val>
          <c:extLst>
            <c:ext xmlns:c16="http://schemas.microsoft.com/office/drawing/2014/chart" uri="{C3380CC4-5D6E-409C-BE32-E72D297353CC}">
              <c16:uniqueId val="{00000002-7F6E-403E-A5EB-A441E9CA8B6E}"/>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egendEntry>
        <c:idx val="0"/>
        <c:txPr>
          <a:bodyPr/>
          <a:lstStyle/>
          <a:p>
            <a:pPr>
              <a:defRPr sz="1400"/>
            </a:pPr>
            <a:endParaRPr lang="sv-SE"/>
          </a:p>
        </c:txPr>
      </c:legendEntry>
      <c:legendEntry>
        <c:idx val="1"/>
        <c:txPr>
          <a:bodyPr/>
          <a:lstStyle/>
          <a:p>
            <a:pPr>
              <a:defRPr sz="1400"/>
            </a:pPr>
            <a:endParaRPr lang="sv-SE"/>
          </a:p>
        </c:txPr>
      </c:legendEntry>
      <c:legendEntry>
        <c:idx val="2"/>
        <c:txPr>
          <a:bodyPr/>
          <a:lstStyle/>
          <a:p>
            <a:pPr>
              <a:defRPr sz="1400"/>
            </a:pPr>
            <a:endParaRPr lang="sv-SE"/>
          </a:p>
        </c:txPr>
      </c:legendEntry>
      <c:legendEntry>
        <c:idx val="3"/>
        <c:txPr>
          <a:bodyPr/>
          <a:lstStyle/>
          <a:p>
            <a:pPr>
              <a:defRPr sz="1400"/>
            </a:pPr>
            <a:endParaRPr lang="sv-SE"/>
          </a:p>
        </c:txPr>
      </c:legendEntry>
      <c:legendEntry>
        <c:idx val="4"/>
        <c:txPr>
          <a:bodyPr/>
          <a:lstStyle/>
          <a:p>
            <a:pPr>
              <a:defRPr sz="1400"/>
            </a:pPr>
            <a:endParaRPr lang="sv-SE"/>
          </a:p>
        </c:txPr>
      </c:legendEntry>
      <c:legendEntry>
        <c:idx val="5"/>
        <c:txPr>
          <a:bodyPr/>
          <a:lstStyle/>
          <a:p>
            <a:pPr>
              <a:defRPr sz="1400"/>
            </a:pPr>
            <a:endParaRPr lang="sv-SE"/>
          </a:p>
        </c:txPr>
      </c:legendEntry>
      <c:layout>
        <c:manualLayout>
          <c:xMode val="edge"/>
          <c:yMode val="edge"/>
          <c:x val="0"/>
          <c:y val="2.5375501244469027E-2"/>
          <c:w val="0.80570639304462266"/>
          <c:h val="0.55181909264535522"/>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740558541971165"/>
          <c:y val="0"/>
          <c:w val="0.41005837378666493"/>
          <c:h val="0.57892161727613189"/>
        </c:manualLayout>
      </c:layout>
      <c:barChart>
        <c:barDir val="bar"/>
        <c:grouping val="stacked"/>
        <c:varyColors val="0"/>
        <c:ser>
          <c:idx val="0"/>
          <c:order val="0"/>
          <c:tx>
            <c:strRef>
              <c:f>Blad1!$B$1</c:f>
              <c:strCache>
                <c:ptCount val="1"/>
                <c:pt idx="0">
                  <c:v>2</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Blad1!$A$2:$A$16</c:f>
              <c:strCache>
                <c:ptCount val="10"/>
                <c:pt idx="1">
                  <c:v>Så mycket av språket som jag vill</c:v>
                </c:pt>
                <c:pt idx="3">
                  <c:v>Språket som jag behöver i mitt yrke</c:v>
                </c:pt>
                <c:pt idx="6">
                  <c:v>Språket som jag behöver för att engagera mig i samhället (i skola, föreningar, politisk verksamhet)</c:v>
                </c:pt>
                <c:pt idx="9">
                  <c:v>Språket för att kunna få ett bättre jobb eller utbildning</c:v>
                </c:pt>
              </c:strCache>
            </c:strRef>
          </c:cat>
          <c:val>
            <c:numRef>
              <c:f>Blad1!$B$2:$B$16</c:f>
              <c:numCache>
                <c:formatCode>General</c:formatCode>
                <c:ptCount val="15"/>
                <c:pt idx="1">
                  <c:v>89</c:v>
                </c:pt>
                <c:pt idx="3">
                  <c:v>83</c:v>
                </c:pt>
                <c:pt idx="6">
                  <c:v>87</c:v>
                </c:pt>
                <c:pt idx="9">
                  <c:v>92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1</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Blad1!$A$2:$A$16</c:f>
              <c:strCache>
                <c:ptCount val="10"/>
                <c:pt idx="1">
                  <c:v>Så mycket av språket som jag vill</c:v>
                </c:pt>
                <c:pt idx="3">
                  <c:v>Språket som jag behöver i mitt yrke</c:v>
                </c:pt>
                <c:pt idx="6">
                  <c:v>Språket som jag behöver för att engagera mig i samhället (i skola, föreningar, politisk verksamhet)</c:v>
                </c:pt>
                <c:pt idx="9">
                  <c:v>Språket för att kunna få ett bättre jobb eller utbildning</c:v>
                </c:pt>
              </c:strCache>
            </c:strRef>
          </c:cat>
          <c:val>
            <c:numRef>
              <c:f>Blad1!$C$2:$C$16</c:f>
              <c:numCache>
                <c:formatCode>General</c:formatCode>
                <c:ptCount val="15"/>
              </c:numCache>
            </c:numRef>
          </c:val>
          <c:extLst>
            <c:ext xmlns:c16="http://schemas.microsoft.com/office/drawing/2014/chart" uri="{C3380CC4-5D6E-409C-BE32-E72D297353CC}">
              <c16:uniqueId val="{00000000-5C7E-4546-989F-9AF425CE867E}"/>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Sfi</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Gymnasiet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600"/>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157463754419108"/>
          <c:y val="0"/>
          <c:w val="0.45681307230096863"/>
          <c:h val="0.57892161727613189"/>
        </c:manualLayout>
      </c:layout>
      <c:barChart>
        <c:barDir val="bar"/>
        <c:grouping val="stacked"/>
        <c:varyColors val="0"/>
        <c:ser>
          <c:idx val="0"/>
          <c:order val="0"/>
          <c:tx>
            <c:strRef>
              <c:f>Blad1!$B$1</c:f>
              <c:strCache>
                <c:ptCount val="1"/>
                <c:pt idx="0">
                  <c:v>2</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Blad1!$A$2:$A$16</c:f>
              <c:strCache>
                <c:ptCount val="10"/>
                <c:pt idx="1">
                  <c:v>Tillsammans med pappa och/eller mamma</c:v>
                </c:pt>
                <c:pt idx="3">
                  <c:v>Tillsammans med min bror/syster utan föräldrar eller släkt</c:v>
                </c:pt>
                <c:pt idx="5">
                  <c:v>Tillsammans med andra släktingar</c:v>
                </c:pt>
                <c:pt idx="7">
                  <c:v>Ensam utan pappa, mamma, bror/syster eller släkt</c:v>
                </c:pt>
                <c:pt idx="9">
                  <c:v>Språket för att kunna få ett bättre jobb eller utbildning</c:v>
                </c:pt>
              </c:strCache>
            </c:strRef>
          </c:cat>
          <c:val>
            <c:numRef>
              <c:f>Blad1!$B$2:$B$16</c:f>
              <c:numCache>
                <c:formatCode>General</c:formatCode>
                <c:ptCount val="15"/>
                <c:pt idx="1">
                  <c:v>40</c:v>
                </c:pt>
                <c:pt idx="3">
                  <c:v>6</c:v>
                </c:pt>
                <c:pt idx="5">
                  <c:v>8</c:v>
                </c:pt>
                <c:pt idx="7">
                  <c:v>42</c:v>
                </c:pt>
                <c:pt idx="9">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1</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Blad1!$A$2:$A$16</c:f>
              <c:strCache>
                <c:ptCount val="10"/>
                <c:pt idx="1">
                  <c:v>Tillsammans med pappa och/eller mamma</c:v>
                </c:pt>
                <c:pt idx="3">
                  <c:v>Tillsammans med min bror/syster utan föräldrar eller släkt</c:v>
                </c:pt>
                <c:pt idx="5">
                  <c:v>Tillsammans med andra släktingar</c:v>
                </c:pt>
                <c:pt idx="7">
                  <c:v>Ensam utan pappa, mamma, bror/syster eller släkt</c:v>
                </c:pt>
                <c:pt idx="9">
                  <c:v>Språket för att kunna få ett bättre jobb eller utbildning</c:v>
                </c:pt>
              </c:strCache>
            </c:strRef>
          </c:cat>
          <c:val>
            <c:numRef>
              <c:f>Blad1!$C$2:$C$16</c:f>
              <c:numCache>
                <c:formatCode>General</c:formatCode>
                <c:ptCount val="15"/>
              </c:numCache>
            </c:numRef>
          </c:val>
          <c:extLst>
            <c:ext xmlns:c16="http://schemas.microsoft.com/office/drawing/2014/chart" uri="{C3380CC4-5D6E-409C-BE32-E72D297353CC}">
              <c16:uniqueId val="{00000000-5C7E-4546-989F-9AF425CE867E}"/>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Sfi</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Gymnasiet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600"/>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68438539457212"/>
          <c:y val="0.2190745639847152"/>
          <c:w val="0.75533676795319349"/>
          <c:h val="0.57892161727613189"/>
        </c:manualLayout>
      </c:layout>
      <c:barChart>
        <c:barDir val="bar"/>
        <c:grouping val="stacked"/>
        <c:varyColors val="0"/>
        <c:ser>
          <c:idx val="0"/>
          <c:order val="0"/>
          <c:tx>
            <c:strRef>
              <c:f>Blad1!$B$1</c:f>
              <c:strCache>
                <c:ptCount val="1"/>
                <c:pt idx="0">
                  <c:v>2</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3"/>
                <c:pt idx="2">
                  <c:v>2018</c:v>
                </c:pt>
              </c:strCache>
            </c:strRef>
          </c:cat>
          <c:val>
            <c:numRef>
              <c:f>Blad1!$B$2:$B$8</c:f>
              <c:numCache>
                <c:formatCode>General</c:formatCode>
                <c:ptCount val="7"/>
                <c:pt idx="2">
                  <c:v>73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1</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3"/>
                <c:pt idx="2">
                  <c:v>2018</c:v>
                </c:pt>
              </c:strCache>
            </c:strRef>
          </c:cat>
          <c:val>
            <c:numRef>
              <c:f>Blad1!$C$2:$C$8</c:f>
              <c:numCache>
                <c:formatCode>General</c:formatCode>
                <c:ptCount val="7"/>
                <c:pt idx="2">
                  <c:v>12</c:v>
                </c:pt>
              </c:numCache>
            </c:numRef>
          </c:val>
          <c:extLst>
            <c:ext xmlns:c16="http://schemas.microsoft.com/office/drawing/2014/chart" uri="{C3380CC4-5D6E-409C-BE32-E72D297353CC}">
              <c16:uniqueId val="{00000000-5C7E-4546-989F-9AF425CE867E}"/>
            </c:ext>
          </c:extLst>
        </c:ser>
        <c:ser>
          <c:idx val="2"/>
          <c:order val="2"/>
          <c:tx>
            <c:strRef>
              <c:f>Blad1!$D$1</c:f>
              <c:strCache>
                <c:ptCount val="1"/>
                <c:pt idx="0">
                  <c:v>12</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3"/>
                <c:pt idx="2">
                  <c:v>2018</c:v>
                </c:pt>
              </c:strCache>
            </c:strRef>
          </c:cat>
          <c:val>
            <c:numRef>
              <c:f>Blad1!$D$2:$D$8</c:f>
              <c:numCache>
                <c:formatCode>General</c:formatCode>
                <c:ptCount val="7"/>
                <c:pt idx="2">
                  <c:v>15</c:v>
                </c:pt>
              </c:numCache>
            </c:numRef>
          </c:val>
          <c:extLst>
            <c:ext xmlns:c16="http://schemas.microsoft.com/office/drawing/2014/chart" uri="{C3380CC4-5D6E-409C-BE32-E72D297353CC}">
              <c16:uniqueId val="{00000000-2285-404B-8A92-87DD5EFD0808}"/>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inte</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4477-44DA-915A-F2462339E87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35464126451880529"/>
          <c:w val="1"/>
          <c:h val="0.64535873548119471"/>
        </c:manualLayout>
      </c:layout>
      <c:overlay val="0"/>
    </c:legend>
    <c:plotVisOnly val="1"/>
    <c:dispBlanksAs val="gap"/>
    <c:showDLblsOverMax val="0"/>
  </c:chart>
  <c:txPr>
    <a:bodyPr/>
    <a:lstStyle/>
    <a:p>
      <a:pPr>
        <a:defRPr sz="1600"/>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84931298044345"/>
          <c:y val="1.2990715985357315E-2"/>
          <c:w val="0.76528278938498495"/>
          <c:h val="0.52908654553079726"/>
        </c:manualLayout>
      </c:layout>
      <c:barChart>
        <c:barDir val="bar"/>
        <c:grouping val="stacked"/>
        <c:varyColors val="0"/>
        <c:ser>
          <c:idx val="0"/>
          <c:order val="0"/>
          <c:tx>
            <c:strRef>
              <c:f>Blad1!$B$1</c:f>
              <c:strCache>
                <c:ptCount val="1"/>
                <c:pt idx="0">
                  <c:v>Column1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0</c:v>
                </c:pt>
                <c:pt idx="4">
                  <c:v>13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1</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9.9328859060402692</c:v>
                </c:pt>
                <c:pt idx="4">
                  <c:v>20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15.0782997762864</c:v>
                </c:pt>
                <c:pt idx="4">
                  <c:v>12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4E-4BBB-AFC1-B3D7E69DC96F}"/>
            </c:ext>
          </c:extLst>
        </c:ser>
        <c:ser>
          <c:idx val="3"/>
          <c:order val="3"/>
          <c:tx>
            <c:strRef>
              <c:f>Blad1!$E$1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Blad1!$E$2:$E$8</c:f>
              <c:numCache>
                <c:formatCode>General</c:formatCode>
                <c:ptCount val="7"/>
                <c:pt idx="3">
                  <c:v>42.013422818791902</c:v>
                </c:pt>
                <c:pt idx="4">
                  <c:v>35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4E-4BBB-AFC1-B3D7E69DC96F}"/>
            </c:ext>
          </c:extLst>
        </c:ser>
        <c:ser>
          <c:idx val="4"/>
          <c:order val="4"/>
          <c:tx>
            <c:strRef>
              <c:f>Blad1!$F$1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Blad1!$F$2:$F$8</c:f>
              <c:numCache>
                <c:formatCode>General</c:formatCode>
                <c:ptCount val="7"/>
                <c:pt idx="3">
                  <c:v>19.507829977628599</c:v>
                </c:pt>
                <c:pt idx="4">
                  <c:v>11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04E-4BBB-AFC1-B3D7E69DC96F}"/>
            </c:ext>
          </c:extLst>
        </c:ser>
        <c:ser>
          <c:idx val="5"/>
          <c:order val="5"/>
          <c:tx>
            <c:strRef>
              <c:f>Blad1!$G$1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Blad1!$G$2:$G$8</c:f>
              <c:numCache>
                <c:formatCode>General</c:formatCode>
                <c:ptCount val="7"/>
                <c:pt idx="3">
                  <c:v>5.7270693512304298</c:v>
                </c:pt>
                <c:pt idx="4">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04E-4BBB-AFC1-B3D7E69DC96F}"/>
            </c:ext>
          </c:extLst>
        </c:ser>
        <c:ser>
          <c:idx val="6"/>
          <c:order val="6"/>
          <c:tx>
            <c:strRef>
              <c:f>Blad1!$H$1</c:f>
              <c:strCache>
                <c:ptCount val="1"/>
                <c:pt idx="0">
                  <c:v>6</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Blad1!$H$2:$H$8</c:f>
              <c:numCache>
                <c:formatCode>General</c:formatCode>
                <c:ptCount val="7"/>
                <c:pt idx="3">
                  <c:v>8</c:v>
                </c:pt>
                <c:pt idx="4">
                  <c:v>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C2-4EC6-A905-662BD65CF678}"/>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2018</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D5A7-4A93-A4E9-DBF908294730}"/>
            </c:ext>
          </c:extLst>
        </c:ser>
        <c:ser>
          <c:idx val="1"/>
          <c:order val="1"/>
          <c:tx>
            <c:strRef>
              <c:f>Blad1!$C$1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D5A7-4A93-A4E9-DBF908294730}"/>
            </c:ext>
          </c:extLst>
        </c:ser>
        <c:ser>
          <c:idx val="2"/>
          <c:order val="2"/>
          <c:tx>
            <c:strRef>
              <c:f>Blad1!$D$1</c:f>
              <c:strCache>
                <c:ptCount val="1"/>
                <c:pt idx="0">
                  <c:v>2016</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2-D5A7-4A93-A4E9-DBF908294730}"/>
            </c:ext>
          </c:extLst>
        </c:ser>
        <c:ser>
          <c:idx val="3"/>
          <c:order val="3"/>
          <c:tx>
            <c:strRef>
              <c:f>Blad1!$E$1</c:f>
              <c:strCache>
                <c:ptCount val="1"/>
                <c:pt idx="0">
                  <c:v>2015</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3-D5A7-4A93-A4E9-DBF908294730}"/>
            </c:ext>
          </c:extLst>
        </c:ser>
        <c:ser>
          <c:idx val="4"/>
          <c:order val="4"/>
          <c:tx>
            <c:strRef>
              <c:f>Blad1!$F$1</c:f>
              <c:strCache>
                <c:ptCount val="1"/>
                <c:pt idx="0">
                  <c:v>2014</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4-D5A7-4A93-A4E9-DBF908294730}"/>
            </c:ext>
          </c:extLst>
        </c:ser>
        <c:ser>
          <c:idx val="5"/>
          <c:order val="5"/>
          <c:tx>
            <c:strRef>
              <c:f>Blad1!$G$1</c:f>
              <c:strCache>
                <c:ptCount val="1"/>
                <c:pt idx="0">
                  <c:v>2013</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5-D5A7-4A93-A4E9-DBF908294730}"/>
            </c:ext>
          </c:extLst>
        </c:ser>
        <c:ser>
          <c:idx val="6"/>
          <c:order val="6"/>
          <c:tx>
            <c:strRef>
              <c:f>Blad1!$H$1</c:f>
              <c:strCache>
                <c:ptCount val="1"/>
                <c:pt idx="0">
                  <c:v>2012 eller tidigare</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6-D5A7-4A93-A4E9-DBF908294730}"/>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egendEntry>
        <c:idx val="0"/>
        <c:txPr>
          <a:bodyPr/>
          <a:lstStyle/>
          <a:p>
            <a:pPr>
              <a:defRPr sz="1600"/>
            </a:pPr>
            <a:endParaRPr lang="sv-SE"/>
          </a:p>
        </c:txPr>
      </c:legendEntry>
      <c:legendEntry>
        <c:idx val="1"/>
        <c:txPr>
          <a:bodyPr/>
          <a:lstStyle/>
          <a:p>
            <a:pPr>
              <a:defRPr sz="1600"/>
            </a:pPr>
            <a:endParaRPr lang="sv-SE"/>
          </a:p>
        </c:txPr>
      </c:legendEntry>
      <c:legendEntry>
        <c:idx val="2"/>
        <c:txPr>
          <a:bodyPr/>
          <a:lstStyle/>
          <a:p>
            <a:pPr>
              <a:defRPr sz="1600"/>
            </a:pPr>
            <a:endParaRPr lang="sv-SE"/>
          </a:p>
        </c:txPr>
      </c:legendEntry>
      <c:legendEntry>
        <c:idx val="3"/>
        <c:txPr>
          <a:bodyPr/>
          <a:lstStyle/>
          <a:p>
            <a:pPr>
              <a:defRPr sz="1600"/>
            </a:pPr>
            <a:endParaRPr lang="sv-SE"/>
          </a:p>
        </c:txPr>
      </c:legendEntry>
      <c:legendEntry>
        <c:idx val="4"/>
        <c:txPr>
          <a:bodyPr/>
          <a:lstStyle/>
          <a:p>
            <a:pPr>
              <a:defRPr sz="1600"/>
            </a:pPr>
            <a:endParaRPr lang="sv-SE"/>
          </a:p>
        </c:txPr>
      </c:legendEntry>
      <c:legendEntry>
        <c:idx val="5"/>
        <c:txPr>
          <a:bodyPr/>
          <a:lstStyle/>
          <a:p>
            <a:pPr>
              <a:defRPr sz="1600"/>
            </a:pPr>
            <a:endParaRPr lang="sv-SE"/>
          </a:p>
        </c:txPr>
      </c:legendEntry>
      <c:legendEntry>
        <c:idx val="6"/>
        <c:txPr>
          <a:bodyPr/>
          <a:lstStyle/>
          <a:p>
            <a:pPr>
              <a:defRPr sz="1600"/>
            </a:pPr>
            <a:endParaRPr lang="sv-SE"/>
          </a:p>
        </c:txPr>
      </c:legendEntry>
      <c:layout>
        <c:manualLayout>
          <c:xMode val="edge"/>
          <c:yMode val="edge"/>
          <c:x val="0.1678169088874184"/>
          <c:y val="0"/>
          <c:w val="0.8321830911125816"/>
          <c:h val="0.66274201856359383"/>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Arabiska</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Svenska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Tigrinya</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FA1A-4A07-A0B8-9B2E6AF04394}"/>
            </c:ext>
          </c:extLst>
        </c:ser>
        <c:ser>
          <c:idx val="3"/>
          <c:order val="3"/>
          <c:tx>
            <c:strRef>
              <c:f>Blad1!$E$1</c:f>
              <c:strCache>
                <c:ptCount val="1"/>
                <c:pt idx="0">
                  <c:v>Dari</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FA1A-4A07-A0B8-9B2E6AF04394}"/>
            </c:ext>
          </c:extLst>
        </c:ser>
        <c:ser>
          <c:idx val="4"/>
          <c:order val="4"/>
          <c:tx>
            <c:strRef>
              <c:f>Blad1!$F$1</c:f>
              <c:strCache>
                <c:ptCount val="1"/>
                <c:pt idx="0">
                  <c:v>Somaliska</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FA1A-4A07-A0B8-9B2E6AF04394}"/>
            </c:ext>
          </c:extLst>
        </c:ser>
        <c:ser>
          <c:idx val="5"/>
          <c:order val="5"/>
          <c:tx>
            <c:strRef>
              <c:f>Blad1!$G$1</c:f>
              <c:strCache>
                <c:ptCount val="1"/>
                <c:pt idx="0">
                  <c:v>Engelska</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FA1A-4A07-A0B8-9B2E6AF04394}"/>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35464126451880529"/>
          <c:w val="1"/>
          <c:h val="0.64535873548119471"/>
        </c:manualLayout>
      </c:layout>
      <c:overlay val="0"/>
    </c:legend>
    <c:plotVisOnly val="1"/>
    <c:dispBlanksAs val="gap"/>
    <c:showDLblsOverMax val="0"/>
  </c:chart>
  <c:txPr>
    <a:bodyPr/>
    <a:lstStyle/>
    <a:p>
      <a:pPr>
        <a:defRPr sz="1600"/>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30676463999448"/>
          <c:y val="0.18674055048497437"/>
          <c:w val="0.77690388681767597"/>
          <c:h val="0.55178638343385589"/>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59.585492227979302</c:v>
                </c:pt>
                <c:pt idx="4">
                  <c:v>58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31.692573402417999</c:v>
                </c:pt>
                <c:pt idx="4">
                  <c:v>34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6.3903281519861803</c:v>
                </c:pt>
                <c:pt idx="4">
                  <c:v>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0E5-430E-9C06-33DB47E0551D}"/>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Blad1!$E$2:$E$8</c:f>
              <c:numCache>
                <c:formatCode>General</c:formatCode>
                <c:ptCount val="7"/>
                <c:pt idx="3">
                  <c:v>2.3316062176165802</c:v>
                </c:pt>
                <c:pt idx="4">
                  <c:v>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0E5-430E-9C06-33DB47E0551D}"/>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som flykting</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för att bo med min partner/barn/andra släktingar (anknytning)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Column1</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07CF-496F-93C2-06765060A0D4}"/>
            </c:ext>
          </c:extLst>
        </c:ser>
        <c:ser>
          <c:idx val="3"/>
          <c:order val="3"/>
          <c:tx>
            <c:strRef>
              <c:f>Blad1!$E$1</c:f>
              <c:strCache>
                <c:ptCount val="1"/>
                <c:pt idx="0">
                  <c:v>Column2</c:v>
                </c:pt>
              </c:strCache>
            </c:strRef>
          </c:tx>
          <c:invertIfNegative val="0"/>
          <c:cat>
            <c:numRef>
              <c:f>Blad1!$A$2</c:f>
              <c:numCache>
                <c:formatCode>General</c:formatCode>
                <c:ptCount val="1"/>
              </c:numCache>
            </c:numRef>
          </c:cat>
          <c:val>
            <c:numRef>
              <c:f>Blad1!#REF!</c:f>
              <c:numCache>
                <c:formatCode>General</c:formatCode>
                <c:ptCount val="1"/>
                <c:pt idx="0">
                  <c:v>1</c:v>
                </c:pt>
              </c:numCache>
            </c:numRef>
          </c:val>
          <c:extLst>
            <c:ext xmlns:c16="http://schemas.microsoft.com/office/drawing/2014/chart" uri="{C3380CC4-5D6E-409C-BE32-E72D297353CC}">
              <c16:uniqueId val="{00000001-07CF-496F-93C2-06765060A0D4}"/>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som flykting</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2F0F-4F1F-9CA3-8DA14548BF70}"/>
            </c:ext>
          </c:extLst>
        </c:ser>
        <c:ser>
          <c:idx val="1"/>
          <c:order val="1"/>
          <c:tx>
            <c:strRef>
              <c:f>Blad1!$C$1</c:f>
              <c:strCache>
                <c:ptCount val="1"/>
                <c:pt idx="0">
                  <c:v>för att bo med min partner/barn/andra släktingar (anknytning)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2F0F-4F1F-9CA3-8DA14548BF70}"/>
            </c:ext>
          </c:extLst>
        </c:ser>
        <c:ser>
          <c:idx val="2"/>
          <c:order val="2"/>
          <c:tx>
            <c:strRef>
              <c:f>Blad1!$D$1</c:f>
              <c:strCache>
                <c:ptCount val="1"/>
                <c:pt idx="0">
                  <c:v>med arbets- eller studerandetillstånd för att arbeta eller studera</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2-2F0F-4F1F-9CA3-8DA14548BF70}"/>
            </c:ext>
          </c:extLst>
        </c:ser>
        <c:ser>
          <c:idx val="3"/>
          <c:order val="3"/>
          <c:tx>
            <c:strRef>
              <c:f>Blad1!$E$1</c:f>
              <c:strCache>
                <c:ptCount val="1"/>
                <c:pt idx="0">
                  <c:v>Vet inte/förstår inte frågan</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3-2F0F-4F1F-9CA3-8DA14548BF70}"/>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egendEntry>
        <c:idx val="0"/>
        <c:txPr>
          <a:bodyPr/>
          <a:lstStyle/>
          <a:p>
            <a:pPr>
              <a:defRPr sz="1600"/>
            </a:pPr>
            <a:endParaRPr lang="sv-SE"/>
          </a:p>
        </c:txPr>
      </c:legendEntry>
      <c:legendEntry>
        <c:idx val="1"/>
        <c:txPr>
          <a:bodyPr/>
          <a:lstStyle/>
          <a:p>
            <a:pPr>
              <a:defRPr sz="1600"/>
            </a:pPr>
            <a:endParaRPr lang="sv-SE"/>
          </a:p>
        </c:txPr>
      </c:legendEntry>
      <c:legendEntry>
        <c:idx val="2"/>
        <c:txPr>
          <a:bodyPr/>
          <a:lstStyle/>
          <a:p>
            <a:pPr>
              <a:defRPr sz="1600"/>
            </a:pPr>
            <a:endParaRPr lang="sv-SE"/>
          </a:p>
        </c:txPr>
      </c:legendEntry>
      <c:legendEntry>
        <c:idx val="3"/>
        <c:txPr>
          <a:bodyPr/>
          <a:lstStyle/>
          <a:p>
            <a:pPr>
              <a:defRPr sz="1600"/>
            </a:pPr>
            <a:endParaRPr lang="sv-SE"/>
          </a:p>
        </c:txPr>
      </c:legendEntry>
      <c:layout>
        <c:manualLayout>
          <c:xMode val="edge"/>
          <c:yMode val="edge"/>
          <c:x val="0"/>
          <c:y val="0"/>
          <c:w val="0.99205445328363195"/>
          <c:h val="1"/>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68438539457212"/>
          <c:y val="0.2190745639847152"/>
          <c:w val="0.75533676795319349"/>
          <c:h val="0.57892161727613189"/>
        </c:manualLayout>
      </c:layout>
      <c:barChart>
        <c:barDir val="bar"/>
        <c:grouping val="stacked"/>
        <c:varyColors val="0"/>
        <c:ser>
          <c:idx val="0"/>
          <c:order val="0"/>
          <c:tx>
            <c:strRef>
              <c:f>Blad1!$B$1</c:f>
              <c:strCache>
                <c:ptCount val="1"/>
                <c:pt idx="0">
                  <c:v>2</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3"/>
                <c:pt idx="2">
                  <c:v>2018</c:v>
                </c:pt>
              </c:strCache>
            </c:strRef>
          </c:cat>
          <c:val>
            <c:numRef>
              <c:f>Blad1!$B$2:$B$8</c:f>
              <c:numCache>
                <c:formatCode>General</c:formatCode>
                <c:ptCount val="7"/>
                <c:pt idx="2">
                  <c:v>48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1</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3"/>
                <c:pt idx="2">
                  <c:v>2018</c:v>
                </c:pt>
              </c:strCache>
            </c:strRef>
          </c:cat>
          <c:val>
            <c:numRef>
              <c:f>Blad1!$C$2:$C$8</c:f>
              <c:numCache>
                <c:formatCode>General</c:formatCode>
                <c:ptCount val="7"/>
                <c:pt idx="2">
                  <c:v>52</c:v>
                </c:pt>
              </c:numCache>
            </c:numRef>
          </c:val>
          <c:extLst>
            <c:ext xmlns:c16="http://schemas.microsoft.com/office/drawing/2014/chart" uri="{C3380CC4-5D6E-409C-BE32-E72D297353CC}">
              <c16:uniqueId val="{00000000-5C7E-4546-989F-9AF425CE867E}"/>
            </c:ext>
          </c:extLst>
        </c:ser>
        <c:ser>
          <c:idx val="2"/>
          <c:order val="2"/>
          <c:tx>
            <c:strRef>
              <c:f>Blad1!$D$1</c:f>
              <c:strCache>
                <c:ptCount val="1"/>
                <c:pt idx="0">
                  <c:v>12</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3"/>
                <c:pt idx="2">
                  <c:v>2018</c:v>
                </c:pt>
              </c:strCache>
            </c:strRef>
          </c:cat>
          <c:val>
            <c:numRef>
              <c:f>Blad1!$D$2:$D$8</c:f>
              <c:numCache>
                <c:formatCode>General</c:formatCode>
                <c:ptCount val="7"/>
                <c:pt idx="2">
                  <c:v>15</c:v>
                </c:pt>
              </c:numCache>
            </c:numRef>
          </c:val>
          <c:extLst>
            <c:ext xmlns:c16="http://schemas.microsoft.com/office/drawing/2014/chart" uri="{C3380CC4-5D6E-409C-BE32-E72D297353CC}">
              <c16:uniqueId val="{00000000-2285-404B-8A92-87DD5EFD0808}"/>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Familjeåterförening till person som beviljats asyl.</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Annan anhörig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35464126451880529"/>
          <c:w val="1"/>
          <c:h val="0.64535873548119471"/>
        </c:manualLayout>
      </c:layout>
      <c:overlay val="0"/>
    </c:legend>
    <c:plotVisOnly val="1"/>
    <c:dispBlanksAs val="gap"/>
    <c:showDLblsOverMax val="0"/>
  </c:chart>
  <c:txPr>
    <a:bodyPr/>
    <a:lstStyle/>
    <a:p>
      <a:pPr>
        <a:defRPr sz="1600"/>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68438539457212"/>
          <c:y val="0.2190745639847152"/>
          <c:w val="0.75533676795319349"/>
          <c:h val="0.57892161727613189"/>
        </c:manualLayout>
      </c:layout>
      <c:barChart>
        <c:barDir val="bar"/>
        <c:grouping val="stacked"/>
        <c:varyColors val="0"/>
        <c:ser>
          <c:idx val="0"/>
          <c:order val="0"/>
          <c:tx>
            <c:strRef>
              <c:f>Blad1!$B$1</c:f>
              <c:strCache>
                <c:ptCount val="1"/>
                <c:pt idx="0">
                  <c:v>2</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3"/>
                <c:pt idx="2">
                  <c:v>2018</c:v>
                </c:pt>
              </c:strCache>
            </c:strRef>
          </c:cat>
          <c:val>
            <c:numRef>
              <c:f>Blad1!$B$2:$B$8</c:f>
              <c:numCache>
                <c:formatCode>General</c:formatCode>
                <c:ptCount val="7"/>
                <c:pt idx="2">
                  <c:v>66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1</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3"/>
                <c:pt idx="2">
                  <c:v>2018</c:v>
                </c:pt>
              </c:strCache>
            </c:strRef>
          </c:cat>
          <c:val>
            <c:numRef>
              <c:f>Blad1!$C$2:$C$8</c:f>
              <c:numCache>
                <c:formatCode>General</c:formatCode>
                <c:ptCount val="7"/>
                <c:pt idx="2">
                  <c:v>34</c:v>
                </c:pt>
              </c:numCache>
            </c:numRef>
          </c:val>
          <c:extLst>
            <c:ext xmlns:c16="http://schemas.microsoft.com/office/drawing/2014/chart" uri="{C3380CC4-5D6E-409C-BE32-E72D297353CC}">
              <c16:uniqueId val="{00000000-5C7E-4546-989F-9AF425CE867E}"/>
            </c:ext>
          </c:extLst>
        </c:ser>
        <c:ser>
          <c:idx val="2"/>
          <c:order val="2"/>
          <c:tx>
            <c:strRef>
              <c:f>Blad1!$D$1</c:f>
              <c:strCache>
                <c:ptCount val="1"/>
                <c:pt idx="0">
                  <c:v>12</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3"/>
                <c:pt idx="2">
                  <c:v>2018</c:v>
                </c:pt>
              </c:strCache>
            </c:strRef>
          </c:cat>
          <c:val>
            <c:numRef>
              <c:f>Blad1!$D$2:$D$8</c:f>
              <c:numCache>
                <c:formatCode>General</c:formatCode>
                <c:ptCount val="7"/>
                <c:pt idx="2">
                  <c:v>15</c:v>
                </c:pt>
              </c:numCache>
            </c:numRef>
          </c:val>
          <c:extLst>
            <c:ext xmlns:c16="http://schemas.microsoft.com/office/drawing/2014/chart" uri="{C3380CC4-5D6E-409C-BE32-E72D297353CC}">
              <c16:uniqueId val="{00000000-2285-404B-8A92-87DD5EFD0808}"/>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35464126451880529"/>
          <c:w val="1"/>
          <c:h val="0.64535873548119471"/>
        </c:manualLayout>
      </c:layout>
      <c:overlay val="0"/>
    </c:legend>
    <c:plotVisOnly val="1"/>
    <c:dispBlanksAs val="gap"/>
    <c:showDLblsOverMax val="0"/>
  </c:chart>
  <c:txPr>
    <a:bodyPr/>
    <a:lstStyle/>
    <a:p>
      <a:pPr>
        <a:defRPr sz="1600"/>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801D-42EB-9EF6-765F31934C36}"/>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801D-42EB-9EF6-765F31934C36}"/>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801D-42EB-9EF6-765F31934C36}"/>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801D-42EB-9EF6-765F31934C36}"/>
            </c:ext>
          </c:extLst>
        </c:ser>
        <c:ser>
          <c:idx val="6"/>
          <c:order val="6"/>
          <c:tx>
            <c:strRef>
              <c:f>Blad1!$H$1</c:f>
              <c:strCache>
                <c:ptCount val="1"/>
                <c:pt idx="0">
                  <c:v>7 eller fler</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801D-42EB-9EF6-765F31934C36}"/>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72757851350042024"/>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00199540646492"/>
          <c:y val="2.5502873435313961E-2"/>
          <c:w val="0.69542193399276231"/>
          <c:h val="0.8704869225666245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19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96-4DDE-A3AF-161837DC8EFD}"/>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28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96-4DDE-A3AF-161837DC8EFD}"/>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Blad1!$D$2:$D$7</c:f>
              <c:numCache>
                <c:formatCode>General</c:formatCode>
                <c:ptCount val="6"/>
                <c:pt idx="3">
                  <c:v>21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E96-4DDE-A3AF-161837DC8EFD}"/>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Blad1!$E$2:$E$7</c:f>
              <c:numCache>
                <c:formatCode>General</c:formatCode>
                <c:ptCount val="6"/>
                <c:pt idx="3">
                  <c:v>16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E96-4DDE-A3AF-161837DC8EFD}"/>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Blad1!$F$2:$F$7</c:f>
              <c:numCache>
                <c:formatCode>General</c:formatCode>
                <c:ptCount val="6"/>
                <c:pt idx="3">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E96-4DDE-A3AF-161837DC8EFD}"/>
            </c:ext>
          </c:extLst>
        </c:ser>
        <c:ser>
          <c:idx val="5"/>
          <c:order val="5"/>
          <c:tx>
            <c:strRef>
              <c:f>Blad1!$G$1</c:f>
              <c:strCache>
                <c:ptCount val="1"/>
                <c:pt idx="0">
                  <c:v>6</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Blad1!$G$2:$G$7</c:f>
              <c:numCache>
                <c:formatCode>General</c:formatCode>
                <c:ptCount val="6"/>
                <c:pt idx="3">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E96-4DDE-A3AF-161837DC8EFD}"/>
            </c:ext>
          </c:extLst>
        </c:ser>
        <c:ser>
          <c:idx val="6"/>
          <c:order val="6"/>
          <c:tx>
            <c:strRef>
              <c:f>Blad1!$H$1</c:f>
              <c:strCache>
                <c:ptCount val="1"/>
                <c:pt idx="0">
                  <c:v>7 eller fler</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Blad1!$H$2:$H$7</c:f>
              <c:numCache>
                <c:formatCode>General</c:formatCode>
                <c:ptCount val="6"/>
                <c:pt idx="3">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E96-4DDE-A3AF-161837DC8EFD}"/>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2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157463754419108"/>
          <c:y val="0"/>
          <c:w val="0.45681307230096863"/>
          <c:h val="0.57892161727613189"/>
        </c:manualLayout>
      </c:layout>
      <c:barChart>
        <c:barDir val="bar"/>
        <c:grouping val="stacked"/>
        <c:varyColors val="0"/>
        <c:ser>
          <c:idx val="0"/>
          <c:order val="0"/>
          <c:tx>
            <c:strRef>
              <c:f>Blad1!$B$1</c:f>
              <c:strCache>
                <c:ptCount val="1"/>
                <c:pt idx="0">
                  <c:v>2</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Blad1!$A$2:$A$16</c:f>
              <c:strCache>
                <c:ptCount val="10"/>
                <c:pt idx="1">
                  <c:v>Inte gått i skolan alls</c:v>
                </c:pt>
                <c:pt idx="2">
                  <c:v>Del av grundskola, folkskola</c:v>
                </c:pt>
                <c:pt idx="3">
                  <c:v>Hel grundskola/folkskola</c:v>
                </c:pt>
                <c:pt idx="4">
                  <c:v>Del av folkhögskola eller realskola</c:v>
                </c:pt>
                <c:pt idx="5">
                  <c:v>Folkhögskola, realskola</c:v>
                </c:pt>
                <c:pt idx="6">
                  <c:v>Gymnasium: Praktisk yrkesförberedande</c:v>
                </c:pt>
                <c:pt idx="7">
                  <c:v>Gymnasium: Studieförberedande</c:v>
                </c:pt>
                <c:pt idx="8">
                  <c:v>Universitet, högskola: utan examen</c:v>
                </c:pt>
                <c:pt idx="9">
                  <c:v>Universitet, högskola: med examen</c:v>
                </c:pt>
              </c:strCache>
            </c:strRef>
          </c:cat>
          <c:val>
            <c:numRef>
              <c:f>Blad1!$B$2:$B$16</c:f>
              <c:numCache>
                <c:formatCode>General</c:formatCode>
                <c:ptCount val="15"/>
                <c:pt idx="1">
                  <c:v>7</c:v>
                </c:pt>
                <c:pt idx="2">
                  <c:v>22</c:v>
                </c:pt>
                <c:pt idx="3">
                  <c:v>21</c:v>
                </c:pt>
                <c:pt idx="4">
                  <c:v>3</c:v>
                </c:pt>
                <c:pt idx="5">
                  <c:v>2</c:v>
                </c:pt>
                <c:pt idx="6">
                  <c:v>8</c:v>
                </c:pt>
                <c:pt idx="7">
                  <c:v>18</c:v>
                </c:pt>
                <c:pt idx="8">
                  <c:v>10</c:v>
                </c:pt>
                <c:pt idx="9">
                  <c:v>13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1</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Blad1!$A$2:$A$16</c:f>
              <c:strCache>
                <c:ptCount val="10"/>
                <c:pt idx="1">
                  <c:v>Inte gått i skolan alls</c:v>
                </c:pt>
                <c:pt idx="2">
                  <c:v>Del av grundskola, folkskola</c:v>
                </c:pt>
                <c:pt idx="3">
                  <c:v>Hel grundskola/folkskola</c:v>
                </c:pt>
                <c:pt idx="4">
                  <c:v>Del av folkhögskola eller realskola</c:v>
                </c:pt>
                <c:pt idx="5">
                  <c:v>Folkhögskola, realskola</c:v>
                </c:pt>
                <c:pt idx="6">
                  <c:v>Gymnasium: Praktisk yrkesförberedande</c:v>
                </c:pt>
                <c:pt idx="7">
                  <c:v>Gymnasium: Studieförberedande</c:v>
                </c:pt>
                <c:pt idx="8">
                  <c:v>Universitet, högskola: utan examen</c:v>
                </c:pt>
                <c:pt idx="9">
                  <c:v>Universitet, högskola: med examen</c:v>
                </c:pt>
              </c:strCache>
            </c:strRef>
          </c:cat>
          <c:val>
            <c:numRef>
              <c:f>Blad1!$C$2:$C$16</c:f>
              <c:numCache>
                <c:formatCode>General</c:formatCode>
                <c:ptCount val="15"/>
              </c:numCache>
            </c:numRef>
          </c:val>
          <c:extLst>
            <c:ext xmlns:c16="http://schemas.microsoft.com/office/drawing/2014/chart" uri="{C3380CC4-5D6E-409C-BE32-E72D297353CC}">
              <c16:uniqueId val="{00000000-5C7E-4546-989F-9AF425CE867E}"/>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22140375316216"/>
          <c:y val="0.22476481239990262"/>
          <c:w val="0.75533676795319349"/>
          <c:h val="0.57892161727613189"/>
        </c:manualLayout>
      </c:layout>
      <c:barChart>
        <c:barDir val="bar"/>
        <c:grouping val="stacked"/>
        <c:varyColors val="0"/>
        <c:ser>
          <c:idx val="0"/>
          <c:order val="0"/>
          <c:tx>
            <c:strRef>
              <c:f>Blad1!$B$1</c:f>
              <c:strCache>
                <c:ptCount val="1"/>
                <c:pt idx="0">
                  <c:v>2</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48.2977038796516</c:v>
                </c:pt>
                <c:pt idx="4">
                  <c:v>59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1</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51.7022961203484</c:v>
                </c:pt>
                <c:pt idx="4">
                  <c:v>41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Sfi</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Gymnasiet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600"/>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Inte alls troligt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801D-42EB-9EF6-765F31934C36}"/>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801D-42EB-9EF6-765F31934C36}"/>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801D-42EB-9EF6-765F31934C36}"/>
            </c:ext>
          </c:extLst>
        </c:ser>
        <c:ser>
          <c:idx val="5"/>
          <c:order val="5"/>
          <c:tx>
            <c:strRef>
              <c:f>Blad1!$G$1</c:f>
              <c:strCache>
                <c:ptCount val="1"/>
                <c:pt idx="0">
                  <c:v>6</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801D-42EB-9EF6-765F31934C36}"/>
            </c:ext>
          </c:extLst>
        </c:ser>
        <c:ser>
          <c:idx val="6"/>
          <c:order val="6"/>
          <c:tx>
            <c:strRef>
              <c:f>Blad1!$H$1</c:f>
              <c:strCache>
                <c:ptCount val="1"/>
                <c:pt idx="0">
                  <c:v>Absolut troligt 7</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801D-42EB-9EF6-765F31934C36}"/>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72757851350042024"/>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00199540646492"/>
          <c:y val="0.19282748561479046"/>
          <c:w val="0.69542193399276231"/>
          <c:h val="0.4499137674526392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6.6854990583804099</c:v>
                </c:pt>
                <c:pt idx="4">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96-4DDE-A3AF-161837DC8EFD}"/>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3.6723163841807902</c:v>
                </c:pt>
                <c:pt idx="4">
                  <c:v>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96-4DDE-A3AF-161837DC8EFD}"/>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4.4256120527306999</c:v>
                </c:pt>
                <c:pt idx="4">
                  <c:v>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E96-4DDE-A3AF-161837DC8EFD}"/>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Blad1!$E$2:$E$8</c:f>
              <c:numCache>
                <c:formatCode>General</c:formatCode>
                <c:ptCount val="7"/>
                <c:pt idx="3">
                  <c:v>20.809792843691099</c:v>
                </c:pt>
                <c:pt idx="4">
                  <c:v>14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E96-4DDE-A3AF-161837DC8EFD}"/>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Blad1!$F$2:$F$8</c:f>
              <c:numCache>
                <c:formatCode>General</c:formatCode>
                <c:ptCount val="7"/>
                <c:pt idx="3">
                  <c:v>15.9133709981168</c:v>
                </c:pt>
                <c:pt idx="4">
                  <c:v>10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E96-4DDE-A3AF-161837DC8EFD}"/>
            </c:ext>
          </c:extLst>
        </c:ser>
        <c:ser>
          <c:idx val="5"/>
          <c:order val="5"/>
          <c:tx>
            <c:strRef>
              <c:f>Blad1!$G$1</c:f>
              <c:strCache>
                <c:ptCount val="1"/>
                <c:pt idx="0">
                  <c:v>6</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Blad1!$G$2:$G$8</c:f>
              <c:numCache>
                <c:formatCode>General</c:formatCode>
                <c:ptCount val="7"/>
                <c:pt idx="3">
                  <c:v>10.7344632768362</c:v>
                </c:pt>
                <c:pt idx="4">
                  <c:v>10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E96-4DDE-A3AF-161837DC8EFD}"/>
            </c:ext>
          </c:extLst>
        </c:ser>
        <c:ser>
          <c:idx val="6"/>
          <c:order val="6"/>
          <c:tx>
            <c:strRef>
              <c:f>Blad1!$H$1</c:f>
              <c:strCache>
                <c:ptCount val="1"/>
                <c:pt idx="0">
                  <c:v>7</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Blad1!$H$2:$H$8</c:f>
              <c:numCache>
                <c:formatCode>General</c:formatCode>
                <c:ptCount val="7"/>
                <c:pt idx="3">
                  <c:v>37.758945386063999</c:v>
                </c:pt>
                <c:pt idx="4">
                  <c:v>55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E96-4DDE-A3AF-161837DC8EFD}"/>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2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9803182160088"/>
          <c:y val="0.1675145369017933"/>
          <c:w val="0.73156318241506868"/>
          <c:h val="0.5914996380815917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48.314606741573002</c:v>
                </c:pt>
                <c:pt idx="4">
                  <c:v>50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38.712972420837602</c:v>
                </c:pt>
                <c:pt idx="4">
                  <c:v>35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12.9724208375894</c:v>
                </c:pt>
                <c:pt idx="4">
                  <c:v>15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AF-4040-AE69-90B97BDA3844}"/>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inte</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DEB7-4D3F-8E71-06A74559F1DD}"/>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
          <c:w val="1"/>
          <c:h val="1"/>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23026676453073"/>
          <c:y val="3.2334370255156834E-2"/>
          <c:w val="0.69686758392965442"/>
          <c:h val="0.9353312594896863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91.170431211498993</c:v>
                </c:pt>
                <c:pt idx="4">
                  <c:v>94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6.9815195071868601</c:v>
                </c:pt>
                <c:pt idx="4">
                  <c:v>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1.84804928131417</c:v>
                </c:pt>
                <c:pt idx="4">
                  <c:v>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AF-4040-AE69-90B97BDA3844}"/>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inte</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16D2-415C-992B-32AEE7D62B56}"/>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
          <c:w val="0.96140323761278368"/>
          <c:h val="0.17683559181415923"/>
        </c:manualLayout>
      </c:layout>
      <c:overlay val="0"/>
    </c:legend>
    <c:plotVisOnly val="1"/>
    <c:dispBlanksAs val="gap"/>
    <c:showDLblsOverMax val="0"/>
  </c:chart>
  <c:txPr>
    <a:bodyPr/>
    <a:lstStyle/>
    <a:p>
      <a:pPr>
        <a:defRPr sz="1800"/>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7954662596688"/>
          <c:y val="0"/>
          <c:w val="0.69686758392965442"/>
          <c:h val="1"/>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76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24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
          <c:w val="0.96140323761278368"/>
          <c:h val="0.17683559181415923"/>
        </c:manualLayout>
      </c:layout>
      <c:overlay val="0"/>
    </c:legend>
    <c:plotVisOnly val="1"/>
    <c:dispBlanksAs val="gap"/>
    <c:showDLblsOverMax val="0"/>
  </c:chart>
  <c:txPr>
    <a:bodyPr/>
    <a:lstStyle/>
    <a:p>
      <a:pPr>
        <a:defRPr sz="1800"/>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90541922001766"/>
          <c:y val="3.2439057182139616E-2"/>
          <c:w val="0.69932114378983856"/>
          <c:h val="0.93512188563572074"/>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5.1442910915934803</c:v>
                </c:pt>
                <c:pt idx="4">
                  <c:v>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25.7632789627771</c:v>
                </c:pt>
                <c:pt idx="4">
                  <c:v>28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62.735257214554601</c:v>
                </c:pt>
                <c:pt idx="4">
                  <c:v>62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AF-4040-AE69-90B97BDA3844}"/>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Blad1!$E$2:$E$8</c:f>
              <c:numCache>
                <c:formatCode>General</c:formatCode>
                <c:ptCount val="7"/>
                <c:pt idx="3">
                  <c:v>6.3571727310748596</c:v>
                </c:pt>
                <c:pt idx="4">
                  <c:v>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33-4546-9C7F-1B772BB72316}"/>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Man</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Kvinna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1.7800309769502734E-3"/>
          <c:y val="0.3546412645188054"/>
          <c:w val="0.99821985798773194"/>
          <c:h val="0.56244942083689109"/>
        </c:manualLayout>
      </c:layout>
      <c:overlay val="0"/>
      <c:txPr>
        <a:bodyPr/>
        <a:lstStyle/>
        <a:p>
          <a:pPr>
            <a:defRPr sz="18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Dåligt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Sådär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Bra 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50F6-4164-83A0-1AD9D8E842E9}"/>
            </c:ext>
          </c:extLst>
        </c:ser>
        <c:ser>
          <c:idx val="3"/>
          <c:order val="3"/>
          <c:tx>
            <c:strRef>
              <c:f>Blad1!$E$1</c:f>
              <c:strCache>
                <c:ptCount val="1"/>
                <c:pt idx="0">
                  <c:v>Vet inte 0</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50F6-4164-83A0-1AD9D8E842E9}"/>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53331022858E-2"/>
          <c:w val="0.89999983898729452"/>
          <c:h val="0.69410946927330297"/>
        </c:manualLayout>
      </c:layout>
      <c:overlay val="0"/>
    </c:legend>
    <c:plotVisOnly val="1"/>
    <c:dispBlanksAs val="gap"/>
    <c:showDLblsOverMax val="0"/>
  </c:chart>
  <c:txPr>
    <a:bodyPr/>
    <a:lstStyle/>
    <a:p>
      <a:pPr>
        <a:defRPr sz="1800"/>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65421783736231"/>
          <c:y val="3.2882410428973052E-2"/>
          <c:w val="0.72144363285682289"/>
          <c:h val="0.9342351791420539"/>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64.817150063051699</c:v>
                </c:pt>
                <c:pt idx="4">
                  <c:v>66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12.4001681378731</c:v>
                </c:pt>
                <c:pt idx="4">
                  <c:v>12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22.782681799075199</c:v>
                </c:pt>
                <c:pt idx="4">
                  <c:v>22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AF-4040-AE69-90B97BDA3844}"/>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inte</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56D9-4E4E-9150-C5D37CC5A08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76156967298119471"/>
        </c:manualLayout>
      </c:layout>
      <c:overlay val="0"/>
    </c:legend>
    <c:plotVisOnly val="1"/>
    <c:dispBlanksAs val="gap"/>
    <c:showDLblsOverMax val="0"/>
  </c:chart>
  <c:txPr>
    <a:bodyPr/>
    <a:lstStyle/>
    <a:p>
      <a:pPr>
        <a:defRPr sz="1800"/>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79509221421812"/>
          <c:y val="0.21458263896604082"/>
          <c:w val="0.71420490778578194"/>
          <c:h val="0.73250657334370262"/>
        </c:manualLayout>
      </c:layout>
      <c:barChart>
        <c:barDir val="bar"/>
        <c:grouping val="stacked"/>
        <c:varyColors val="0"/>
        <c:ser>
          <c:idx val="0"/>
          <c:order val="0"/>
          <c:tx>
            <c:strRef>
              <c:f>Blad1!$B$1</c:f>
              <c:strCache>
                <c:ptCount val="1"/>
                <c:pt idx="0">
                  <c:v>För att få arbete/jobb</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59.930313588850197</c:v>
                </c:pt>
                <c:pt idx="4">
                  <c:v>60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För att studera/gå i skola</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20.557491289198602</c:v>
                </c:pt>
                <c:pt idx="4">
                  <c:v>20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Annat boende</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21.951219512195099</c:v>
                </c:pt>
                <c:pt idx="4">
                  <c:v>28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AF-4040-AE69-90B97BDA3844}"/>
            </c:ext>
          </c:extLst>
        </c:ser>
        <c:ser>
          <c:idx val="3"/>
          <c:order val="3"/>
          <c:tx>
            <c:strRef>
              <c:f>Blad1!$E$1</c:f>
              <c:strCache>
                <c:ptCount val="1"/>
                <c:pt idx="0">
                  <c:v>För lite att göra</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Blad1!$E$2:$E$8</c:f>
              <c:numCache>
                <c:formatCode>General</c:formatCode>
                <c:ptCount val="7"/>
                <c:pt idx="3">
                  <c:v>9.0592334494773503</c:v>
                </c:pt>
                <c:pt idx="4">
                  <c:v>17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01-49BF-B282-14AFA7C6BB4C}"/>
            </c:ext>
          </c:extLst>
        </c:ser>
        <c:ser>
          <c:idx val="4"/>
          <c:order val="4"/>
          <c:tx>
            <c:strRef>
              <c:f>Blad1!$F$1</c:f>
              <c:strCache>
                <c:ptCount val="1"/>
                <c:pt idx="0">
                  <c:v>Har vänner på annat ställe</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Blad1!$F$2:$F$8</c:f>
              <c:numCache>
                <c:formatCode>General</c:formatCode>
                <c:ptCount val="7"/>
                <c:pt idx="3">
                  <c:v>10.104529616724699</c:v>
                </c:pt>
                <c:pt idx="4">
                  <c:v>13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601-49BF-B282-14AFA7C6BB4C}"/>
            </c:ext>
          </c:extLst>
        </c:ser>
        <c:ser>
          <c:idx val="5"/>
          <c:order val="5"/>
          <c:tx>
            <c:strRef>
              <c:f>Blad1!$G$1</c:f>
              <c:strCache>
                <c:ptCount val="1"/>
                <c:pt idx="0">
                  <c:v>Annan anledning, nämligen</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Blad1!$G$2:$G$8</c:f>
              <c:numCache>
                <c:formatCode>General</c:formatCode>
                <c:ptCount val="7"/>
                <c:pt idx="3">
                  <c:v>10.801393728222999</c:v>
                </c:pt>
                <c:pt idx="4">
                  <c:v>12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601-49BF-B282-14AFA7C6BB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200"/>
            </a:pPr>
            <a:endParaRPr lang="sv-SE"/>
          </a:p>
        </c:txPr>
        <c:crossAx val="236119544"/>
        <c:crosses val="autoZero"/>
        <c:auto val="1"/>
        <c:lblAlgn val="ctr"/>
        <c:lblOffset val="100"/>
        <c:noMultiLvlLbl val="0"/>
      </c:catAx>
      <c:valAx>
        <c:axId val="236119544"/>
        <c:scaling>
          <c:orientation val="minMax"/>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34745262222326E-2"/>
          <c:y val="0.80717096455917847"/>
          <c:w val="0.95915658494085454"/>
          <c:h val="0.19282903544082156"/>
        </c:manualLayout>
      </c:layout>
      <c:barChart>
        <c:barDir val="bar"/>
        <c:grouping val="stacked"/>
        <c:varyColors val="0"/>
        <c:ser>
          <c:idx val="0"/>
          <c:order val="0"/>
          <c:tx>
            <c:strRef>
              <c:f>Blad1!$B$1</c:f>
              <c:strCache>
                <c:ptCount val="1"/>
                <c:pt idx="0">
                  <c:v>För att få arbete/jobb</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För att studera/gå i skola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Annat boende</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DC4D-4C24-9049-75F0CBB2AFFF}"/>
            </c:ext>
          </c:extLst>
        </c:ser>
        <c:ser>
          <c:idx val="3"/>
          <c:order val="3"/>
          <c:tx>
            <c:strRef>
              <c:f>Blad1!$E$1</c:f>
              <c:strCache>
                <c:ptCount val="1"/>
                <c:pt idx="0">
                  <c:v>För lite att göra</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DC4D-4C24-9049-75F0CBB2AFFF}"/>
            </c:ext>
          </c:extLst>
        </c:ser>
        <c:ser>
          <c:idx val="4"/>
          <c:order val="4"/>
          <c:tx>
            <c:strRef>
              <c:f>Blad1!$F$1</c:f>
              <c:strCache>
                <c:ptCount val="1"/>
                <c:pt idx="0">
                  <c:v>Har vänner på annat ställe</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DC4D-4C24-9049-75F0CBB2AFFF}"/>
            </c:ext>
          </c:extLst>
        </c:ser>
        <c:ser>
          <c:idx val="5"/>
          <c:order val="5"/>
          <c:tx>
            <c:strRef>
              <c:f>Blad1!$G$1</c:f>
              <c:strCache>
                <c:ptCount val="1"/>
                <c:pt idx="0">
                  <c:v>Annan anledning, nämligen</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DC4D-4C24-9049-75F0CBB2AFF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egendEntry>
        <c:idx val="0"/>
        <c:txPr>
          <a:bodyPr/>
          <a:lstStyle/>
          <a:p>
            <a:pPr>
              <a:defRPr sz="1600"/>
            </a:pPr>
            <a:endParaRPr lang="sv-SE"/>
          </a:p>
        </c:txPr>
      </c:legendEntry>
      <c:layout>
        <c:manualLayout>
          <c:xMode val="edge"/>
          <c:yMode val="edge"/>
          <c:x val="0"/>
          <c:y val="5.885476257753116E-2"/>
          <c:w val="0.95661081517258306"/>
          <c:h val="0.5239860154436935"/>
        </c:manualLayout>
      </c:layout>
      <c:overlay val="0"/>
      <c:txPr>
        <a:bodyPr/>
        <a:lstStyle/>
        <a:p>
          <a:pPr>
            <a:defRPr sz="16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60357276816034"/>
          <c:y val="3.129636628353074E-2"/>
          <c:w val="0.70362299024169606"/>
          <c:h val="0.69749708376936737"/>
        </c:manualLayout>
      </c:layout>
      <c:barChart>
        <c:barDir val="bar"/>
        <c:grouping val="stacked"/>
        <c:varyColors val="0"/>
        <c:ser>
          <c:idx val="0"/>
          <c:order val="0"/>
          <c:tx>
            <c:strRef>
              <c:f>Blad1!$B$1</c:f>
              <c:strCache>
                <c:ptCount val="1"/>
                <c:pt idx="0">
                  <c:v>Släkt/vänner/familj</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33.782023447676899</c:v>
                </c:pt>
                <c:pt idx="4">
                  <c:v>38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Arbete</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55.666521927920101</c:v>
                </c:pt>
                <c:pt idx="4">
                  <c:v>55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Saker att göra på fritiden</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19.496309161962699</c:v>
                </c:pt>
                <c:pt idx="4">
                  <c:v>24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AF-4040-AE69-90B97BDA3844}"/>
            </c:ext>
          </c:extLst>
        </c:ser>
        <c:ser>
          <c:idx val="3"/>
          <c:order val="3"/>
          <c:tx>
            <c:strRef>
              <c:f>Blad1!$E$1</c:f>
              <c:strCache>
                <c:ptCount val="1"/>
                <c:pt idx="0">
                  <c:v>Eget boende</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Blad1!$E$2:$E$8</c:f>
              <c:numCache>
                <c:formatCode>General</c:formatCode>
                <c:ptCount val="7"/>
                <c:pt idx="3">
                  <c:v>22.709509335649201</c:v>
                </c:pt>
                <c:pt idx="4">
                  <c:v>24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01-49BF-B282-14AFA7C6BB4C}"/>
            </c:ext>
          </c:extLst>
        </c:ser>
        <c:ser>
          <c:idx val="4"/>
          <c:order val="4"/>
          <c:tx>
            <c:strRef>
              <c:f>Blad1!$F$1</c:f>
              <c:strCache>
                <c:ptCount val="1"/>
                <c:pt idx="0">
                  <c:v>Affärer</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Blad1!$F$2:$F$8</c:f>
              <c:numCache>
                <c:formatCode>General</c:formatCode>
                <c:ptCount val="7"/>
                <c:pt idx="3">
                  <c:v>14.806773773339099</c:v>
                </c:pt>
                <c:pt idx="4">
                  <c:v>19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601-49BF-B282-14AFA7C6BB4C}"/>
            </c:ext>
          </c:extLst>
        </c:ser>
        <c:ser>
          <c:idx val="5"/>
          <c:order val="5"/>
          <c:tx>
            <c:strRef>
              <c:f>Blad1!$G$1</c:f>
              <c:strCache>
                <c:ptCount val="1"/>
                <c:pt idx="0">
                  <c:v>Studier</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Blad1!$G$2:$G$8</c:f>
              <c:numCache>
                <c:formatCode>General</c:formatCode>
                <c:ptCount val="7"/>
                <c:pt idx="3">
                  <c:v>14.0686061658706</c:v>
                </c:pt>
                <c:pt idx="4">
                  <c:v>14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601-49BF-B282-14AFA7C6BB4C}"/>
            </c:ext>
          </c:extLst>
        </c:ser>
        <c:ser>
          <c:idx val="6"/>
          <c:order val="6"/>
          <c:tx>
            <c:strRef>
              <c:f>Blad1!$H$1</c:f>
              <c:strCache>
                <c:ptCount val="1"/>
                <c:pt idx="0">
                  <c:v>Saknar inget</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Blad1!$H$2:$H$8</c:f>
              <c:numCache>
                <c:formatCode>General</c:formatCode>
                <c:ptCount val="7"/>
                <c:pt idx="3">
                  <c:v>9.8567086409031699</c:v>
                </c:pt>
                <c:pt idx="4">
                  <c:v>12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E1-45E5-82D1-509B86C8D826}"/>
            </c:ext>
          </c:extLst>
        </c:ser>
        <c:ser>
          <c:idx val="7"/>
          <c:order val="7"/>
          <c:tx>
            <c:strRef>
              <c:f>Blad1!$I$1</c:f>
              <c:strCache>
                <c:ptCount val="1"/>
                <c:pt idx="0">
                  <c:v>Annat, nämligen</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Blad1!$I$2:$I$8</c:f>
              <c:numCache>
                <c:formatCode>General</c:formatCode>
                <c:ptCount val="7"/>
                <c:pt idx="3">
                  <c:v>6.0790273556230998</c:v>
                </c:pt>
                <c:pt idx="4">
                  <c:v>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2E1-45E5-82D1-509B86C8D826}"/>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36892769196328E-2"/>
          <c:y val="0.41627287459308521"/>
          <c:w val="0.96872621446160734"/>
          <c:h val="0.11619203884993363"/>
        </c:manualLayout>
      </c:layout>
      <c:barChart>
        <c:barDir val="bar"/>
        <c:grouping val="stacked"/>
        <c:varyColors val="0"/>
        <c:ser>
          <c:idx val="0"/>
          <c:order val="0"/>
          <c:tx>
            <c:strRef>
              <c:f>Blad1!$B$1</c:f>
              <c:strCache>
                <c:ptCount val="1"/>
                <c:pt idx="0">
                  <c:v>Släkt/vänner/familj</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Arbete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Saker att göra på fritiden</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32DC-4336-BC0F-143EA4532C04}"/>
            </c:ext>
          </c:extLst>
        </c:ser>
        <c:ser>
          <c:idx val="3"/>
          <c:order val="3"/>
          <c:tx>
            <c:strRef>
              <c:f>Blad1!$E$1</c:f>
              <c:strCache>
                <c:ptCount val="1"/>
                <c:pt idx="0">
                  <c:v>Eget boende</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32DC-4336-BC0F-143EA4532C04}"/>
            </c:ext>
          </c:extLst>
        </c:ser>
        <c:ser>
          <c:idx val="4"/>
          <c:order val="4"/>
          <c:tx>
            <c:strRef>
              <c:f>Blad1!$F$1</c:f>
              <c:strCache>
                <c:ptCount val="1"/>
                <c:pt idx="0">
                  <c:v>Affärer</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32DC-4336-BC0F-143EA4532C04}"/>
            </c:ext>
          </c:extLst>
        </c:ser>
        <c:ser>
          <c:idx val="5"/>
          <c:order val="5"/>
          <c:tx>
            <c:strRef>
              <c:f>Blad1!$G$1</c:f>
              <c:strCache>
                <c:ptCount val="1"/>
                <c:pt idx="0">
                  <c:v>Studier</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32DC-4336-BC0F-143EA4532C04}"/>
            </c:ext>
          </c:extLst>
        </c:ser>
        <c:ser>
          <c:idx val="6"/>
          <c:order val="6"/>
          <c:tx>
            <c:strRef>
              <c:f>Blad1!$H$1</c:f>
              <c:strCache>
                <c:ptCount val="1"/>
                <c:pt idx="0">
                  <c:v>Saknar inget</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32DC-4336-BC0F-143EA4532C04}"/>
            </c:ext>
          </c:extLst>
        </c:ser>
        <c:ser>
          <c:idx val="7"/>
          <c:order val="7"/>
          <c:tx>
            <c:strRef>
              <c:f>Blad1!$I$1</c:f>
              <c:strCache>
                <c:ptCount val="1"/>
                <c:pt idx="0">
                  <c:v>Annat, nämligen</c:v>
                </c:pt>
              </c:strCache>
            </c:strRef>
          </c:tx>
          <c:invertIfNegative val="0"/>
          <c:cat>
            <c:numRef>
              <c:f>Blad1!$A$2</c:f>
              <c:numCache>
                <c:formatCode>General</c:formatCode>
                <c:ptCount val="1"/>
              </c:numCache>
            </c:numRef>
          </c:cat>
          <c:val>
            <c:numRef>
              <c:f>Blad1!$I$2</c:f>
              <c:numCache>
                <c:formatCode>General</c:formatCode>
                <c:ptCount val="1"/>
              </c:numCache>
            </c:numRef>
          </c:val>
          <c:extLst>
            <c:ext xmlns:c16="http://schemas.microsoft.com/office/drawing/2014/chart" uri="{C3380CC4-5D6E-409C-BE32-E72D297353CC}">
              <c16:uniqueId val="{00000005-32DC-4336-BC0F-143EA4532C04}"/>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17058428475486903"/>
          <c:y val="0.3282050466840592"/>
          <c:w val="0.77407454667562126"/>
          <c:h val="0.49106335471019563"/>
        </c:manualLayout>
      </c:layout>
      <c:overlay val="0"/>
      <c:txPr>
        <a:bodyPr/>
        <a:lstStyle/>
        <a:p>
          <a:pPr>
            <a:defRPr sz="16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0771201085938"/>
          <c:y val="0.23615549308080649"/>
          <c:w val="0.70174606072348966"/>
          <c:h val="0.57551797446234787"/>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39.565217391304301</c:v>
                </c:pt>
                <c:pt idx="4">
                  <c:v>40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20.652173913043502</c:v>
                </c:pt>
                <c:pt idx="4">
                  <c:v>19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39.7826086956522</c:v>
                </c:pt>
                <c:pt idx="4">
                  <c:v>40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35-4A14-819E-8F7A77000D13}"/>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ej</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2ECC-4C5A-8F34-7CD5ACD9CCAE}"/>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
          <c:w val="1"/>
          <c:h val="1"/>
        </c:manualLayout>
      </c:layout>
      <c:overlay val="0"/>
    </c:legend>
    <c:plotVisOnly val="1"/>
    <c:dispBlanksAs val="gap"/>
    <c:showDLblsOverMax val="0"/>
  </c:chart>
  <c:txPr>
    <a:bodyPr/>
    <a:lstStyle/>
    <a:p>
      <a:pPr>
        <a:defRPr sz="1800"/>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7954662596688"/>
          <c:y val="0"/>
          <c:w val="0.69686758392965442"/>
          <c:h val="1"/>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Blad1!$A$2:$A$6</c:f>
              <c:strCache>
                <c:ptCount val="5"/>
                <c:pt idx="1">
                  <c:v>Näringslivskontoret</c:v>
                </c:pt>
                <c:pt idx="2">
                  <c:v>SFI</c:v>
                </c:pt>
                <c:pt idx="3">
                  <c:v>Arbetsförmedlingen</c:v>
                </c:pt>
                <c:pt idx="4">
                  <c:v>Annat, nämligen.........</c:v>
                </c:pt>
              </c:strCache>
            </c:strRef>
          </c:cat>
          <c:val>
            <c:numRef>
              <c:f>Blad1!$B$2:$B$6</c:f>
              <c:numCache>
                <c:formatCode>General</c:formatCode>
                <c:ptCount val="5"/>
                <c:pt idx="1">
                  <c:v>24</c:v>
                </c:pt>
                <c:pt idx="2">
                  <c:v>25</c:v>
                </c:pt>
                <c:pt idx="3">
                  <c:v>60</c:v>
                </c:pt>
                <c:pt idx="4">
                  <c:v>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6853867550588"/>
          <c:y val="0.10534930429659928"/>
          <c:w val="0.78319304684940583"/>
          <c:h val="0.2045127322907869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Blad1!$A$3:$A$4</c:f>
              <c:numCache>
                <c:formatCode>General</c:formatCode>
                <c:ptCount val="2"/>
                <c:pt idx="0">
                  <c:v>2017</c:v>
                </c:pt>
                <c:pt idx="1">
                  <c:v>2018</c:v>
                </c:pt>
              </c:numCache>
            </c:numRef>
          </c:cat>
          <c:val>
            <c:numRef>
              <c:f>Blad1!$B$3:$B$4</c:f>
              <c:numCache>
                <c:formatCode>General</c:formatCode>
                <c:ptCount val="2"/>
                <c:pt idx="0">
                  <c:v>5</c:v>
                </c:pt>
                <c:pt idx="1">
                  <c:v>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Blad1!$A$3:$A$4</c:f>
              <c:numCache>
                <c:formatCode>General</c:formatCode>
                <c:ptCount val="2"/>
                <c:pt idx="0">
                  <c:v>2017</c:v>
                </c:pt>
                <c:pt idx="1">
                  <c:v>2018</c:v>
                </c:pt>
              </c:numCache>
            </c:numRef>
          </c:cat>
          <c:val>
            <c:numRef>
              <c:f>Blad1!$C$3:$C$4</c:f>
              <c:numCache>
                <c:formatCode>General</c:formatCode>
                <c:ptCount val="2"/>
                <c:pt idx="0">
                  <c:v>39</c:v>
                </c:pt>
                <c:pt idx="1">
                  <c:v>25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Blad1!$A$3:$A$4</c:f>
              <c:numCache>
                <c:formatCode>General</c:formatCode>
                <c:ptCount val="2"/>
                <c:pt idx="0">
                  <c:v>2017</c:v>
                </c:pt>
                <c:pt idx="1">
                  <c:v>2018</c:v>
                </c:pt>
              </c:numCache>
            </c:numRef>
          </c:cat>
          <c:val>
            <c:numRef>
              <c:f>Blad1!$D$3:$D$4</c:f>
              <c:numCache>
                <c:formatCode>General</c:formatCode>
                <c:ptCount val="2"/>
                <c:pt idx="0">
                  <c:v>30</c:v>
                </c:pt>
                <c:pt idx="1">
                  <c:v>26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89-4141-94DC-61175EDF1AC1}"/>
            </c:ext>
          </c:extLst>
        </c:ser>
        <c:ser>
          <c:idx val="3"/>
          <c:order val="3"/>
          <c:tx>
            <c:strRef>
              <c:f>Blad1!$E$1</c:f>
              <c:strCache>
                <c:ptCount val="1"/>
                <c:pt idx="0">
                  <c:v>4</c:v>
                </c:pt>
              </c:strCache>
            </c:strRef>
          </c:tx>
          <c:invertIfNegative val="0"/>
          <c:dLbls>
            <c:numFmt formatCode="#,##0_);[Red]\(#,##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Blad1!$A$3:$A$4</c:f>
              <c:numCache>
                <c:formatCode>General</c:formatCode>
                <c:ptCount val="2"/>
                <c:pt idx="0">
                  <c:v>2017</c:v>
                </c:pt>
                <c:pt idx="1">
                  <c:v>2018</c:v>
                </c:pt>
              </c:numCache>
            </c:numRef>
          </c:cat>
          <c:val>
            <c:numRef>
              <c:f>Blad1!$E$3:$E$4</c:f>
              <c:numCache>
                <c:formatCode>General</c:formatCode>
                <c:ptCount val="2"/>
                <c:pt idx="0">
                  <c:v>18</c:v>
                </c:pt>
                <c:pt idx="1">
                  <c:v>19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89-4141-94DC-61175EDF1AC1}"/>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numRef>
              <c:f>Blad1!$A$3:$A$4</c:f>
              <c:numCache>
                <c:formatCode>General</c:formatCode>
                <c:ptCount val="2"/>
                <c:pt idx="0">
                  <c:v>2017</c:v>
                </c:pt>
                <c:pt idx="1">
                  <c:v>2018</c:v>
                </c:pt>
              </c:numCache>
            </c:numRef>
          </c:cat>
          <c:val>
            <c:numRef>
              <c:f>Blad1!$F$3:$F$4</c:f>
              <c:numCache>
                <c:formatCode>General</c:formatCode>
                <c:ptCount val="2"/>
                <c:pt idx="0">
                  <c:v>6</c:v>
                </c:pt>
                <c:pt idx="1">
                  <c:v>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689-4141-94DC-61175EDF1AC1}"/>
            </c:ext>
          </c:extLst>
        </c:ser>
        <c:ser>
          <c:idx val="5"/>
          <c:order val="5"/>
          <c:tx>
            <c:strRef>
              <c:f>Blad1!$G$1</c:f>
              <c:strCache>
                <c:ptCount val="1"/>
                <c:pt idx="0">
                  <c:v>6</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Blad1!$A$3:$A$4</c:f>
              <c:numCache>
                <c:formatCode>General</c:formatCode>
                <c:ptCount val="2"/>
                <c:pt idx="0">
                  <c:v>2017</c:v>
                </c:pt>
                <c:pt idx="1">
                  <c:v>2018</c:v>
                </c:pt>
              </c:numCache>
            </c:numRef>
          </c:cat>
          <c:val>
            <c:numRef>
              <c:f>Blad1!$G$3:$G$4</c:f>
              <c:numCache>
                <c:formatCode>General</c:formatCode>
                <c:ptCount val="2"/>
                <c:pt idx="0">
                  <c:v>1</c:v>
                </c:pt>
                <c:pt idx="1">
                  <c:v>5</c:v>
                </c:pt>
              </c:numCache>
            </c:numRef>
          </c:val>
          <c:extLst>
            <c:ext xmlns:c16="http://schemas.microsoft.com/office/drawing/2014/chart" uri="{C3380CC4-5D6E-409C-BE32-E72D297353CC}">
              <c16:uniqueId val="{00000000-0DAF-4AC8-B5D1-72774AEEE17B}"/>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07516330644662"/>
          <c:y val="0.23221956819612638"/>
          <c:w val="0.69215139970340966"/>
          <c:h val="0.6002296041180609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22.737068965517199</c:v>
                </c:pt>
                <c:pt idx="4">
                  <c:v>24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77.262931034482804</c:v>
                </c:pt>
                <c:pt idx="4">
                  <c:v>76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72708318929756632"/>
        </c:manualLayout>
      </c:layout>
      <c:overlay val="0"/>
    </c:legend>
    <c:plotVisOnly val="1"/>
    <c:dispBlanksAs val="gap"/>
    <c:showDLblsOverMax val="0"/>
  </c:chart>
  <c:txPr>
    <a:bodyPr/>
    <a:lstStyle/>
    <a:p>
      <a:pPr>
        <a:defRPr sz="1800"/>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07516330644662"/>
          <c:y val="3.2177581554161068E-2"/>
          <c:w val="0.69215139970340966"/>
          <c:h val="0.9356448368916778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58.653846153846203</c:v>
                </c:pt>
                <c:pt idx="4">
                  <c:v>64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41.346153846153797</c:v>
                </c:pt>
                <c:pt idx="4">
                  <c:v>51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0.99821985798773194"/>
          <c:h val="0.56244942083689109"/>
        </c:manualLayout>
      </c:layout>
      <c:overlay val="0"/>
    </c:legend>
    <c:plotVisOnly val="1"/>
    <c:dispBlanksAs val="gap"/>
    <c:showDLblsOverMax val="0"/>
  </c:chart>
  <c:txPr>
    <a:bodyPr/>
    <a:lstStyle/>
    <a:p>
      <a:pPr>
        <a:defRPr sz="1800"/>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03680890159301"/>
          <c:y val="0.30490962397775012"/>
          <c:w val="0.62618975410826339"/>
          <c:h val="0.5127424636433994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41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4"/>
                <c:pt idx="3">
                  <c:v>2018</c:v>
                </c:pt>
              </c:strCache>
            </c:strRef>
          </c:cat>
          <c:val>
            <c:numRef>
              <c:f>Blad1!$D$2:$D$7</c:f>
              <c:numCache>
                <c:formatCode>General</c:formatCode>
                <c:ptCount val="6"/>
                <c:pt idx="3">
                  <c:v>52</c:v>
                </c:pt>
              </c:numCache>
            </c:numRef>
          </c:val>
          <c:extLst>
            <c:ext xmlns:c16="http://schemas.microsoft.com/office/drawing/2014/chart" uri="{C3380CC4-5D6E-409C-BE32-E72D297353CC}">
              <c16:uniqueId val="{00000000-CB0B-4E17-8A33-007BE1B41AC0}"/>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inte</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D4B5-4F57-BE93-44E437D82BF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44311272412837693"/>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3496244973557"/>
          <c:y val="0.15245481198887506"/>
          <c:w val="0.62618975410826339"/>
          <c:h val="0.5127424636433994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5"/>
                <c:pt idx="1">
                  <c:v>Heltid (30 timmar/vecka eller mer)</c:v>
                </c:pt>
                <c:pt idx="2">
                  <c:v>Deltid (Mindre än 30 timmer per vecka)</c:v>
                </c:pt>
                <c:pt idx="3">
                  <c:v>Eget företag</c:v>
                </c:pt>
                <c:pt idx="4">
                  <c:v>Vet inte</c:v>
                </c:pt>
              </c:strCache>
            </c:strRef>
          </c:cat>
          <c:val>
            <c:numRef>
              <c:f>Blad1!$B$2:$B$7</c:f>
              <c:numCache>
                <c:formatCode>General</c:formatCode>
                <c:ptCount val="6"/>
                <c:pt idx="1">
                  <c:v>52</c:v>
                </c:pt>
                <c:pt idx="2">
                  <c:v>37</c:v>
                </c:pt>
                <c:pt idx="3">
                  <c:v>2</c:v>
                </c:pt>
                <c:pt idx="4">
                  <c:v>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5"/>
                <c:pt idx="1">
                  <c:v>Heltid (30 timmar/vecka eller mer)</c:v>
                </c:pt>
                <c:pt idx="2">
                  <c:v>Deltid (Mindre än 30 timmer per vecka)</c:v>
                </c:pt>
                <c:pt idx="3">
                  <c:v>Eget företag</c:v>
                </c:pt>
                <c:pt idx="4">
                  <c:v>Vet inte</c:v>
                </c:pt>
              </c:strCache>
            </c:strRef>
          </c:cat>
          <c:val>
            <c:numRef>
              <c:f>Blad1!$C$2:$C$7</c:f>
              <c:numCache>
                <c:formatCode>General</c:formatCode>
                <c:ptCount val="6"/>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5"/>
                <c:pt idx="1">
                  <c:v>Heltid (30 timmar/vecka eller mer)</c:v>
                </c:pt>
                <c:pt idx="2">
                  <c:v>Deltid (Mindre än 30 timmer per vecka)</c:v>
                </c:pt>
                <c:pt idx="3">
                  <c:v>Eget företag</c:v>
                </c:pt>
                <c:pt idx="4">
                  <c:v>Vet inte</c:v>
                </c:pt>
              </c:strCache>
            </c:strRef>
          </c:cat>
          <c:val>
            <c:numRef>
              <c:f>Blad1!$D$2:$D$7</c:f>
              <c:numCache>
                <c:formatCode>General</c:formatCode>
                <c:ptCount val="6"/>
              </c:numCache>
            </c:numRef>
          </c:val>
          <c:extLst>
            <c:ext xmlns:c16="http://schemas.microsoft.com/office/drawing/2014/chart" uri="{C3380CC4-5D6E-409C-BE32-E72D297353CC}">
              <c16:uniqueId val="{00000000-CB0B-4E17-8A33-007BE1B41AC0}"/>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03680890159301"/>
          <c:y val="0.30490962397775012"/>
          <c:w val="0.62618975410826339"/>
          <c:h val="0.5127424636433994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3"/>
                <c:pt idx="1">
                  <c:v>Ja</c:v>
                </c:pt>
                <c:pt idx="2">
                  <c:v>Nej</c:v>
                </c:pt>
              </c:strCache>
            </c:strRef>
          </c:cat>
          <c:val>
            <c:numRef>
              <c:f>Blad1!$B$2:$B$7</c:f>
              <c:numCache>
                <c:formatCode>General</c:formatCode>
                <c:ptCount val="6"/>
                <c:pt idx="1">
                  <c:v>40</c:v>
                </c:pt>
                <c:pt idx="2">
                  <c:v>60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3"/>
                <c:pt idx="1">
                  <c:v>Ja</c:v>
                </c:pt>
                <c:pt idx="2">
                  <c:v>Nej</c:v>
                </c:pt>
              </c:strCache>
            </c:strRef>
          </c:cat>
          <c:val>
            <c:numRef>
              <c:f>Blad1!$C$2:$C$7</c:f>
              <c:numCache>
                <c:formatCode>General</c:formatCode>
                <c:ptCount val="6"/>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3"/>
                <c:pt idx="1">
                  <c:v>Ja</c:v>
                </c:pt>
                <c:pt idx="2">
                  <c:v>Nej</c:v>
                </c:pt>
              </c:strCache>
            </c:strRef>
          </c:cat>
          <c:val>
            <c:numRef>
              <c:f>Blad1!$D$2:$D$7</c:f>
              <c:numCache>
                <c:formatCode>General</c:formatCode>
                <c:ptCount val="6"/>
              </c:numCache>
            </c:numRef>
          </c:val>
          <c:extLst>
            <c:ext xmlns:c16="http://schemas.microsoft.com/office/drawing/2014/chart" uri="{C3380CC4-5D6E-409C-BE32-E72D297353CC}">
              <c16:uniqueId val="{00000000-CB0B-4E17-8A33-007BE1B41AC0}"/>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-20</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c:f>
              <c:strCache>
                <c:ptCount val="1"/>
                <c:pt idx="0">
                  <c:v>61+</c:v>
                </c:pt>
              </c:strCache>
            </c:str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21-30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c:f>
              <c:strCache>
                <c:ptCount val="1"/>
                <c:pt idx="0">
                  <c:v>61+</c:v>
                </c:pt>
              </c:strCache>
            </c:str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31-40</c:v>
                </c:pt>
              </c:strCache>
            </c:strRef>
          </c:tx>
          <c:invertIfNegative val="0"/>
          <c:cat>
            <c:strRef>
              <c:f>Blad1!$A$2</c:f>
              <c:strCache>
                <c:ptCount val="1"/>
                <c:pt idx="0">
                  <c:v>61+</c:v>
                </c:pt>
              </c:strCache>
            </c:strRef>
          </c:cat>
          <c:val>
            <c:numRef>
              <c:f>Blad1!$D$2</c:f>
              <c:numCache>
                <c:formatCode>General</c:formatCode>
                <c:ptCount val="1"/>
              </c:numCache>
            </c:numRef>
          </c:val>
          <c:extLst>
            <c:ext xmlns:c16="http://schemas.microsoft.com/office/drawing/2014/chart" uri="{C3380CC4-5D6E-409C-BE32-E72D297353CC}">
              <c16:uniqueId val="{00000000-C70C-47CE-B829-63FDD7A29C7B}"/>
            </c:ext>
          </c:extLst>
        </c:ser>
        <c:ser>
          <c:idx val="3"/>
          <c:order val="3"/>
          <c:tx>
            <c:strRef>
              <c:f>Blad1!$E$1</c:f>
              <c:strCache>
                <c:ptCount val="1"/>
                <c:pt idx="0">
                  <c:v>41-50</c:v>
                </c:pt>
              </c:strCache>
            </c:strRef>
          </c:tx>
          <c:invertIfNegative val="0"/>
          <c:cat>
            <c:strRef>
              <c:f>Blad1!$A$2</c:f>
              <c:strCache>
                <c:ptCount val="1"/>
                <c:pt idx="0">
                  <c:v>61+</c:v>
                </c:pt>
              </c:strCache>
            </c:strRef>
          </c:cat>
          <c:val>
            <c:numRef>
              <c:f>Blad1!$E$2</c:f>
              <c:numCache>
                <c:formatCode>General</c:formatCode>
                <c:ptCount val="1"/>
              </c:numCache>
            </c:numRef>
          </c:val>
          <c:extLst>
            <c:ext xmlns:c16="http://schemas.microsoft.com/office/drawing/2014/chart" uri="{C3380CC4-5D6E-409C-BE32-E72D297353CC}">
              <c16:uniqueId val="{00000001-C70C-47CE-B829-63FDD7A29C7B}"/>
            </c:ext>
          </c:extLst>
        </c:ser>
        <c:ser>
          <c:idx val="4"/>
          <c:order val="4"/>
          <c:tx>
            <c:strRef>
              <c:f>Blad1!$F$1</c:f>
              <c:strCache>
                <c:ptCount val="1"/>
                <c:pt idx="0">
                  <c:v>51-60</c:v>
                </c:pt>
              </c:strCache>
            </c:strRef>
          </c:tx>
          <c:invertIfNegative val="0"/>
          <c:cat>
            <c:strRef>
              <c:f>Blad1!$A$2</c:f>
              <c:strCache>
                <c:ptCount val="1"/>
                <c:pt idx="0">
                  <c:v>61+</c:v>
                </c:pt>
              </c:strCache>
            </c:strRef>
          </c:cat>
          <c:val>
            <c:numRef>
              <c:f>Blad1!$F$2</c:f>
              <c:numCache>
                <c:formatCode>General</c:formatCode>
                <c:ptCount val="1"/>
              </c:numCache>
            </c:numRef>
          </c:val>
          <c:extLst>
            <c:ext xmlns:c16="http://schemas.microsoft.com/office/drawing/2014/chart" uri="{C3380CC4-5D6E-409C-BE32-E72D297353CC}">
              <c16:uniqueId val="{00000002-C70C-47CE-B829-63FDD7A29C7B}"/>
            </c:ext>
          </c:extLst>
        </c:ser>
        <c:ser>
          <c:idx val="5"/>
          <c:order val="5"/>
          <c:tx>
            <c:strRef>
              <c:f>Blad1!$G$1</c:f>
              <c:strCache>
                <c:ptCount val="1"/>
                <c:pt idx="0">
                  <c:v>61+</c:v>
                </c:pt>
              </c:strCache>
            </c:strRef>
          </c:tx>
          <c:invertIfNegative val="0"/>
          <c:cat>
            <c:strRef>
              <c:f>Blad1!$A$2</c:f>
              <c:strCache>
                <c:ptCount val="1"/>
                <c:pt idx="0">
                  <c:v>61+</c:v>
                </c:pt>
              </c:strCache>
            </c:strRef>
          </c:cat>
          <c:val>
            <c:numRef>
              <c:f>Blad1!$G$2</c:f>
              <c:numCache>
                <c:formatCode>General</c:formatCode>
                <c:ptCount val="1"/>
              </c:numCache>
            </c:numRef>
          </c:val>
          <c:extLst>
            <c:ext xmlns:c16="http://schemas.microsoft.com/office/drawing/2014/chart" uri="{C3380CC4-5D6E-409C-BE32-E72D297353CC}">
              <c16:uniqueId val="{00000000-AB57-405C-B8C0-6412ED80D758}"/>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egendEntry>
        <c:idx val="0"/>
        <c:txPr>
          <a:bodyPr/>
          <a:lstStyle/>
          <a:p>
            <a:pPr>
              <a:defRPr sz="1400"/>
            </a:pPr>
            <a:endParaRPr lang="sv-SE"/>
          </a:p>
        </c:txPr>
      </c:legendEntry>
      <c:legendEntry>
        <c:idx val="1"/>
        <c:txPr>
          <a:bodyPr/>
          <a:lstStyle/>
          <a:p>
            <a:pPr>
              <a:defRPr sz="1400"/>
            </a:pPr>
            <a:endParaRPr lang="sv-SE"/>
          </a:p>
        </c:txPr>
      </c:legendEntry>
      <c:legendEntry>
        <c:idx val="2"/>
        <c:txPr>
          <a:bodyPr/>
          <a:lstStyle/>
          <a:p>
            <a:pPr>
              <a:defRPr sz="1400"/>
            </a:pPr>
            <a:endParaRPr lang="sv-SE"/>
          </a:p>
        </c:txPr>
      </c:legendEntry>
      <c:legendEntry>
        <c:idx val="3"/>
        <c:txPr>
          <a:bodyPr/>
          <a:lstStyle/>
          <a:p>
            <a:pPr>
              <a:defRPr sz="1400"/>
            </a:pPr>
            <a:endParaRPr lang="sv-SE"/>
          </a:p>
        </c:txPr>
      </c:legendEntry>
      <c:legendEntry>
        <c:idx val="4"/>
        <c:txPr>
          <a:bodyPr/>
          <a:lstStyle/>
          <a:p>
            <a:pPr>
              <a:defRPr sz="1400"/>
            </a:pPr>
            <a:endParaRPr lang="sv-SE"/>
          </a:p>
        </c:txPr>
      </c:legendEntry>
      <c:legendEntry>
        <c:idx val="5"/>
        <c:txPr>
          <a:bodyPr/>
          <a:lstStyle/>
          <a:p>
            <a:pPr>
              <a:defRPr sz="1400"/>
            </a:pPr>
            <a:endParaRPr lang="sv-SE"/>
          </a:p>
        </c:txPr>
      </c:legendEntry>
      <c:layout>
        <c:manualLayout>
          <c:xMode val="edge"/>
          <c:yMode val="edge"/>
          <c:x val="7.9455800394244869E-3"/>
          <c:y val="0"/>
          <c:w val="0.94249291372440591"/>
          <c:h val="0.62886952087942483"/>
        </c:manualLayout>
      </c:layout>
      <c:overlay val="0"/>
      <c:txPr>
        <a:bodyPr/>
        <a:lstStyle/>
        <a:p>
          <a:pPr>
            <a:defRPr sz="18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03680890159301"/>
          <c:y val="0.30490962397775012"/>
          <c:w val="0.62618975410826339"/>
          <c:h val="0.5127424636433994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6"/>
                <c:pt idx="1">
                  <c:v>Trafikskola med svensktalande lärare</c:v>
                </c:pt>
                <c:pt idx="2">
                  <c:v>Trafikskola med lärare som talade annat språk än svenska</c:v>
                </c:pt>
                <c:pt idx="3">
                  <c:v>Privat övningskörning och egna studier</c:v>
                </c:pt>
                <c:pt idx="4">
                  <c:v>Både trafikskola och privat övningskörning</c:v>
                </c:pt>
                <c:pt idx="5">
                  <c:v>Annat sätt, nämligen</c:v>
                </c:pt>
              </c:strCache>
            </c:strRef>
          </c:cat>
          <c:val>
            <c:numRef>
              <c:f>Blad1!$B$2:$B$7</c:f>
              <c:numCache>
                <c:formatCode>General</c:formatCode>
                <c:ptCount val="6"/>
                <c:pt idx="1">
                  <c:v>20</c:v>
                </c:pt>
                <c:pt idx="2">
                  <c:v>16</c:v>
                </c:pt>
                <c:pt idx="3">
                  <c:v>39</c:v>
                </c:pt>
                <c:pt idx="4">
                  <c:v>13</c:v>
                </c:pt>
                <c:pt idx="5">
                  <c:v>11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6"/>
                <c:pt idx="1">
                  <c:v>Trafikskola med svensktalande lärare</c:v>
                </c:pt>
                <c:pt idx="2">
                  <c:v>Trafikskola med lärare som talade annat språk än svenska</c:v>
                </c:pt>
                <c:pt idx="3">
                  <c:v>Privat övningskörning och egna studier</c:v>
                </c:pt>
                <c:pt idx="4">
                  <c:v>Både trafikskola och privat övningskörning</c:v>
                </c:pt>
                <c:pt idx="5">
                  <c:v>Annat sätt, nämligen</c:v>
                </c:pt>
              </c:strCache>
            </c:strRef>
          </c:cat>
          <c:val>
            <c:numRef>
              <c:f>Blad1!$C$2:$C$7</c:f>
              <c:numCache>
                <c:formatCode>General</c:formatCode>
                <c:ptCount val="6"/>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6"/>
                <c:pt idx="1">
                  <c:v>Trafikskola med svensktalande lärare</c:v>
                </c:pt>
                <c:pt idx="2">
                  <c:v>Trafikskola med lärare som talade annat språk än svenska</c:v>
                </c:pt>
                <c:pt idx="3">
                  <c:v>Privat övningskörning och egna studier</c:v>
                </c:pt>
                <c:pt idx="4">
                  <c:v>Både trafikskola och privat övningskörning</c:v>
                </c:pt>
                <c:pt idx="5">
                  <c:v>Annat sätt, nämligen</c:v>
                </c:pt>
              </c:strCache>
            </c:strRef>
          </c:cat>
          <c:val>
            <c:numRef>
              <c:f>Blad1!$D$2:$D$7</c:f>
              <c:numCache>
                <c:formatCode>General</c:formatCode>
                <c:ptCount val="6"/>
              </c:numCache>
            </c:numRef>
          </c:val>
          <c:extLst>
            <c:ext xmlns:c16="http://schemas.microsoft.com/office/drawing/2014/chart" uri="{C3380CC4-5D6E-409C-BE32-E72D297353CC}">
              <c16:uniqueId val="{00000000-CB0B-4E17-8A33-007BE1B41AC0}"/>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03680890159301"/>
          <c:y val="0.30490962397775012"/>
          <c:w val="0.62618975410826339"/>
          <c:h val="0.5127424636433994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Blad1!$A$2:$A$7</c:f>
              <c:strCache>
                <c:ptCount val="4"/>
                <c:pt idx="3">
                  <c:v>2018</c:v>
                </c:pt>
              </c:strCache>
            </c:strRef>
          </c:cat>
          <c:val>
            <c:numRef>
              <c:f>Blad1!$B$2:$B$7</c:f>
              <c:numCache>
                <c:formatCode>General</c:formatCode>
                <c:ptCount val="6"/>
                <c:pt idx="3">
                  <c:v>90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Blad1!$A$2:$A$7</c:f>
              <c:strCache>
                <c:ptCount val="4"/>
                <c:pt idx="3">
                  <c:v>2018</c:v>
                </c:pt>
              </c:strCache>
            </c:strRef>
          </c:cat>
          <c:val>
            <c:numRef>
              <c:f>Blad1!$C$2:$C$7</c:f>
              <c:numCache>
                <c:formatCode>General</c:formatCode>
                <c:ptCount val="6"/>
                <c:pt idx="3">
                  <c:v>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Blad1!$A$2:$A$7</c:f>
              <c:strCache>
                <c:ptCount val="4"/>
                <c:pt idx="3">
                  <c:v>2018</c:v>
                </c:pt>
              </c:strCache>
            </c:strRef>
          </c:cat>
          <c:val>
            <c:numRef>
              <c:f>Blad1!$D$2:$D$7</c:f>
              <c:numCache>
                <c:formatCode>General</c:formatCode>
                <c:ptCount val="6"/>
                <c:pt idx="3">
                  <c:v>7</c:v>
                </c:pt>
              </c:numCache>
            </c:numRef>
          </c:val>
          <c:extLst>
            <c:ext xmlns:c16="http://schemas.microsoft.com/office/drawing/2014/chart" uri="{C3380CC4-5D6E-409C-BE32-E72D297353CC}">
              <c16:uniqueId val="{00000000-CB0B-4E17-8A33-007BE1B41AC0}"/>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inte</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D4B5-4F57-BE93-44E437D82BF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44311272412837693"/>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03680890159301"/>
          <c:y val="0.30490962397775012"/>
          <c:w val="0.62618975410826339"/>
          <c:h val="0.5127424636433994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Blad1!$A$2:$A$6</c:f>
              <c:strCache>
                <c:ptCount val="5"/>
                <c:pt idx="1">
                  <c:v>Gå på trafikskola</c:v>
                </c:pt>
                <c:pt idx="2">
                  <c:v>Privat övningskörning och egna studier</c:v>
                </c:pt>
                <c:pt idx="3">
                  <c:v>Både trafikskola och privat övningskörning</c:v>
                </c:pt>
                <c:pt idx="4">
                  <c:v>Annat sätt, nämligen</c:v>
                </c:pt>
              </c:strCache>
            </c:strRef>
          </c:cat>
          <c:val>
            <c:numRef>
              <c:f>Blad1!$B$2:$B$6</c:f>
              <c:numCache>
                <c:formatCode>General</c:formatCode>
                <c:ptCount val="5"/>
                <c:pt idx="1">
                  <c:v>55</c:v>
                </c:pt>
                <c:pt idx="2">
                  <c:v>13</c:v>
                </c:pt>
                <c:pt idx="3">
                  <c:v>31</c:v>
                </c:pt>
                <c:pt idx="4">
                  <c:v>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Blad1!$A$2:$A$6</c:f>
              <c:strCache>
                <c:ptCount val="5"/>
                <c:pt idx="1">
                  <c:v>Gå på trafikskola</c:v>
                </c:pt>
                <c:pt idx="2">
                  <c:v>Privat övningskörning och egna studier</c:v>
                </c:pt>
                <c:pt idx="3">
                  <c:v>Både trafikskola och privat övningskörning</c:v>
                </c:pt>
                <c:pt idx="4">
                  <c:v>Annat sätt, nämligen</c:v>
                </c:pt>
              </c:strCache>
            </c:strRef>
          </c:cat>
          <c:val>
            <c:numRef>
              <c:f>Blad1!$C$2:$C$6</c:f>
              <c:numCache>
                <c:formatCode>General</c:formatCode>
                <c:ptCount val="5"/>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Blad1!$A$2:$A$6</c:f>
              <c:strCache>
                <c:ptCount val="5"/>
                <c:pt idx="1">
                  <c:v>Gå på trafikskola</c:v>
                </c:pt>
                <c:pt idx="2">
                  <c:v>Privat övningskörning och egna studier</c:v>
                </c:pt>
                <c:pt idx="3">
                  <c:v>Både trafikskola och privat övningskörning</c:v>
                </c:pt>
                <c:pt idx="4">
                  <c:v>Annat sätt, nämligen</c:v>
                </c:pt>
              </c:strCache>
            </c:strRef>
          </c:cat>
          <c:val>
            <c:numRef>
              <c:f>Blad1!$D$2:$D$6</c:f>
              <c:numCache>
                <c:formatCode>General</c:formatCode>
                <c:ptCount val="5"/>
              </c:numCache>
            </c:numRef>
          </c:val>
          <c:extLst>
            <c:ext xmlns:c16="http://schemas.microsoft.com/office/drawing/2014/chart" uri="{C3380CC4-5D6E-409C-BE32-E72D297353CC}">
              <c16:uniqueId val="{00000000-CB0B-4E17-8A33-007BE1B41AC0}"/>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03680890159301"/>
          <c:y val="0.30490962397775012"/>
          <c:w val="0.62618975410826339"/>
          <c:h val="0.5127424636433994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7"/>
                <c:pt idx="1">
                  <c:v>Att hitta var jag ska vända mig för att ta körkort</c:v>
                </c:pt>
                <c:pt idx="2">
                  <c:v>Trafikregler</c:v>
                </c:pt>
                <c:pt idx="3">
                  <c:v>Vägmärken</c:v>
                </c:pt>
                <c:pt idx="4">
                  <c:v>Ekonomin (Att jag ska ha råd/tillräckligt med pengar)</c:v>
                </c:pt>
                <c:pt idx="5">
                  <c:v>För lite utbildningsmaterial på mitt språk</c:v>
                </c:pt>
                <c:pt idx="6">
                  <c:v>Annat som blir svårast, nämligen</c:v>
                </c:pt>
              </c:strCache>
            </c:strRef>
          </c:cat>
          <c:val>
            <c:numRef>
              <c:f>Blad1!$B$2:$B$8</c:f>
              <c:numCache>
                <c:formatCode>General</c:formatCode>
                <c:ptCount val="7"/>
                <c:pt idx="1">
                  <c:v>7</c:v>
                </c:pt>
                <c:pt idx="2">
                  <c:v>18</c:v>
                </c:pt>
                <c:pt idx="3">
                  <c:v>2</c:v>
                </c:pt>
                <c:pt idx="4">
                  <c:v>55</c:v>
                </c:pt>
                <c:pt idx="5">
                  <c:v>13</c:v>
                </c:pt>
                <c:pt idx="6">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7"/>
                <c:pt idx="1">
                  <c:v>Att hitta var jag ska vända mig för att ta körkort</c:v>
                </c:pt>
                <c:pt idx="2">
                  <c:v>Trafikregler</c:v>
                </c:pt>
                <c:pt idx="3">
                  <c:v>Vägmärken</c:v>
                </c:pt>
                <c:pt idx="4">
                  <c:v>Ekonomin (Att jag ska ha råd/tillräckligt med pengar)</c:v>
                </c:pt>
                <c:pt idx="5">
                  <c:v>För lite utbildningsmaterial på mitt språk</c:v>
                </c:pt>
                <c:pt idx="6">
                  <c:v>Annat som blir svårast, nämligen</c:v>
                </c:pt>
              </c:strCache>
            </c:strRef>
          </c:cat>
          <c:val>
            <c:numRef>
              <c:f>Blad1!$C$2:$C$8</c:f>
              <c:numCache>
                <c:formatCode>General</c:formatCode>
                <c:ptCount val="7"/>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7"/>
                <c:pt idx="1">
                  <c:v>Att hitta var jag ska vända mig för att ta körkort</c:v>
                </c:pt>
                <c:pt idx="2">
                  <c:v>Trafikregler</c:v>
                </c:pt>
                <c:pt idx="3">
                  <c:v>Vägmärken</c:v>
                </c:pt>
                <c:pt idx="4">
                  <c:v>Ekonomin (Att jag ska ha råd/tillräckligt med pengar)</c:v>
                </c:pt>
                <c:pt idx="5">
                  <c:v>För lite utbildningsmaterial på mitt språk</c:v>
                </c:pt>
                <c:pt idx="6">
                  <c:v>Annat som blir svårast, nämligen</c:v>
                </c:pt>
              </c:strCache>
            </c:strRef>
          </c:cat>
          <c:val>
            <c:numRef>
              <c:f>Blad1!$D$2:$D$8</c:f>
              <c:numCache>
                <c:formatCode>General</c:formatCode>
                <c:ptCount val="7"/>
              </c:numCache>
            </c:numRef>
          </c:val>
          <c:extLst>
            <c:ext xmlns:c16="http://schemas.microsoft.com/office/drawing/2014/chart" uri="{C3380CC4-5D6E-409C-BE32-E72D297353CC}">
              <c16:uniqueId val="{00000000-CB0B-4E17-8A33-007BE1B41AC0}"/>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plotVisOnly val="1"/>
    <c:dispBlanksAs val="gap"/>
    <c:showDLblsOverMax val="0"/>
  </c:chart>
  <c:txPr>
    <a:bodyPr/>
    <a:lstStyle/>
    <a:p>
      <a:pPr>
        <a:defRPr sz="1800"/>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03680890159301"/>
          <c:y val="0.30490962397775012"/>
          <c:w val="0.62618975410826339"/>
          <c:h val="0.51274246364339948"/>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83.104238258877402</c:v>
                </c:pt>
                <c:pt idx="4">
                  <c:v>78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16.895761741122602</c:v>
                </c:pt>
                <c:pt idx="4">
                  <c:v>22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1"/>
          <c:h val="0.78196081650995586"/>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68438539457212"/>
          <c:y val="0.2190745639847152"/>
          <c:w val="0.75533676795319349"/>
          <c:h val="0.57892161727613189"/>
        </c:manualLayout>
      </c:layout>
      <c:barChart>
        <c:barDir val="bar"/>
        <c:grouping val="stacked"/>
        <c:varyColors val="0"/>
        <c:ser>
          <c:idx val="0"/>
          <c:order val="0"/>
          <c:tx>
            <c:strRef>
              <c:f>Blad1!$B$1</c:f>
              <c:strCache>
                <c:ptCount val="1"/>
                <c:pt idx="0">
                  <c:v>2</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2">
                  <c:v>Jag själv</c:v>
                </c:pt>
                <c:pt idx="3">
                  <c:v>Mamma</c:v>
                </c:pt>
                <c:pt idx="4">
                  <c:v>Pappa</c:v>
                </c:pt>
              </c:strCache>
            </c:strRef>
          </c:cat>
          <c:val>
            <c:numRef>
              <c:f>Blad1!$B$2:$B$8</c:f>
              <c:numCache>
                <c:formatCode>General</c:formatCode>
                <c:ptCount val="7"/>
                <c:pt idx="2">
                  <c:v>97</c:v>
                </c:pt>
                <c:pt idx="3">
                  <c:v>97</c:v>
                </c:pt>
                <c:pt idx="4">
                  <c:v>97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1</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5"/>
                <c:pt idx="2">
                  <c:v>Jag själv</c:v>
                </c:pt>
                <c:pt idx="3">
                  <c:v>Mamma</c:v>
                </c:pt>
                <c:pt idx="4">
                  <c:v>Pappa</c:v>
                </c:pt>
              </c:strCache>
            </c:strRef>
          </c:cat>
          <c:val>
            <c:numRef>
              <c:f>Blad1!$C$2:$C$8</c:f>
              <c:numCache>
                <c:formatCode>General</c:formatCode>
                <c:ptCount val="7"/>
                <c:pt idx="2">
                  <c:v>3</c:v>
                </c:pt>
                <c:pt idx="3">
                  <c:v>3</c:v>
                </c:pt>
                <c:pt idx="4">
                  <c:v>3</c:v>
                </c:pt>
              </c:numCache>
            </c:numRef>
          </c:val>
          <c:extLst>
            <c:ext xmlns:c16="http://schemas.microsoft.com/office/drawing/2014/chart" uri="{C3380CC4-5D6E-409C-BE32-E72D297353CC}">
              <c16:uniqueId val="{00000000-5C7E-4546-989F-9AF425CE867E}"/>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22380447748823"/>
          <c:y val="0.25916586075599307"/>
          <c:w val="0.64716962498874475"/>
          <c:h val="0.52039421170442657"/>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63.060370591751301</c:v>
                </c:pt>
                <c:pt idx="4">
                  <c:v>62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25.941422594142299</c:v>
                </c:pt>
                <c:pt idx="4">
                  <c:v>28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10.9982068141064</c:v>
                </c:pt>
                <c:pt idx="4">
                  <c:v>10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9D-426C-A064-23A440B2E384}"/>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ej</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BC4B-49B0-A761-7FED3D5DC38B}"/>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21744719648783187"/>
          <c:w val="1"/>
          <c:h val="0.76156967298119471"/>
        </c:manualLayout>
      </c:layout>
      <c:overlay val="0"/>
    </c:legend>
    <c:plotVisOnly val="1"/>
    <c:dispBlanksAs val="gap"/>
    <c:showDLblsOverMax val="0"/>
  </c:chart>
  <c:txPr>
    <a:bodyPr/>
    <a:lstStyle/>
    <a:p>
      <a:pPr>
        <a:defRPr sz="1400"/>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9976487129844"/>
          <c:y val="0.25559406500873449"/>
          <c:w val="0.65349808582288671"/>
          <c:h val="0.54594466098448347"/>
        </c:manualLayout>
      </c:layout>
      <c:barChart>
        <c:barDir val="bar"/>
        <c:grouping val="stacked"/>
        <c:varyColors val="0"/>
        <c:ser>
          <c:idx val="0"/>
          <c:order val="0"/>
          <c:tx>
            <c:strRef>
              <c:f>Blad1!$B$1</c:f>
              <c:strCache>
                <c:ptCount val="1"/>
                <c:pt idx="0">
                  <c:v>Ensam</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3">
                  <c:v>2017</c:v>
                </c:pt>
                <c:pt idx="4">
                  <c:v>2018</c:v>
                </c:pt>
              </c:strCache>
            </c:strRef>
          </c:cat>
          <c:val>
            <c:numRef>
              <c:f>Blad1!$B$2:$B$8</c:f>
              <c:numCache>
                <c:formatCode>General</c:formatCode>
                <c:ptCount val="7"/>
                <c:pt idx="3">
                  <c:v>21.9228413962033</c:v>
                </c:pt>
                <c:pt idx="4">
                  <c:v>13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Bor med fru/man/partner/sambo</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Blad1!$C$2:$C$8</c:f>
              <c:numCache>
                <c:formatCode>General</c:formatCode>
                <c:ptCount val="7"/>
                <c:pt idx="3">
                  <c:v>50.459277403551802</c:v>
                </c:pt>
                <c:pt idx="4">
                  <c:v>54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Bor med syskon/föräldrar/släkt</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Blad1!$D$2:$D$8</c:f>
              <c:numCache>
                <c:formatCode>General</c:formatCode>
                <c:ptCount val="7"/>
                <c:pt idx="3">
                  <c:v>8.3894672382118802</c:v>
                </c:pt>
                <c:pt idx="4">
                  <c:v>11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DC-4AF4-A3F6-2D9806DA31D8}"/>
            </c:ext>
          </c:extLst>
        </c:ser>
        <c:ser>
          <c:idx val="3"/>
          <c:order val="3"/>
          <c:tx>
            <c:strRef>
              <c:f>Blad1!$E$1</c:f>
              <c:strCache>
                <c:ptCount val="1"/>
                <c:pt idx="0">
                  <c:v>Tillsammans med vän/kompis</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Blad1!$E$2:$E$8</c:f>
              <c:numCache>
                <c:formatCode>General</c:formatCode>
                <c:ptCount val="7"/>
                <c:pt idx="3">
                  <c:v>6.0624617268830399</c:v>
                </c:pt>
                <c:pt idx="4">
                  <c:v>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DC-4AF4-A3F6-2D9806DA31D8}"/>
            </c:ext>
          </c:extLst>
        </c:ser>
        <c:ser>
          <c:idx val="4"/>
          <c:order val="4"/>
          <c:tx>
            <c:strRef>
              <c:f>Blad1!$F$1</c:f>
              <c:strCache>
                <c:ptCount val="1"/>
                <c:pt idx="0">
                  <c:v>Tillsammans med barn</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3">
                  <c:v>2017</c:v>
                </c:pt>
                <c:pt idx="4">
                  <c:v>2018</c:v>
                </c:pt>
              </c:strCache>
            </c:strRef>
          </c:cat>
          <c:val>
            <c:numRef>
              <c:f>Blad1!$F$2:$F$8</c:f>
              <c:numCache>
                <c:formatCode>General</c:formatCode>
                <c:ptCount val="7"/>
                <c:pt idx="3">
                  <c:v>30.679730557256601</c:v>
                </c:pt>
                <c:pt idx="4">
                  <c:v>36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6DC-4AF4-A3F6-2D9806DA31D8}"/>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Ensam</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Bor med fru/man/partner/sambo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Bor med syskon/föräldrar/släkt</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9224-48A5-8149-6F5206C1FD0F}"/>
            </c:ext>
          </c:extLst>
        </c:ser>
        <c:ser>
          <c:idx val="3"/>
          <c:order val="3"/>
          <c:tx>
            <c:strRef>
              <c:f>Blad1!$E$1</c:f>
              <c:strCache>
                <c:ptCount val="1"/>
                <c:pt idx="0">
                  <c:v>Tillsammans med vän/kompis</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9224-48A5-8149-6F5206C1FD0F}"/>
            </c:ext>
          </c:extLst>
        </c:ser>
        <c:ser>
          <c:idx val="4"/>
          <c:order val="4"/>
          <c:tx>
            <c:strRef>
              <c:f>Blad1!$F$1</c:f>
              <c:strCache>
                <c:ptCount val="1"/>
                <c:pt idx="0">
                  <c:v>Tillsammans med barn</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9224-48A5-8149-6F5206C1FD0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25596959236584332"/>
          <c:y val="0"/>
          <c:w val="0.74403040763415673"/>
          <c:h val="0.97462573419382059"/>
        </c:manualLayout>
      </c:layout>
      <c:overlay val="0"/>
      <c:txPr>
        <a:bodyPr/>
        <a:lstStyle/>
        <a:p>
          <a:pPr>
            <a:defRPr sz="16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34938928727299"/>
          <c:y val="0.28219086768136875"/>
          <c:w val="0.71420490778578194"/>
          <c:h val="0.51204495796763327"/>
        </c:manualLayout>
      </c:layout>
      <c:barChart>
        <c:barDir val="bar"/>
        <c:grouping val="stacked"/>
        <c:varyColors val="0"/>
        <c:ser>
          <c:idx val="0"/>
          <c:order val="0"/>
          <c:tx>
            <c:strRef>
              <c:f>Blad1!$B$1</c:f>
              <c:strCache>
                <c:ptCount val="1"/>
                <c:pt idx="0">
                  <c:v>För att få arbete/jobb</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4"/>
                <c:pt idx="3">
                  <c:v>2018</c:v>
                </c:pt>
              </c:strCache>
            </c:strRef>
          </c:cat>
          <c:val>
            <c:numRef>
              <c:f>Blad1!$B$2:$B$8</c:f>
              <c:numCache>
                <c:formatCode>General</c:formatCode>
                <c:ptCount val="7"/>
                <c:pt idx="3">
                  <c:v>80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För att studera/gå i skola</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Blad1!$C$2:$C$8</c:f>
              <c:numCache>
                <c:formatCode>General</c:formatCode>
                <c:ptCount val="7"/>
                <c:pt idx="3">
                  <c:v>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Annat boende</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Blad1!$D$2:$D$8</c:f>
              <c:numCache>
                <c:formatCode>General</c:formatCode>
                <c:ptCount val="7"/>
                <c:pt idx="3">
                  <c:v>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AF-4040-AE69-90B97BDA3844}"/>
            </c:ext>
          </c:extLst>
        </c:ser>
        <c:ser>
          <c:idx val="3"/>
          <c:order val="3"/>
          <c:tx>
            <c:strRef>
              <c:f>Blad1!$E$1</c:f>
              <c:strCache>
                <c:ptCount val="1"/>
                <c:pt idx="0">
                  <c:v>För lite att göra</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Blad1!$E$2:$E$8</c:f>
              <c:numCache>
                <c:formatCode>General</c:formatCode>
                <c:ptCount val="7"/>
                <c:pt idx="3">
                  <c:v>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01-49BF-B282-14AFA7C6BB4C}"/>
            </c:ext>
          </c:extLst>
        </c:ser>
        <c:ser>
          <c:idx val="4"/>
          <c:order val="4"/>
          <c:tx>
            <c:strRef>
              <c:f>Blad1!$F$1</c:f>
              <c:strCache>
                <c:ptCount val="1"/>
                <c:pt idx="0">
                  <c:v>Har vänner på annat ställe</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Blad1!$F$2:$F$8</c:f>
              <c:numCache>
                <c:formatCode>General</c:formatCode>
                <c:ptCount val="7"/>
                <c:pt idx="3">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601-49BF-B282-14AFA7C6BB4C}"/>
            </c:ext>
          </c:extLst>
        </c:ser>
        <c:ser>
          <c:idx val="5"/>
          <c:order val="5"/>
          <c:tx>
            <c:strRef>
              <c:f>Blad1!$G$1</c:f>
              <c:strCache>
                <c:ptCount val="1"/>
                <c:pt idx="0">
                  <c:v>Annan anledning, nämligen</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Blad1!$G$2:$G$8</c:f>
              <c:numCache>
                <c:formatCode>General</c:formatCode>
                <c:ptCount val="7"/>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601-49BF-B282-14AFA7C6BB4C}"/>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200"/>
            </a:pPr>
            <a:endParaRPr lang="sv-SE"/>
          </a:p>
        </c:txPr>
        <c:crossAx val="236119544"/>
        <c:crosses val="autoZero"/>
        <c:auto val="1"/>
        <c:lblAlgn val="ctr"/>
        <c:lblOffset val="100"/>
        <c:noMultiLvlLbl val="0"/>
      </c:catAx>
      <c:valAx>
        <c:axId val="236119544"/>
        <c:scaling>
          <c:orientation val="minMax"/>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01994043672568E-2"/>
          <c:y val="0.18939311472524215"/>
          <c:w val="0.96870867394662241"/>
          <c:h val="0.58999923569003299"/>
        </c:manualLayout>
      </c:layout>
      <c:barChart>
        <c:barDir val="bar"/>
        <c:grouping val="stacked"/>
        <c:varyColors val="0"/>
        <c:ser>
          <c:idx val="0"/>
          <c:order val="0"/>
          <c:tx>
            <c:strRef>
              <c:f>Blad1!$B$1</c:f>
              <c:strCache>
                <c:ptCount val="1"/>
                <c:pt idx="0">
                  <c:v>Hyreslägenhet</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Bostadsrätt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Villa</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DC4D-4C24-9049-75F0CBB2AFFF}"/>
            </c:ext>
          </c:extLst>
        </c:ser>
        <c:ser>
          <c:idx val="3"/>
          <c:order val="3"/>
          <c:tx>
            <c:strRef>
              <c:f>Blad1!$E$1</c:f>
              <c:strCache>
                <c:ptCount val="1"/>
                <c:pt idx="0">
                  <c:v>Ungdomsboende</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DC4D-4C24-9049-75F0CBB2AFFF}"/>
            </c:ext>
          </c:extLst>
        </c:ser>
        <c:ser>
          <c:idx val="4"/>
          <c:order val="4"/>
          <c:tx>
            <c:strRef>
              <c:f>Blad1!$F$1</c:f>
              <c:strCache>
                <c:ptCount val="1"/>
                <c:pt idx="0">
                  <c:v>Annat boende</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0-DECD-462F-88F0-6DBAFCB0DC48}"/>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egendEntry>
        <c:idx val="0"/>
        <c:txPr>
          <a:bodyPr/>
          <a:lstStyle/>
          <a:p>
            <a:pPr>
              <a:defRPr sz="1800"/>
            </a:pPr>
            <a:endParaRPr lang="sv-SE"/>
          </a:p>
        </c:txPr>
      </c:legendEntry>
      <c:layout>
        <c:manualLayout>
          <c:xMode val="edge"/>
          <c:yMode val="edge"/>
          <c:x val="0.26739860445613572"/>
          <c:y val="0.25740164720378356"/>
          <c:w val="0.6543730804104203"/>
          <c:h val="0.29602477753947781"/>
        </c:manualLayout>
      </c:layout>
      <c:overlay val="0"/>
    </c:legend>
    <c:plotVisOnly val="1"/>
    <c:dispBlanksAs val="gap"/>
    <c:showDLblsOverMax val="0"/>
  </c:chart>
  <c:txPr>
    <a:bodyPr/>
    <a:lstStyle/>
    <a:p>
      <a:pPr>
        <a:defRPr sz="1800"/>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01905706687238"/>
          <c:y val="0.27497206055374002"/>
          <c:w val="0.74807540357755542"/>
          <c:h val="0.50271010325387444"/>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4"/>
                <c:pt idx="3">
                  <c:v>2018</c:v>
                </c:pt>
              </c:strCache>
            </c:strRef>
          </c:cat>
          <c:val>
            <c:numRef>
              <c:f>Blad1!$B$2:$B$8</c:f>
              <c:numCache>
                <c:formatCode>General</c:formatCode>
                <c:ptCount val="7"/>
                <c:pt idx="3">
                  <c:v>55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Blad1!$C$2:$C$8</c:f>
              <c:numCache>
                <c:formatCode>General</c:formatCode>
                <c:ptCount val="7"/>
                <c:pt idx="3">
                  <c:v>30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4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4"/>
                <c:pt idx="3">
                  <c:v>2018</c:v>
                </c:pt>
              </c:strCache>
            </c:strRef>
          </c:cat>
          <c:val>
            <c:numRef>
              <c:f>Blad1!$D$2:$D$8</c:f>
              <c:numCache>
                <c:formatCode>General</c:formatCode>
                <c:ptCount val="7"/>
                <c:pt idx="3">
                  <c:v>15</c:v>
                </c:pt>
              </c:numCache>
            </c:numRef>
          </c:val>
          <c:extLst>
            <c:ext xmlns:c16="http://schemas.microsoft.com/office/drawing/2014/chart" uri="{C3380CC4-5D6E-409C-BE32-E72D297353CC}">
              <c16:uniqueId val="{00000000-44F1-4DA8-9CEC-08AEB018D168}"/>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Permanent</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Tillfälligt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ej</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F42D-40E9-B007-F6C5DF8B7C3F}"/>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9.3356480690179725E-2"/>
          <c:y val="0"/>
          <c:w val="0.59109057326963665"/>
          <c:h val="0.76156967298119471"/>
        </c:manualLayout>
      </c:layout>
      <c:overlay val="0"/>
    </c:legend>
    <c:plotVisOnly val="1"/>
    <c:dispBlanksAs val="gap"/>
    <c:showDLblsOverMax val="0"/>
  </c:chart>
  <c:txPr>
    <a:bodyPr/>
    <a:lstStyle/>
    <a:p>
      <a:pPr>
        <a:defRPr sz="1800"/>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1 person (ensam)</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801D-42EB-9EF6-765F31934C36}"/>
            </c:ext>
          </c:extLst>
        </c:ser>
        <c:ser>
          <c:idx val="3"/>
          <c:order val="3"/>
          <c:tx>
            <c:strRef>
              <c:f>Blad1!$E$1</c:f>
              <c:strCache>
                <c:ptCount val="1"/>
                <c:pt idx="0">
                  <c:v>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801D-42EB-9EF6-765F31934C36}"/>
            </c:ext>
          </c:extLst>
        </c:ser>
        <c:ser>
          <c:idx val="4"/>
          <c:order val="4"/>
          <c:tx>
            <c:strRef>
              <c:f>Blad1!$F$1</c:f>
              <c:strCache>
                <c:ptCount val="1"/>
                <c:pt idx="0">
                  <c:v>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801D-42EB-9EF6-765F31934C36}"/>
            </c:ext>
          </c:extLst>
        </c:ser>
        <c:ser>
          <c:idx val="5"/>
          <c:order val="5"/>
          <c:tx>
            <c:strRef>
              <c:f>Blad1!$G$1</c:f>
              <c:strCache>
                <c:ptCount val="1"/>
                <c:pt idx="0">
                  <c:v>6 eller fler personer</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801D-42EB-9EF6-765F31934C36}"/>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0.9"/>
          <c:h val="0.44207425281273005"/>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00201708006944"/>
          <c:y val="6.0139794241401605E-3"/>
          <c:w val="0.69542193399276231"/>
          <c:h val="0.66622414196022106"/>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4"/>
                <c:pt idx="3">
                  <c:v>2018</c:v>
                </c:pt>
              </c:strCache>
            </c:strRef>
          </c:cat>
          <c:val>
            <c:numRef>
              <c:f>Blad1!$B$2:$B$8</c:f>
              <c:numCache>
                <c:formatCode>General</c:formatCode>
                <c:ptCount val="7"/>
                <c:pt idx="3">
                  <c:v>12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96-4DDE-A3AF-161837DC8EFD}"/>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Blad1!$C$2:$C$8</c:f>
              <c:numCache>
                <c:formatCode>General</c:formatCode>
                <c:ptCount val="7"/>
                <c:pt idx="3">
                  <c:v>19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96-4DDE-A3AF-161837DC8EFD}"/>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Blad1!$D$2:$D$8</c:f>
              <c:numCache>
                <c:formatCode>General</c:formatCode>
                <c:ptCount val="7"/>
                <c:pt idx="3">
                  <c:v>17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E96-4DDE-A3AF-161837DC8EFD}"/>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Blad1!$E$2:$E$8</c:f>
              <c:numCache>
                <c:formatCode>General</c:formatCode>
                <c:ptCount val="7"/>
                <c:pt idx="3">
                  <c:v>22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E96-4DDE-A3AF-161837DC8EFD}"/>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Blad1!$F$2:$F$8</c:f>
              <c:numCache>
                <c:formatCode>General</c:formatCode>
                <c:ptCount val="7"/>
                <c:pt idx="3">
                  <c:v>14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E96-4DDE-A3AF-161837DC8EFD}"/>
            </c:ext>
          </c:extLst>
        </c:ser>
        <c:ser>
          <c:idx val="5"/>
          <c:order val="5"/>
          <c:tx>
            <c:strRef>
              <c:f>Blad1!$G$1</c:f>
              <c:strCache>
                <c:ptCount val="1"/>
                <c:pt idx="0">
                  <c:v>6</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Blad1!$G$2:$G$8</c:f>
              <c:numCache>
                <c:formatCode>General</c:formatCode>
                <c:ptCount val="7"/>
                <c:pt idx="3">
                  <c:v>18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E96-4DDE-A3AF-161837DC8EFD}"/>
            </c:ext>
          </c:extLst>
        </c:ser>
        <c:ser>
          <c:idx val="6"/>
          <c:order val="6"/>
          <c:tx>
            <c:strRef>
              <c:f>Blad1!$H$1</c:f>
              <c:strCache>
                <c:ptCount val="1"/>
                <c:pt idx="0">
                  <c:v>7</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Blad1!$H$2:$H$8</c:f>
              <c:numCache>
                <c:formatCode>General</c:formatCode>
                <c:ptCount val="7"/>
                <c:pt idx="3">
                  <c:v>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E96-4DDE-A3AF-161837DC8EFD}"/>
            </c:ext>
          </c:extLst>
        </c:ser>
        <c:ser>
          <c:idx val="7"/>
          <c:order val="7"/>
          <c:tx>
            <c:strRef>
              <c:f>Blad1!$I$1</c:f>
              <c:strCache>
                <c:ptCount val="1"/>
                <c:pt idx="0">
                  <c:v>8</c:v>
                </c:pt>
              </c:strCache>
            </c:strRef>
          </c:tx>
          <c:invertIfNegative val="0"/>
          <c:cat>
            <c:strRef>
              <c:f>Blad1!$A$2:$A$8</c:f>
              <c:strCache>
                <c:ptCount val="4"/>
                <c:pt idx="3">
                  <c:v>2018</c:v>
                </c:pt>
              </c:strCache>
            </c:strRef>
          </c:cat>
          <c:val>
            <c:numRef>
              <c:f>Blad1!$I$2:$I$8</c:f>
              <c:numCache>
                <c:formatCode>General</c:formatCode>
                <c:ptCount val="7"/>
                <c:pt idx="3">
                  <c:v>2</c:v>
                </c:pt>
              </c:numCache>
            </c:numRef>
          </c:val>
          <c:extLst>
            <c:ext xmlns:c16="http://schemas.microsoft.com/office/drawing/2014/chart" uri="{C3380CC4-5D6E-409C-BE32-E72D297353CC}">
              <c16:uniqueId val="{00000000-605B-43CA-B0BF-DB59EA870F58}"/>
            </c:ext>
          </c:extLst>
        </c:ser>
        <c:ser>
          <c:idx val="8"/>
          <c:order val="8"/>
          <c:tx>
            <c:strRef>
              <c:f>Blad1!$J$1</c:f>
              <c:strCache>
                <c:ptCount val="1"/>
                <c:pt idx="0">
                  <c:v>9</c:v>
                </c:pt>
              </c:strCache>
            </c:strRef>
          </c:tx>
          <c:invertIfNegative val="0"/>
          <c:cat>
            <c:strRef>
              <c:f>Blad1!$A$2:$A$8</c:f>
              <c:strCache>
                <c:ptCount val="4"/>
                <c:pt idx="3">
                  <c:v>2018</c:v>
                </c:pt>
              </c:strCache>
            </c:strRef>
          </c:cat>
          <c:val>
            <c:numRef>
              <c:f>Blad1!$J$2:$J$8</c:f>
              <c:numCache>
                <c:formatCode>General</c:formatCode>
                <c:ptCount val="7"/>
                <c:pt idx="3">
                  <c:v>1</c:v>
                </c:pt>
              </c:numCache>
            </c:numRef>
          </c:val>
          <c:extLst>
            <c:ext xmlns:c16="http://schemas.microsoft.com/office/drawing/2014/chart" uri="{C3380CC4-5D6E-409C-BE32-E72D297353CC}">
              <c16:uniqueId val="{00000001-605B-43CA-B0BF-DB59EA870F58}"/>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2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Utanför Sverige</c:v>
                </c:pt>
              </c:strCache>
            </c:strRef>
          </c:tx>
          <c:spPr>
            <a:solidFill>
              <a:srgbClr val="0070C0"/>
            </a:solidFill>
            <a:ln>
              <a:solidFill>
                <a:srgbClr val="0070C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I Sverige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0.35464126451880529"/>
          <c:w val="1"/>
          <c:h val="0.64535873548119471"/>
        </c:manualLayout>
      </c:layout>
      <c:overlay val="0"/>
    </c:legend>
    <c:plotVisOnly val="1"/>
    <c:dispBlanksAs val="gap"/>
    <c:showDLblsOverMax val="0"/>
  </c:chart>
  <c:txPr>
    <a:bodyPr/>
    <a:lstStyle/>
    <a:p>
      <a:pPr>
        <a:defRPr sz="1600"/>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Nej</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Ja, mina föräldrar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Ja, svärföräldrar</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801D-42EB-9EF6-765F31934C36}"/>
            </c:ext>
          </c:extLst>
        </c:ser>
        <c:ser>
          <c:idx val="3"/>
          <c:order val="3"/>
          <c:tx>
            <c:strRef>
              <c:f>Blad1!$E$1</c:f>
              <c:strCache>
                <c:ptCount val="1"/>
                <c:pt idx="0">
                  <c:v>Ja, både föräldrar och svärföräldrar</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0-FAD6-4378-90BA-F62A1AF8978D}"/>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
          <c:y val="2.5374701422681587E-2"/>
          <c:w val="0.82191964664990547"/>
          <c:h val="0.4762887456949228"/>
        </c:manualLayout>
      </c:layout>
      <c:overlay val="0"/>
      <c:txPr>
        <a:bodyPr/>
        <a:lstStyle/>
        <a:p>
          <a:pPr>
            <a:defRPr sz="16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00201708006944"/>
          <c:y val="6.0139794241401605E-3"/>
          <c:w val="0.69542193399276231"/>
          <c:h val="0.66622414196022106"/>
        </c:manualLayout>
      </c:layout>
      <c:barChart>
        <c:barDir val="bar"/>
        <c:grouping val="stacked"/>
        <c:varyColors val="0"/>
        <c:ser>
          <c:idx val="0"/>
          <c:order val="0"/>
          <c:tx>
            <c:strRef>
              <c:f>Blad1!$B$1</c:f>
              <c:strCache>
                <c:ptCount val="1"/>
                <c:pt idx="0">
                  <c:v>Nej</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4"/>
                <c:pt idx="3">
                  <c:v>2018</c:v>
                </c:pt>
              </c:strCache>
            </c:strRef>
          </c:cat>
          <c:val>
            <c:numRef>
              <c:f>Blad1!$B$2:$B$8</c:f>
              <c:numCache>
                <c:formatCode>General</c:formatCode>
                <c:ptCount val="7"/>
                <c:pt idx="3">
                  <c:v>80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96-4DDE-A3AF-161837DC8EFD}"/>
            </c:ext>
          </c:extLst>
        </c:ser>
        <c:ser>
          <c:idx val="1"/>
          <c:order val="1"/>
          <c:tx>
            <c:strRef>
              <c:f>Blad1!$C$1</c:f>
              <c:strCache>
                <c:ptCount val="1"/>
                <c:pt idx="0">
                  <c:v>Ja, mina föräldrar</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Blad1!$C$2:$C$8</c:f>
              <c:numCache>
                <c:formatCode>General</c:formatCode>
                <c:ptCount val="7"/>
                <c:pt idx="3">
                  <c:v>11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96-4DDE-A3AF-161837DC8EFD}"/>
            </c:ext>
          </c:extLst>
        </c:ser>
        <c:ser>
          <c:idx val="2"/>
          <c:order val="2"/>
          <c:tx>
            <c:strRef>
              <c:f>Blad1!$D$1</c:f>
              <c:strCache>
                <c:ptCount val="1"/>
                <c:pt idx="0">
                  <c:v>Ja, mina svärföräldrar</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Blad1!$D$2:$D$8</c:f>
              <c:numCache>
                <c:formatCode>General</c:formatCode>
                <c:ptCount val="7"/>
                <c:pt idx="3">
                  <c:v>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E96-4DDE-A3AF-161837DC8EFD}"/>
            </c:ext>
          </c:extLst>
        </c:ser>
        <c:ser>
          <c:idx val="3"/>
          <c:order val="3"/>
          <c:tx>
            <c:strRef>
              <c:f>Blad1!$E$1</c:f>
              <c:strCache>
                <c:ptCount val="1"/>
                <c:pt idx="0">
                  <c:v>Ja, bor både med mina föräldrar och svärföräldrar </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Blad1!$E$2:$E$8</c:f>
              <c:numCache>
                <c:formatCode>General</c:formatCode>
                <c:ptCount val="7"/>
                <c:pt idx="3">
                  <c:v>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E96-4DDE-A3AF-161837DC8EFD}"/>
            </c:ext>
          </c:extLst>
        </c:ser>
        <c:ser>
          <c:idx val="6"/>
          <c:order val="4"/>
          <c:tx>
            <c:strRef>
              <c:f>Blad1!$H$1</c:f>
              <c:strCache>
                <c:ptCount val="1"/>
                <c:pt idx="0">
                  <c:v>7</c:v>
                </c:pt>
              </c:strCache>
            </c:strRef>
          </c:tx>
          <c:invertIfNegative val="0"/>
          <c:cat>
            <c:strRef>
              <c:f>Blad1!$A$2:$A$8</c:f>
              <c:strCache>
                <c:ptCount val="4"/>
                <c:pt idx="3">
                  <c:v>2018</c:v>
                </c:pt>
              </c:strCache>
            </c:strRef>
          </c:cat>
          <c:val>
            <c:numRef>
              <c:f>Blad1!$H$2:$H$8</c:f>
              <c:numCache>
                <c:formatCode>General</c:formatCode>
                <c:ptCount val="7"/>
                <c:pt idx="3">
                  <c:v>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E96-4DDE-A3AF-161837DC8EFD}"/>
            </c:ext>
          </c:extLst>
        </c:ser>
        <c:ser>
          <c:idx val="7"/>
          <c:order val="5"/>
          <c:tx>
            <c:strRef>
              <c:f>Blad1!$I$1</c:f>
              <c:strCache>
                <c:ptCount val="1"/>
                <c:pt idx="0">
                  <c:v>8</c:v>
                </c:pt>
              </c:strCache>
            </c:strRef>
          </c:tx>
          <c:invertIfNegative val="0"/>
          <c:cat>
            <c:strRef>
              <c:f>Blad1!$A$2:$A$8</c:f>
              <c:strCache>
                <c:ptCount val="4"/>
                <c:pt idx="3">
                  <c:v>2018</c:v>
                </c:pt>
              </c:strCache>
            </c:strRef>
          </c:cat>
          <c:val>
            <c:numRef>
              <c:f>Blad1!$I$2:$I$8</c:f>
              <c:numCache>
                <c:formatCode>General</c:formatCode>
                <c:ptCount val="7"/>
              </c:numCache>
            </c:numRef>
          </c:val>
          <c:extLst>
            <c:ext xmlns:c16="http://schemas.microsoft.com/office/drawing/2014/chart" uri="{C3380CC4-5D6E-409C-BE32-E72D297353CC}">
              <c16:uniqueId val="{00000000-605B-43CA-B0BF-DB59EA870F58}"/>
            </c:ext>
          </c:extLst>
        </c:ser>
        <c:ser>
          <c:idx val="8"/>
          <c:order val="6"/>
          <c:tx>
            <c:strRef>
              <c:f>Blad1!$J$1</c:f>
              <c:strCache>
                <c:ptCount val="1"/>
                <c:pt idx="0">
                  <c:v>9</c:v>
                </c:pt>
              </c:strCache>
            </c:strRef>
          </c:tx>
          <c:invertIfNegative val="0"/>
          <c:cat>
            <c:strRef>
              <c:f>Blad1!$A$2:$A$8</c:f>
              <c:strCache>
                <c:ptCount val="4"/>
                <c:pt idx="3">
                  <c:v>2018</c:v>
                </c:pt>
              </c:strCache>
            </c:strRef>
          </c:cat>
          <c:val>
            <c:numRef>
              <c:f>Blad1!$J$2:$J$8</c:f>
              <c:numCache>
                <c:formatCode>General</c:formatCode>
                <c:ptCount val="7"/>
                <c:pt idx="3">
                  <c:v>1</c:v>
                </c:pt>
              </c:numCache>
            </c:numRef>
          </c:val>
          <c:extLst>
            <c:ext xmlns:c16="http://schemas.microsoft.com/office/drawing/2014/chart" uri="{C3380CC4-5D6E-409C-BE32-E72D297353CC}">
              <c16:uniqueId val="{00000001-605B-43CA-B0BF-DB59EA870F58}"/>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2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11351771130025"/>
          <c:y val="0.21053919136193405"/>
          <c:w val="0.70362299024169606"/>
          <c:h val="0.43951053110404031"/>
        </c:manualLayout>
      </c:layout>
      <c:barChart>
        <c:barDir val="bar"/>
        <c:grouping val="stacked"/>
        <c:varyColors val="0"/>
        <c:ser>
          <c:idx val="0"/>
          <c:order val="0"/>
          <c:tx>
            <c:strRef>
              <c:f>Blad1!$B$1</c:f>
              <c:strCache>
                <c:ptCount val="1"/>
                <c:pt idx="0">
                  <c:v>Släkt/vänner/familj</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5"/>
                <c:pt idx="4">
                  <c:v>2018</c:v>
                </c:pt>
              </c:strCache>
            </c:strRef>
          </c:cat>
          <c:val>
            <c:numRef>
              <c:f>Blad1!$B$2:$B$8</c:f>
              <c:numCache>
                <c:formatCode>General</c:formatCode>
                <c:ptCount val="7"/>
                <c:pt idx="4">
                  <c:v>11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Arbete</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4">
                  <c:v>2018</c:v>
                </c:pt>
              </c:strCache>
            </c:strRef>
          </c:cat>
          <c:val>
            <c:numRef>
              <c:f>Blad1!$C$2:$C$8</c:f>
              <c:numCache>
                <c:formatCode>General</c:formatCode>
                <c:ptCount val="7"/>
                <c:pt idx="4">
                  <c:v>54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Saker att göra på fritiden</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4">
                  <c:v>2018</c:v>
                </c:pt>
              </c:strCache>
            </c:strRef>
          </c:cat>
          <c:val>
            <c:numRef>
              <c:f>Blad1!$D$2:$D$8</c:f>
              <c:numCache>
                <c:formatCode>General</c:formatCode>
                <c:ptCount val="7"/>
                <c:pt idx="4">
                  <c:v>15</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AF-4040-AE69-90B97BDA3844}"/>
            </c:ext>
          </c:extLst>
        </c:ser>
        <c:ser>
          <c:idx val="3"/>
          <c:order val="3"/>
          <c:tx>
            <c:strRef>
              <c:f>Blad1!$E$1</c:f>
              <c:strCache>
                <c:ptCount val="1"/>
                <c:pt idx="0">
                  <c:v>Eget boende</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4">
                  <c:v>2018</c:v>
                </c:pt>
              </c:strCache>
            </c:strRef>
          </c:cat>
          <c:val>
            <c:numRef>
              <c:f>Blad1!$E$2:$E$8</c:f>
              <c:numCache>
                <c:formatCode>General</c:formatCode>
                <c:ptCount val="7"/>
                <c:pt idx="4">
                  <c:v>31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01-49BF-B282-14AFA7C6BB4C}"/>
            </c:ext>
          </c:extLst>
        </c:ser>
        <c:ser>
          <c:idx val="4"/>
          <c:order val="4"/>
          <c:tx>
            <c:strRef>
              <c:f>Blad1!$F$1</c:f>
              <c:strCache>
                <c:ptCount val="1"/>
                <c:pt idx="0">
                  <c:v>Affärer</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4">
                  <c:v>2018</c:v>
                </c:pt>
              </c:strCache>
            </c:strRef>
          </c:cat>
          <c:val>
            <c:numRef>
              <c:f>Blad1!$F$2:$F$8</c:f>
              <c:numCache>
                <c:formatCode>General</c:formatCode>
                <c:ptCount val="7"/>
                <c:pt idx="4">
                  <c:v>34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601-49BF-B282-14AFA7C6BB4C}"/>
            </c:ext>
          </c:extLst>
        </c:ser>
        <c:ser>
          <c:idx val="5"/>
          <c:order val="5"/>
          <c:tx>
            <c:strRef>
              <c:f>Blad1!$G$1</c:f>
              <c:strCache>
                <c:ptCount val="1"/>
                <c:pt idx="0">
                  <c:v>Studier</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4">
                  <c:v>2018</c:v>
                </c:pt>
              </c:strCache>
            </c:strRef>
          </c:cat>
          <c:val>
            <c:numRef>
              <c:f>Blad1!$G$2:$G$8</c:f>
              <c:numCache>
                <c:formatCode>General</c:formatCode>
                <c:ptCount val="7"/>
                <c:pt idx="4">
                  <c:v>57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601-49BF-B282-14AFA7C6BB4C}"/>
            </c:ext>
          </c:extLst>
        </c:ser>
        <c:ser>
          <c:idx val="6"/>
          <c:order val="6"/>
          <c:tx>
            <c:strRef>
              <c:f>Blad1!$H$1</c:f>
              <c:strCache>
                <c:ptCount val="1"/>
                <c:pt idx="0">
                  <c:v>Saknar inget</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4">
                  <c:v>2018</c:v>
                </c:pt>
              </c:strCache>
            </c:strRef>
          </c:cat>
          <c:val>
            <c:numRef>
              <c:f>Blad1!$H$2:$H$8</c:f>
              <c:numCache>
                <c:formatCode>General</c:formatCode>
                <c:ptCount val="7"/>
                <c:pt idx="4">
                  <c:v>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E1-45E5-82D1-509B86C8D826}"/>
            </c:ext>
          </c:extLst>
        </c:ser>
        <c:ser>
          <c:idx val="7"/>
          <c:order val="7"/>
          <c:tx>
            <c:strRef>
              <c:f>Blad1!$I$1</c:f>
              <c:strCache>
                <c:ptCount val="1"/>
                <c:pt idx="0">
                  <c:v>Annat, nämligen</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5"/>
                <c:pt idx="4">
                  <c:v>2018</c:v>
                </c:pt>
              </c:strCache>
            </c:strRef>
          </c:cat>
          <c:val>
            <c:numRef>
              <c:f>Blad1!$I$2:$I$8</c:f>
              <c:numCache>
                <c:formatCode>General</c:formatCode>
                <c:ptCount val="7"/>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2E1-45E5-82D1-509B86C8D826}"/>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36892769196328E-2"/>
          <c:y val="0.41627287459308521"/>
          <c:w val="0.96872621446160734"/>
          <c:h val="0.11619203884993363"/>
        </c:manualLayout>
      </c:layout>
      <c:barChart>
        <c:barDir val="bar"/>
        <c:grouping val="stacked"/>
        <c:varyColors val="0"/>
        <c:ser>
          <c:idx val="0"/>
          <c:order val="0"/>
          <c:tx>
            <c:strRef>
              <c:f>Blad1!$B$1</c:f>
              <c:strCache>
                <c:ptCount val="1"/>
                <c:pt idx="0">
                  <c:v>Kontakta mäklare</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Ställa mig i bostadskö</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Söka i tidningar</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32DC-4336-BC0F-143EA4532C04}"/>
            </c:ext>
          </c:extLst>
        </c:ser>
        <c:ser>
          <c:idx val="3"/>
          <c:order val="3"/>
          <c:tx>
            <c:strRef>
              <c:f>Blad1!$E$1</c:f>
              <c:strCache>
                <c:ptCount val="1"/>
                <c:pt idx="0">
                  <c:v>Fråga vänner/bekanta</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32DC-4336-BC0F-143EA4532C04}"/>
            </c:ext>
          </c:extLst>
        </c:ser>
        <c:ser>
          <c:idx val="4"/>
          <c:order val="4"/>
          <c:tx>
            <c:strRef>
              <c:f>Blad1!$F$1</c:f>
              <c:strCache>
                <c:ptCount val="1"/>
                <c:pt idx="0">
                  <c:v>Söka på Internet/sociala medier</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32DC-4336-BC0F-143EA4532C04}"/>
            </c:ext>
          </c:extLst>
        </c:ser>
        <c:ser>
          <c:idx val="5"/>
          <c:order val="5"/>
          <c:tx>
            <c:strRef>
              <c:f>Blad1!$G$1</c:f>
              <c:strCache>
                <c:ptCount val="1"/>
                <c:pt idx="0">
                  <c:v>Fråga bostadsföretag</c:v>
                </c:pt>
              </c:strCache>
            </c:strRef>
          </c:tx>
          <c:invertIfNegative val="0"/>
          <c:cat>
            <c:numRef>
              <c:f>Blad1!$A$2</c:f>
              <c:numCache>
                <c:formatCode>General</c:formatCode>
                <c:ptCount val="1"/>
              </c:numCache>
            </c:numRef>
          </c:cat>
          <c:val>
            <c:numRef>
              <c:f>Blad1!$G$2</c:f>
              <c:numCache>
                <c:formatCode>General</c:formatCode>
                <c:ptCount val="1"/>
              </c:numCache>
            </c:numRef>
          </c:val>
          <c:extLst>
            <c:ext xmlns:c16="http://schemas.microsoft.com/office/drawing/2014/chart" uri="{C3380CC4-5D6E-409C-BE32-E72D297353CC}">
              <c16:uniqueId val="{00000003-32DC-4336-BC0F-143EA4532C04}"/>
            </c:ext>
          </c:extLst>
        </c:ser>
        <c:ser>
          <c:idx val="6"/>
          <c:order val="6"/>
          <c:tx>
            <c:strRef>
              <c:f>Blad1!$H$1</c:f>
              <c:strCache>
                <c:ptCount val="1"/>
                <c:pt idx="0">
                  <c:v>Vet inte</c:v>
                </c:pt>
              </c:strCache>
            </c:strRef>
          </c:tx>
          <c:invertIfNegative val="0"/>
          <c:cat>
            <c:numRef>
              <c:f>Blad1!$A$2</c:f>
              <c:numCache>
                <c:formatCode>General</c:formatCode>
                <c:ptCount val="1"/>
              </c:numCache>
            </c:numRef>
          </c:cat>
          <c:val>
            <c:numRef>
              <c:f>Blad1!$H$2</c:f>
              <c:numCache>
                <c:formatCode>General</c:formatCode>
                <c:ptCount val="1"/>
              </c:numCache>
            </c:numRef>
          </c:val>
          <c:extLst>
            <c:ext xmlns:c16="http://schemas.microsoft.com/office/drawing/2014/chart" uri="{C3380CC4-5D6E-409C-BE32-E72D297353CC}">
              <c16:uniqueId val="{00000004-32DC-4336-BC0F-143EA4532C04}"/>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9.5242892321468542E-2"/>
          <c:y val="2.5374701422681587E-2"/>
          <c:w val="0.87216051040967091"/>
          <c:h val="0.62306634571821795"/>
        </c:manualLayout>
      </c:layout>
      <c:overlay val="0"/>
      <c:txPr>
        <a:bodyPr/>
        <a:lstStyle/>
        <a:p>
          <a:pPr>
            <a:defRPr sz="1600" b="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55636714317716"/>
          <c:y val="0.18643336214834499"/>
          <c:w val="0.70554148355100799"/>
          <c:h val="0.64818220368780044"/>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4"/>
                <c:pt idx="3">
                  <c:v>2018</c:v>
                </c:pt>
              </c:strCache>
            </c:strRef>
          </c:cat>
          <c:val>
            <c:numRef>
              <c:f>Blad1!$B$2:$B$8</c:f>
              <c:numCache>
                <c:formatCode>General</c:formatCode>
                <c:ptCount val="7"/>
                <c:pt idx="3">
                  <c:v>47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Blad1!$C$2:$C$8</c:f>
              <c:numCache>
                <c:formatCode>General</c:formatCode>
                <c:ptCount val="7"/>
                <c:pt idx="3">
                  <c:v>29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Blad1!$D$2:$D$8</c:f>
              <c:numCache>
                <c:formatCode>General</c:formatCode>
                <c:ptCount val="7"/>
                <c:pt idx="3">
                  <c:v>17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0B-4C6F-81B3-864A8269C734}"/>
            </c:ext>
          </c:extLst>
        </c:ser>
        <c:ser>
          <c:idx val="3"/>
          <c:order val="3"/>
          <c:tx>
            <c:strRef>
              <c:f>Blad1!$E$1</c:f>
              <c:strCache>
                <c:ptCount val="1"/>
                <c:pt idx="0">
                  <c:v>4</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Blad1!$E$2:$E$8</c:f>
              <c:numCache>
                <c:formatCode>General</c:formatCode>
                <c:ptCount val="7"/>
                <c:pt idx="3">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60B-4C6F-81B3-864A8269C734}"/>
            </c:ext>
          </c:extLst>
        </c:ser>
        <c:ser>
          <c:idx val="4"/>
          <c:order val="4"/>
          <c:tx>
            <c:strRef>
              <c:f>Blad1!$F$1</c:f>
              <c:strCache>
                <c:ptCount val="1"/>
                <c:pt idx="0">
                  <c:v>5</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Blad1!$F$2:$F$8</c:f>
              <c:numCache>
                <c:formatCode>General</c:formatCode>
                <c:ptCount val="7"/>
                <c:pt idx="3">
                  <c:v>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60B-4C6F-81B3-864A8269C734}"/>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Mycket svårt 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Ganska svårt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Varken /eller 3</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71DA-42CF-A048-52103153A057}"/>
            </c:ext>
          </c:extLst>
        </c:ser>
        <c:ser>
          <c:idx val="3"/>
          <c:order val="3"/>
          <c:tx>
            <c:strRef>
              <c:f>Blad1!$E$1</c:f>
              <c:strCache>
                <c:ptCount val="1"/>
                <c:pt idx="0">
                  <c:v>Ganska enkelt 4</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1-71DA-42CF-A048-52103153A057}"/>
            </c:ext>
          </c:extLst>
        </c:ser>
        <c:ser>
          <c:idx val="4"/>
          <c:order val="4"/>
          <c:tx>
            <c:strRef>
              <c:f>Blad1!$F$1</c:f>
              <c:strCache>
                <c:ptCount val="1"/>
                <c:pt idx="0">
                  <c:v>Mycket enkelt 5</c:v>
                </c:pt>
              </c:strCache>
            </c:strRef>
          </c:tx>
          <c:invertIfNegative val="0"/>
          <c:cat>
            <c:numRef>
              <c:f>Blad1!$A$2</c:f>
              <c:numCache>
                <c:formatCode>General</c:formatCode>
                <c:ptCount val="1"/>
              </c:numCache>
            </c:numRef>
          </c:cat>
          <c:val>
            <c:numRef>
              <c:f>Blad1!$F$2</c:f>
              <c:numCache>
                <c:formatCode>General</c:formatCode>
                <c:ptCount val="1"/>
              </c:numCache>
            </c:numRef>
          </c:val>
          <c:extLst>
            <c:ext xmlns:c16="http://schemas.microsoft.com/office/drawing/2014/chart" uri="{C3380CC4-5D6E-409C-BE32-E72D297353CC}">
              <c16:uniqueId val="{00000002-71DA-42CF-A048-52103153A057}"/>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egendEntry>
        <c:idx val="0"/>
        <c:txPr>
          <a:bodyPr/>
          <a:lstStyle/>
          <a:p>
            <a:pPr>
              <a:defRPr sz="1400"/>
            </a:pPr>
            <a:endParaRPr lang="sv-SE"/>
          </a:p>
        </c:txPr>
      </c:legendEntry>
      <c:legendEntry>
        <c:idx val="1"/>
        <c:txPr>
          <a:bodyPr/>
          <a:lstStyle/>
          <a:p>
            <a:pPr>
              <a:defRPr sz="1400"/>
            </a:pPr>
            <a:endParaRPr lang="sv-SE"/>
          </a:p>
        </c:txPr>
      </c:legendEntry>
      <c:legendEntry>
        <c:idx val="2"/>
        <c:txPr>
          <a:bodyPr/>
          <a:lstStyle/>
          <a:p>
            <a:pPr>
              <a:defRPr sz="1400"/>
            </a:pPr>
            <a:endParaRPr lang="sv-SE"/>
          </a:p>
        </c:txPr>
      </c:legendEntry>
      <c:legendEntry>
        <c:idx val="3"/>
        <c:txPr>
          <a:bodyPr/>
          <a:lstStyle/>
          <a:p>
            <a:pPr>
              <a:defRPr sz="1400"/>
            </a:pPr>
            <a:endParaRPr lang="sv-SE"/>
          </a:p>
        </c:txPr>
      </c:legendEntry>
      <c:legendEntry>
        <c:idx val="4"/>
        <c:txPr>
          <a:bodyPr/>
          <a:lstStyle/>
          <a:p>
            <a:pPr>
              <a:defRPr sz="1400"/>
            </a:pPr>
            <a:endParaRPr lang="sv-SE"/>
          </a:p>
        </c:txPr>
      </c:legendEntry>
      <c:layout>
        <c:manualLayout>
          <c:xMode val="edge"/>
          <c:yMode val="edge"/>
          <c:x val="0.1894415383962903"/>
          <c:y val="8.6306471635990714E-2"/>
          <c:w val="0.81055847187606"/>
          <c:h val="0.87016809613355961"/>
        </c:manualLayout>
      </c:layout>
      <c:overlay val="0"/>
    </c:legend>
    <c:plotVisOnly val="1"/>
    <c:dispBlanksAs val="gap"/>
    <c:showDLblsOverMax val="0"/>
  </c:chart>
  <c:txPr>
    <a:bodyPr/>
    <a:lstStyle/>
    <a:p>
      <a:pPr>
        <a:defRPr sz="1800"/>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01905706687238"/>
          <c:y val="0.23986924431283704"/>
          <c:w val="0.74807540357755542"/>
          <c:h val="0.52903721543455162"/>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4"/>
                <c:pt idx="3">
                  <c:v>2018</c:v>
                </c:pt>
              </c:strCache>
            </c:strRef>
          </c:cat>
          <c:val>
            <c:numRef>
              <c:f>Blad1!$B$2:$B$8</c:f>
              <c:numCache>
                <c:formatCode>General</c:formatCode>
                <c:ptCount val="7"/>
                <c:pt idx="3">
                  <c:v>24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Blad1!$C$2:$C$8</c:f>
              <c:numCache>
                <c:formatCode>General</c:formatCode>
                <c:ptCount val="7"/>
                <c:pt idx="3">
                  <c:v>28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4"/>
                <c:pt idx="3">
                  <c:v>2018</c:v>
                </c:pt>
              </c:strCache>
            </c:strRef>
          </c:cat>
          <c:val>
            <c:numRef>
              <c:f>Blad1!$D$2:$D$8</c:f>
              <c:numCache>
                <c:formatCode>General</c:formatCode>
                <c:ptCount val="7"/>
                <c:pt idx="3">
                  <c:v>48</c:v>
                </c:pt>
              </c:numCache>
            </c:numRef>
          </c:val>
          <c:extLst>
            <c:ext xmlns:c16="http://schemas.microsoft.com/office/drawing/2014/chart" uri="{C3380CC4-5D6E-409C-BE32-E72D297353CC}">
              <c16:uniqueId val="{00000000-DEFB-4958-AB45-464A06F35583}"/>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ej</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3BCC-4025-8EE1-09078362FBBE}"/>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9.3356480690179725E-2"/>
          <c:y val="0"/>
          <c:w val="0.59109057326963665"/>
          <c:h val="0.76156967298119471"/>
        </c:manualLayout>
      </c:layout>
      <c:overlay val="0"/>
      <c:txPr>
        <a:bodyPr/>
        <a:lstStyle/>
        <a:p>
          <a:pPr>
            <a:defRPr sz="16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01905706687238"/>
          <c:y val="0.20184119338519213"/>
          <c:w val="0.74807540357755542"/>
          <c:h val="0.5816914397959061"/>
        </c:manualLayout>
      </c:layout>
      <c:barChart>
        <c:barDir val="bar"/>
        <c:grouping val="stacked"/>
        <c:varyColors val="0"/>
        <c:ser>
          <c:idx val="0"/>
          <c:order val="0"/>
          <c:tx>
            <c:strRef>
              <c:f>Blad1!$B$1</c:f>
              <c:strCache>
                <c:ptCount val="1"/>
                <c:pt idx="0">
                  <c:v>1</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Blad1!$A$2:$A$8</c:f>
              <c:strCache>
                <c:ptCount val="4"/>
                <c:pt idx="3">
                  <c:v>2018</c:v>
                </c:pt>
              </c:strCache>
            </c:strRef>
          </c:cat>
          <c:val>
            <c:numRef>
              <c:f>Blad1!$B$2:$B$8</c:f>
              <c:numCache>
                <c:formatCode>General</c:formatCode>
                <c:ptCount val="7"/>
                <c:pt idx="3">
                  <c:v>4</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A-42D9-ADF7-C23FC27E3C35}"/>
            </c:ext>
          </c:extLst>
        </c:ser>
        <c:ser>
          <c:idx val="1"/>
          <c:order val="1"/>
          <c:tx>
            <c:strRef>
              <c:f>Blad1!$C$1</c:f>
              <c:strCache>
                <c:ptCount val="1"/>
                <c:pt idx="0">
                  <c:v>2</c:v>
                </c:pt>
              </c:strCache>
            </c:strRef>
          </c:tx>
          <c:invertIfNegative val="0"/>
          <c:dLbls>
            <c:numFmt formatCode="#,##0" sourceLinked="0"/>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Blad1!$A$2:$A$8</c:f>
              <c:strCache>
                <c:ptCount val="4"/>
                <c:pt idx="3">
                  <c:v>2018</c:v>
                </c:pt>
              </c:strCache>
            </c:strRef>
          </c:cat>
          <c:val>
            <c:numRef>
              <c:f>Blad1!$C$2:$C$8</c:f>
              <c:numCache>
                <c:formatCode>General</c:formatCode>
                <c:ptCount val="7"/>
                <c:pt idx="3">
                  <c:v>83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3E-4E57-AA75-BC1172E4AA4C}"/>
            </c:ext>
          </c:extLst>
        </c:ser>
        <c:ser>
          <c:idx val="2"/>
          <c:order val="2"/>
          <c:tx>
            <c:strRef>
              <c:f>Blad1!$D$1</c:f>
              <c:strCache>
                <c:ptCount val="1"/>
                <c:pt idx="0">
                  <c:v>3</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4"/>
                <c:pt idx="3">
                  <c:v>2018</c:v>
                </c:pt>
              </c:strCache>
            </c:strRef>
          </c:cat>
          <c:val>
            <c:numRef>
              <c:f>Blad1!$D$2:$D$8</c:f>
              <c:numCache>
                <c:formatCode>General</c:formatCode>
                <c:ptCount val="7"/>
                <c:pt idx="3">
                  <c:v>2</c:v>
                </c:pt>
              </c:numCache>
            </c:numRef>
          </c:val>
          <c:extLst>
            <c:ext xmlns:c16="http://schemas.microsoft.com/office/drawing/2014/chart" uri="{C3380CC4-5D6E-409C-BE32-E72D297353CC}">
              <c16:uniqueId val="{00000000-DEFB-4958-AB45-464A06F35583}"/>
            </c:ext>
          </c:extLst>
        </c:ser>
        <c:ser>
          <c:idx val="3"/>
          <c:order val="3"/>
          <c:tx>
            <c:strRef>
              <c:f>Blad1!$E$1</c:f>
              <c:strCache>
                <c:ptCount val="1"/>
                <c:pt idx="0">
                  <c:v>4</c:v>
                </c:pt>
              </c:strCache>
            </c:strRef>
          </c:tx>
          <c:invertIfNegative val="0"/>
          <c:dLbls>
            <c:spPr>
              <a:noFill/>
              <a:ln>
                <a:noFill/>
              </a:ln>
              <a:effectLst/>
            </c:spPr>
            <c:txPr>
              <a:bodyPr wrap="square" lIns="38100" tIns="19050" rIns="38100" bIns="19050" anchor="ctr">
                <a:spAutoFit/>
              </a:bodyPr>
              <a:lstStyle/>
              <a:p>
                <a:pPr>
                  <a:defRPr sz="12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4"/>
                <c:pt idx="3">
                  <c:v>2018</c:v>
                </c:pt>
              </c:strCache>
            </c:strRef>
          </c:cat>
          <c:val>
            <c:numRef>
              <c:f>Blad1!$E$2:$E$8</c:f>
              <c:numCache>
                <c:formatCode>General</c:formatCode>
                <c:ptCount val="7"/>
                <c:pt idx="3">
                  <c:v>11</c:v>
                </c:pt>
              </c:numCache>
            </c:numRef>
          </c:val>
          <c:extLst>
            <c:ext xmlns:c16="http://schemas.microsoft.com/office/drawing/2014/chart" uri="{C3380CC4-5D6E-409C-BE32-E72D297353CC}">
              <c16:uniqueId val="{00000000-2EDE-4D7F-9D9D-41C8F5AD1FD1}"/>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0"/>
        <c:axPos val="l"/>
        <c:numFmt formatCode="General" sourceLinked="1"/>
        <c:majorTickMark val="out"/>
        <c:minorTickMark val="none"/>
        <c:tickLblPos val="nextTo"/>
        <c:txPr>
          <a:bodyPr/>
          <a:lstStyle/>
          <a:p>
            <a:pPr>
              <a:defRPr sz="1400"/>
            </a:pPr>
            <a:endParaRPr lang="sv-SE"/>
          </a:p>
        </c:txPr>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Ja</c:v>
                </c:pt>
              </c:strCache>
            </c:strRef>
          </c:tx>
          <c:spPr>
            <a:solidFill>
              <a:srgbClr val="0070C0"/>
            </a:solidFill>
            <a:ln>
              <a:solidFill>
                <a:srgbClr val="0070C0"/>
              </a:solidFill>
            </a:ln>
          </c:spPr>
          <c:invertIfNegative val="0"/>
          <c:dLbls>
            <c:numFmt formatCode="0" sourceLinked="0"/>
            <c:spPr>
              <a:noFill/>
              <a:ln>
                <a:noFill/>
              </a:ln>
              <a:effectLst/>
            </c:spPr>
            <c:txPr>
              <a:bodyPr/>
              <a:lstStyle/>
              <a:p>
                <a:pPr>
                  <a:defRPr sz="180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c:f>
              <c:numCache>
                <c:formatCode>General</c:formatCode>
                <c:ptCount val="1"/>
              </c:numCache>
            </c:numRef>
          </c:cat>
          <c:val>
            <c:numRef>
              <c:f>Blad1!$B$2</c:f>
              <c:numCache>
                <c:formatCode>General</c:formatCode>
                <c:ptCount val="1"/>
              </c:numCache>
            </c:numRef>
          </c:val>
          <c:extLst>
            <c:ext xmlns:c16="http://schemas.microsoft.com/office/drawing/2014/chart" uri="{C3380CC4-5D6E-409C-BE32-E72D297353CC}">
              <c16:uniqueId val="{00000000-F554-427B-9171-7897E23018DA}"/>
            </c:ext>
          </c:extLst>
        </c:ser>
        <c:ser>
          <c:idx val="1"/>
          <c:order val="1"/>
          <c:tx>
            <c:strRef>
              <c:f>Blad1!$C$1</c:f>
              <c:strCache>
                <c:ptCount val="1"/>
                <c:pt idx="0">
                  <c:v>Nej</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c:f>
              <c:numCache>
                <c:formatCode>General</c:formatCode>
                <c:ptCount val="1"/>
              </c:numCache>
            </c:numRef>
          </c:cat>
          <c:val>
            <c:numRef>
              <c:f>Blad1!$C$2</c:f>
              <c:numCache>
                <c:formatCode>General</c:formatCode>
                <c:ptCount val="1"/>
              </c:numCache>
            </c:numRef>
          </c:val>
          <c:extLst>
            <c:ext xmlns:c16="http://schemas.microsoft.com/office/drawing/2014/chart" uri="{C3380CC4-5D6E-409C-BE32-E72D297353CC}">
              <c16:uniqueId val="{00000001-F554-427B-9171-7897E23018DA}"/>
            </c:ext>
          </c:extLst>
        </c:ser>
        <c:ser>
          <c:idx val="2"/>
          <c:order val="2"/>
          <c:tx>
            <c:strRef>
              <c:f>Blad1!$D$1</c:f>
              <c:strCache>
                <c:ptCount val="1"/>
                <c:pt idx="0">
                  <c:v>Vet ej</c:v>
                </c:pt>
              </c:strCache>
            </c:strRef>
          </c:tx>
          <c:invertIfNegative val="0"/>
          <c:cat>
            <c:numRef>
              <c:f>Blad1!$A$2</c:f>
              <c:numCache>
                <c:formatCode>General</c:formatCode>
                <c:ptCount val="1"/>
              </c:numCache>
            </c:numRef>
          </c:cat>
          <c:val>
            <c:numRef>
              <c:f>Blad1!$D$2</c:f>
              <c:numCache>
                <c:formatCode>General</c:formatCode>
                <c:ptCount val="1"/>
              </c:numCache>
            </c:numRef>
          </c:val>
          <c:extLst>
            <c:ext xmlns:c16="http://schemas.microsoft.com/office/drawing/2014/chart" uri="{C3380CC4-5D6E-409C-BE32-E72D297353CC}">
              <c16:uniqueId val="{00000000-3BCC-4025-8EE1-09078362FBBE}"/>
            </c:ext>
          </c:extLst>
        </c:ser>
        <c:ser>
          <c:idx val="3"/>
          <c:order val="3"/>
          <c:tx>
            <c:strRef>
              <c:f>Blad1!$E$1</c:f>
              <c:strCache>
                <c:ptCount val="1"/>
                <c:pt idx="0">
                  <c:v>Inte aktuellt</c:v>
                </c:pt>
              </c:strCache>
            </c:strRef>
          </c:tx>
          <c:invertIfNegative val="0"/>
          <c:cat>
            <c:numRef>
              <c:f>Blad1!$A$2</c:f>
              <c:numCache>
                <c:formatCode>General</c:formatCode>
                <c:ptCount val="1"/>
              </c:numCache>
            </c:numRef>
          </c:cat>
          <c:val>
            <c:numRef>
              <c:f>Blad1!$E$2</c:f>
              <c:numCache>
                <c:formatCode>General</c:formatCode>
                <c:ptCount val="1"/>
              </c:numCache>
            </c:numRef>
          </c:val>
          <c:extLst>
            <c:ext xmlns:c16="http://schemas.microsoft.com/office/drawing/2014/chart" uri="{C3380CC4-5D6E-409C-BE32-E72D297353CC}">
              <c16:uniqueId val="{00000000-8EC7-40AE-B3E0-EC4986984C5E}"/>
            </c:ext>
          </c:extLst>
        </c:ser>
        <c:dLbls>
          <c:showLegendKey val="0"/>
          <c:showVal val="0"/>
          <c:showCatName val="0"/>
          <c:showSerName val="0"/>
          <c:showPercent val="0"/>
          <c:showBubbleSize val="0"/>
        </c:dLbls>
        <c:gapWidth val="150"/>
        <c:overlap val="100"/>
        <c:axId val="236111704"/>
        <c:axId val="236119544"/>
      </c:barChart>
      <c:catAx>
        <c:axId val="236111704"/>
        <c:scaling>
          <c:orientation val="maxMin"/>
        </c:scaling>
        <c:delete val="1"/>
        <c:axPos val="l"/>
        <c:numFmt formatCode="General" sourceLinked="1"/>
        <c:majorTickMark val="out"/>
        <c:minorTickMark val="none"/>
        <c:tickLblPos val="nextTo"/>
        <c:crossAx val="236119544"/>
        <c:crosses val="autoZero"/>
        <c:auto val="1"/>
        <c:lblAlgn val="ctr"/>
        <c:lblOffset val="100"/>
        <c:noMultiLvlLbl val="0"/>
      </c:catAx>
      <c:valAx>
        <c:axId val="236119544"/>
        <c:scaling>
          <c:orientation val="minMax"/>
          <c:max val="100"/>
          <c:min val="0"/>
        </c:scaling>
        <c:delete val="1"/>
        <c:axPos val="t"/>
        <c:numFmt formatCode="General" sourceLinked="0"/>
        <c:majorTickMark val="out"/>
        <c:minorTickMark val="none"/>
        <c:tickLblPos val="nextTo"/>
        <c:crossAx val="236111704"/>
        <c:crosses val="autoZero"/>
        <c:crossBetween val="between"/>
      </c:valAx>
      <c:spPr>
        <a:noFill/>
        <a:ln w="25400">
          <a:noFill/>
        </a:ln>
      </c:spPr>
    </c:plotArea>
    <c:legend>
      <c:legendPos val="t"/>
      <c:layout>
        <c:manualLayout>
          <c:xMode val="edge"/>
          <c:yMode val="edge"/>
          <c:x val="0.12218607654705033"/>
          <c:y val="0.10975525442477876"/>
          <c:w val="0.59109057326963665"/>
          <c:h val="0.76156967298119471"/>
        </c:manualLayout>
      </c:layout>
      <c:overlay val="0"/>
      <c:txPr>
        <a:bodyPr/>
        <a:lstStyle/>
        <a:p>
          <a:pPr>
            <a:defRPr sz="1400"/>
          </a:pPr>
          <a:endParaRPr lang="sv-SE"/>
        </a:p>
      </c:txPr>
    </c:legend>
    <c:plotVisOnly val="1"/>
    <c:dispBlanksAs val="gap"/>
    <c:showDLblsOverMax val="0"/>
  </c:chart>
  <c:txPr>
    <a:bodyPr/>
    <a:lstStyle/>
    <a:p>
      <a:pPr>
        <a:defRPr sz="1800"/>
      </a:pPr>
      <a:endParaRPr lang="sv-SE"/>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0.80634</cdr:x>
      <cdr:y>0.70381</cdr:y>
    </cdr:from>
    <cdr:to>
      <cdr:x>0.91216</cdr:x>
      <cdr:y>0.9528</cdr:y>
    </cdr:to>
    <cdr:sp macro="" textlink="">
      <cdr:nvSpPr>
        <cdr:cNvPr id="2" name="TextBox 1">
          <a:extLst xmlns:a="http://schemas.openxmlformats.org/drawingml/2006/main">
            <a:ext uri="{FF2B5EF4-FFF2-40B4-BE49-F238E27FC236}">
              <a16:creationId xmlns:a16="http://schemas.microsoft.com/office/drawing/2014/main" id="{1795E591-CAFF-45FB-B3BC-02B0860AE6B3}"/>
            </a:ext>
          </a:extLst>
        </cdr:cNvPr>
        <cdr:cNvSpPr txBox="1"/>
      </cdr:nvSpPr>
      <cdr:spPr>
        <a:xfrm xmlns:a="http://schemas.openxmlformats.org/drawingml/2006/main">
          <a:off x="6967815" y="25846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100" dirty="0"/>
            <a:t>Medelvärde </a:t>
          </a:r>
          <a:r>
            <a:rPr lang="sv-SE" dirty="0"/>
            <a:t>6,2</a:t>
          </a:r>
          <a:endParaRPr lang="sv-SE"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0.75425</cdr:x>
      <cdr:y>0.75111</cdr:y>
    </cdr:from>
    <cdr:to>
      <cdr:x>0.85749</cdr:x>
      <cdr:y>0.98375</cdr:y>
    </cdr:to>
    <cdr:sp macro="" textlink="">
      <cdr:nvSpPr>
        <cdr:cNvPr id="2" name="TextBox 1">
          <a:extLst xmlns:a="http://schemas.openxmlformats.org/drawingml/2006/main">
            <a:ext uri="{FF2B5EF4-FFF2-40B4-BE49-F238E27FC236}">
              <a16:creationId xmlns:a16="http://schemas.microsoft.com/office/drawing/2014/main" id="{C335D113-0730-4D9F-A252-9B6C792F70CB}"/>
            </a:ext>
          </a:extLst>
        </cdr:cNvPr>
        <cdr:cNvSpPr txBox="1"/>
      </cdr:nvSpPr>
      <cdr:spPr>
        <a:xfrm xmlns:a="http://schemas.openxmlformats.org/drawingml/2006/main">
          <a:off x="6680130" y="295232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0.48595</cdr:x>
      <cdr:y>0.25648</cdr:y>
    </cdr:from>
    <cdr:to>
      <cdr:x>0.58919</cdr:x>
      <cdr:y>0.48911</cdr:y>
    </cdr:to>
    <cdr:sp macro="" textlink="">
      <cdr:nvSpPr>
        <cdr:cNvPr id="3" name="TextBox 2">
          <a:extLst xmlns:a="http://schemas.openxmlformats.org/drawingml/2006/main">
            <a:ext uri="{FF2B5EF4-FFF2-40B4-BE49-F238E27FC236}">
              <a16:creationId xmlns:a16="http://schemas.microsoft.com/office/drawing/2014/main" id="{3DA02558-45D4-4181-81C0-B9B81517B86B}"/>
            </a:ext>
          </a:extLst>
        </cdr:cNvPr>
        <cdr:cNvSpPr txBox="1"/>
      </cdr:nvSpPr>
      <cdr:spPr>
        <a:xfrm xmlns:a="http://schemas.openxmlformats.org/drawingml/2006/main">
          <a:off x="4303866" y="100811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0.75425</cdr:x>
      <cdr:y>0.75111</cdr:y>
    </cdr:from>
    <cdr:to>
      <cdr:x>0.85749</cdr:x>
      <cdr:y>0.98375</cdr:y>
    </cdr:to>
    <cdr:sp macro="" textlink="">
      <cdr:nvSpPr>
        <cdr:cNvPr id="2" name="TextBox 1">
          <a:extLst xmlns:a="http://schemas.openxmlformats.org/drawingml/2006/main">
            <a:ext uri="{FF2B5EF4-FFF2-40B4-BE49-F238E27FC236}">
              <a16:creationId xmlns:a16="http://schemas.microsoft.com/office/drawing/2014/main" id="{C335D113-0730-4D9F-A252-9B6C792F70CB}"/>
            </a:ext>
          </a:extLst>
        </cdr:cNvPr>
        <cdr:cNvSpPr txBox="1"/>
      </cdr:nvSpPr>
      <cdr:spPr>
        <a:xfrm xmlns:a="http://schemas.openxmlformats.org/drawingml/2006/main">
          <a:off x="6680130" y="295232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100" dirty="0"/>
            <a:t>Medelvärde: 3.1</a:t>
          </a:r>
        </a:p>
      </cdr:txBody>
    </cdr:sp>
  </cdr:relSizeAnchor>
</c:userShapes>
</file>

<file path=ppt/drawings/drawing4.xml><?xml version="1.0" encoding="utf-8"?>
<c:userShapes xmlns:c="http://schemas.openxmlformats.org/drawingml/2006/chart">
  <cdr:relSizeAnchor xmlns:cdr="http://schemas.openxmlformats.org/drawingml/2006/chartDrawing">
    <cdr:from>
      <cdr:x>0.75425</cdr:x>
      <cdr:y>0.75111</cdr:y>
    </cdr:from>
    <cdr:to>
      <cdr:x>0.85749</cdr:x>
      <cdr:y>0.98375</cdr:y>
    </cdr:to>
    <cdr:sp macro="" textlink="">
      <cdr:nvSpPr>
        <cdr:cNvPr id="2" name="TextBox 1">
          <a:extLst xmlns:a="http://schemas.openxmlformats.org/drawingml/2006/main">
            <a:ext uri="{FF2B5EF4-FFF2-40B4-BE49-F238E27FC236}">
              <a16:creationId xmlns:a16="http://schemas.microsoft.com/office/drawing/2014/main" id="{C335D113-0730-4D9F-A252-9B6C792F70CB}"/>
            </a:ext>
          </a:extLst>
        </cdr:cNvPr>
        <cdr:cNvSpPr txBox="1"/>
      </cdr:nvSpPr>
      <cdr:spPr>
        <a:xfrm xmlns:a="http://schemas.openxmlformats.org/drawingml/2006/main">
          <a:off x="6680130" y="295232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100" dirty="0"/>
            <a:t>Medelvärde: 0,7</a:t>
          </a:r>
        </a:p>
      </cdr:txBody>
    </cdr:sp>
  </cdr:relSizeAnchor>
  <cdr:relSizeAnchor xmlns:cdr="http://schemas.openxmlformats.org/drawingml/2006/chartDrawing">
    <cdr:from>
      <cdr:x>0.48595</cdr:x>
      <cdr:y>0.25648</cdr:y>
    </cdr:from>
    <cdr:to>
      <cdr:x>0.58919</cdr:x>
      <cdr:y>0.48911</cdr:y>
    </cdr:to>
    <cdr:sp macro="" textlink="">
      <cdr:nvSpPr>
        <cdr:cNvPr id="3" name="TextBox 2">
          <a:extLst xmlns:a="http://schemas.openxmlformats.org/drawingml/2006/main">
            <a:ext uri="{FF2B5EF4-FFF2-40B4-BE49-F238E27FC236}">
              <a16:creationId xmlns:a16="http://schemas.microsoft.com/office/drawing/2014/main" id="{3DA02558-45D4-4181-81C0-B9B81517B86B}"/>
            </a:ext>
          </a:extLst>
        </cdr:cNvPr>
        <cdr:cNvSpPr txBox="1"/>
      </cdr:nvSpPr>
      <cdr:spPr>
        <a:xfrm xmlns:a="http://schemas.openxmlformats.org/drawingml/2006/main">
          <a:off x="4303866" y="100811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0.79997</cdr:x>
      <cdr:y>0.62405</cdr:y>
    </cdr:from>
    <cdr:to>
      <cdr:x>0.90579</cdr:x>
      <cdr:y>0.87304</cdr:y>
    </cdr:to>
    <cdr:sp macro="" textlink="">
      <cdr:nvSpPr>
        <cdr:cNvPr id="2" name="TextBox 1">
          <a:extLst xmlns:a="http://schemas.openxmlformats.org/drawingml/2006/main">
            <a:ext uri="{FF2B5EF4-FFF2-40B4-BE49-F238E27FC236}">
              <a16:creationId xmlns:a16="http://schemas.microsoft.com/office/drawing/2014/main" id="{1795E591-CAFF-45FB-B3BC-02B0860AE6B3}"/>
            </a:ext>
          </a:extLst>
        </cdr:cNvPr>
        <cdr:cNvSpPr txBox="1"/>
      </cdr:nvSpPr>
      <cdr:spPr>
        <a:xfrm xmlns:a="http://schemas.openxmlformats.org/drawingml/2006/main">
          <a:off x="6912768" y="2291757"/>
          <a:ext cx="914421" cy="9143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100" dirty="0"/>
            <a:t>Medelvärde </a:t>
          </a:r>
          <a:r>
            <a:rPr lang="sv-SE" dirty="0"/>
            <a:t>5,8</a:t>
          </a:r>
        </a:p>
        <a:p xmlns:a="http://schemas.openxmlformats.org/drawingml/2006/main">
          <a:endParaRPr lang="sv-S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B94503-31CE-48E2-B80E-15217ED1029F}" type="datetimeFigureOut">
              <a:rPr lang="sv-SE" smtClean="0"/>
              <a:pPr/>
              <a:t>2019-05-25</a:t>
            </a:fld>
            <a:endParaRPr lang="sv-SE" dirty="0"/>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08B977-AF6D-4EC5-841C-F9E48581703A}" type="slidenum">
              <a:rPr lang="sv-SE" smtClean="0"/>
              <a:pPr/>
              <a:t>‹#›</a:t>
            </a:fld>
            <a:endParaRPr lang="sv-SE" dirty="0"/>
          </a:p>
        </p:txBody>
      </p:sp>
    </p:spTree>
    <p:extLst>
      <p:ext uri="{BB962C8B-B14F-4D97-AF65-F5344CB8AC3E}">
        <p14:creationId xmlns:p14="http://schemas.microsoft.com/office/powerpoint/2010/main" val="1103811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7D68F-5EAD-4DC4-B1D3-6262CDBE6999}" type="datetimeFigureOut">
              <a:rPr lang="sv-SE" smtClean="0"/>
              <a:pPr/>
              <a:t>2019-05-25</a:t>
            </a:fld>
            <a:endParaRPr lang="sv-SE" dirty="0"/>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07ECC-1F60-4E96-B455-5B44D6640083}" type="slidenum">
              <a:rPr lang="sv-SE" smtClean="0"/>
              <a:pPr/>
              <a:t>‹#›</a:t>
            </a:fld>
            <a:endParaRPr lang="sv-SE" dirty="0"/>
          </a:p>
        </p:txBody>
      </p:sp>
    </p:spTree>
    <p:extLst>
      <p:ext uri="{BB962C8B-B14F-4D97-AF65-F5344CB8AC3E}">
        <p14:creationId xmlns:p14="http://schemas.microsoft.com/office/powerpoint/2010/main" val="10085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1</a:t>
            </a:fld>
            <a:endParaRPr lang="sv-SE" dirty="0"/>
          </a:p>
        </p:txBody>
      </p:sp>
    </p:spTree>
    <p:extLst>
      <p:ext uri="{BB962C8B-B14F-4D97-AF65-F5344CB8AC3E}">
        <p14:creationId xmlns:p14="http://schemas.microsoft.com/office/powerpoint/2010/main" val="347075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10</a:t>
            </a:fld>
            <a:endParaRPr lang="sv-SE" dirty="0"/>
          </a:p>
        </p:txBody>
      </p:sp>
    </p:spTree>
    <p:extLst>
      <p:ext uri="{BB962C8B-B14F-4D97-AF65-F5344CB8AC3E}">
        <p14:creationId xmlns:p14="http://schemas.microsoft.com/office/powerpoint/2010/main" val="34486994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100</a:t>
            </a:fld>
            <a:endParaRPr lang="sv-SE" dirty="0"/>
          </a:p>
        </p:txBody>
      </p:sp>
    </p:spTree>
    <p:extLst>
      <p:ext uri="{BB962C8B-B14F-4D97-AF65-F5344CB8AC3E}">
        <p14:creationId xmlns:p14="http://schemas.microsoft.com/office/powerpoint/2010/main" val="23913856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101</a:t>
            </a:fld>
            <a:endParaRPr lang="sv-SE" dirty="0"/>
          </a:p>
        </p:txBody>
      </p:sp>
    </p:spTree>
    <p:extLst>
      <p:ext uri="{BB962C8B-B14F-4D97-AF65-F5344CB8AC3E}">
        <p14:creationId xmlns:p14="http://schemas.microsoft.com/office/powerpoint/2010/main" val="17047296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102</a:t>
            </a:fld>
            <a:endParaRPr lang="sv-SE" dirty="0"/>
          </a:p>
        </p:txBody>
      </p:sp>
    </p:spTree>
    <p:extLst>
      <p:ext uri="{BB962C8B-B14F-4D97-AF65-F5344CB8AC3E}">
        <p14:creationId xmlns:p14="http://schemas.microsoft.com/office/powerpoint/2010/main" val="583391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11</a:t>
            </a:fld>
            <a:endParaRPr lang="sv-SE" dirty="0"/>
          </a:p>
        </p:txBody>
      </p:sp>
    </p:spTree>
    <p:extLst>
      <p:ext uri="{BB962C8B-B14F-4D97-AF65-F5344CB8AC3E}">
        <p14:creationId xmlns:p14="http://schemas.microsoft.com/office/powerpoint/2010/main" val="291182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12</a:t>
            </a:fld>
            <a:endParaRPr lang="sv-SE" dirty="0"/>
          </a:p>
        </p:txBody>
      </p:sp>
    </p:spTree>
    <p:extLst>
      <p:ext uri="{BB962C8B-B14F-4D97-AF65-F5344CB8AC3E}">
        <p14:creationId xmlns:p14="http://schemas.microsoft.com/office/powerpoint/2010/main" val="3367117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13</a:t>
            </a:fld>
            <a:endParaRPr lang="sv-SE" dirty="0"/>
          </a:p>
        </p:txBody>
      </p:sp>
    </p:spTree>
    <p:extLst>
      <p:ext uri="{BB962C8B-B14F-4D97-AF65-F5344CB8AC3E}">
        <p14:creationId xmlns:p14="http://schemas.microsoft.com/office/powerpoint/2010/main" val="3915431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14</a:t>
            </a:fld>
            <a:endParaRPr lang="sv-SE" dirty="0"/>
          </a:p>
        </p:txBody>
      </p:sp>
    </p:spTree>
    <p:extLst>
      <p:ext uri="{BB962C8B-B14F-4D97-AF65-F5344CB8AC3E}">
        <p14:creationId xmlns:p14="http://schemas.microsoft.com/office/powerpoint/2010/main" val="150276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15</a:t>
            </a:fld>
            <a:endParaRPr lang="sv-SE" dirty="0"/>
          </a:p>
        </p:txBody>
      </p:sp>
    </p:spTree>
    <p:extLst>
      <p:ext uri="{BB962C8B-B14F-4D97-AF65-F5344CB8AC3E}">
        <p14:creationId xmlns:p14="http://schemas.microsoft.com/office/powerpoint/2010/main" val="824664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16</a:t>
            </a:fld>
            <a:endParaRPr lang="sv-SE" dirty="0"/>
          </a:p>
        </p:txBody>
      </p:sp>
    </p:spTree>
    <p:extLst>
      <p:ext uri="{BB962C8B-B14F-4D97-AF65-F5344CB8AC3E}">
        <p14:creationId xmlns:p14="http://schemas.microsoft.com/office/powerpoint/2010/main" val="2212428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17</a:t>
            </a:fld>
            <a:endParaRPr lang="sv-SE" dirty="0"/>
          </a:p>
        </p:txBody>
      </p:sp>
    </p:spTree>
    <p:extLst>
      <p:ext uri="{BB962C8B-B14F-4D97-AF65-F5344CB8AC3E}">
        <p14:creationId xmlns:p14="http://schemas.microsoft.com/office/powerpoint/2010/main" val="1441429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18</a:t>
            </a:fld>
            <a:endParaRPr lang="sv-SE" dirty="0"/>
          </a:p>
        </p:txBody>
      </p:sp>
    </p:spTree>
    <p:extLst>
      <p:ext uri="{BB962C8B-B14F-4D97-AF65-F5344CB8AC3E}">
        <p14:creationId xmlns:p14="http://schemas.microsoft.com/office/powerpoint/2010/main" val="3698658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19</a:t>
            </a:fld>
            <a:endParaRPr lang="sv-SE" dirty="0"/>
          </a:p>
        </p:txBody>
      </p:sp>
    </p:spTree>
    <p:extLst>
      <p:ext uri="{BB962C8B-B14F-4D97-AF65-F5344CB8AC3E}">
        <p14:creationId xmlns:p14="http://schemas.microsoft.com/office/powerpoint/2010/main" val="379024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2</a:t>
            </a:fld>
            <a:endParaRPr lang="sv-SE" dirty="0"/>
          </a:p>
        </p:txBody>
      </p:sp>
    </p:spTree>
    <p:extLst>
      <p:ext uri="{BB962C8B-B14F-4D97-AF65-F5344CB8AC3E}">
        <p14:creationId xmlns:p14="http://schemas.microsoft.com/office/powerpoint/2010/main" val="589353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20</a:t>
            </a:fld>
            <a:endParaRPr lang="sv-SE" dirty="0"/>
          </a:p>
        </p:txBody>
      </p:sp>
    </p:spTree>
    <p:extLst>
      <p:ext uri="{BB962C8B-B14F-4D97-AF65-F5344CB8AC3E}">
        <p14:creationId xmlns:p14="http://schemas.microsoft.com/office/powerpoint/2010/main" val="55180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21</a:t>
            </a:fld>
            <a:endParaRPr lang="sv-SE" dirty="0"/>
          </a:p>
        </p:txBody>
      </p:sp>
    </p:spTree>
    <p:extLst>
      <p:ext uri="{BB962C8B-B14F-4D97-AF65-F5344CB8AC3E}">
        <p14:creationId xmlns:p14="http://schemas.microsoft.com/office/powerpoint/2010/main" val="3885730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22</a:t>
            </a:fld>
            <a:endParaRPr lang="sv-SE" dirty="0"/>
          </a:p>
        </p:txBody>
      </p:sp>
    </p:spTree>
    <p:extLst>
      <p:ext uri="{BB962C8B-B14F-4D97-AF65-F5344CB8AC3E}">
        <p14:creationId xmlns:p14="http://schemas.microsoft.com/office/powerpoint/2010/main" val="2176664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23</a:t>
            </a:fld>
            <a:endParaRPr lang="sv-SE" dirty="0"/>
          </a:p>
        </p:txBody>
      </p:sp>
    </p:spTree>
    <p:extLst>
      <p:ext uri="{BB962C8B-B14F-4D97-AF65-F5344CB8AC3E}">
        <p14:creationId xmlns:p14="http://schemas.microsoft.com/office/powerpoint/2010/main" val="4011153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24</a:t>
            </a:fld>
            <a:endParaRPr lang="sv-SE" dirty="0"/>
          </a:p>
        </p:txBody>
      </p:sp>
    </p:spTree>
    <p:extLst>
      <p:ext uri="{BB962C8B-B14F-4D97-AF65-F5344CB8AC3E}">
        <p14:creationId xmlns:p14="http://schemas.microsoft.com/office/powerpoint/2010/main" val="3958460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25</a:t>
            </a:fld>
            <a:endParaRPr lang="sv-SE" dirty="0"/>
          </a:p>
        </p:txBody>
      </p:sp>
    </p:spTree>
    <p:extLst>
      <p:ext uri="{BB962C8B-B14F-4D97-AF65-F5344CB8AC3E}">
        <p14:creationId xmlns:p14="http://schemas.microsoft.com/office/powerpoint/2010/main" val="1823059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26</a:t>
            </a:fld>
            <a:endParaRPr lang="sv-SE" dirty="0"/>
          </a:p>
        </p:txBody>
      </p:sp>
    </p:spTree>
    <p:extLst>
      <p:ext uri="{BB962C8B-B14F-4D97-AF65-F5344CB8AC3E}">
        <p14:creationId xmlns:p14="http://schemas.microsoft.com/office/powerpoint/2010/main" val="1286744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27</a:t>
            </a:fld>
            <a:endParaRPr lang="sv-SE" dirty="0"/>
          </a:p>
        </p:txBody>
      </p:sp>
    </p:spTree>
    <p:extLst>
      <p:ext uri="{BB962C8B-B14F-4D97-AF65-F5344CB8AC3E}">
        <p14:creationId xmlns:p14="http://schemas.microsoft.com/office/powerpoint/2010/main" val="1131563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28</a:t>
            </a:fld>
            <a:endParaRPr lang="sv-SE" dirty="0"/>
          </a:p>
        </p:txBody>
      </p:sp>
    </p:spTree>
    <p:extLst>
      <p:ext uri="{BB962C8B-B14F-4D97-AF65-F5344CB8AC3E}">
        <p14:creationId xmlns:p14="http://schemas.microsoft.com/office/powerpoint/2010/main" val="4163218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29</a:t>
            </a:fld>
            <a:endParaRPr lang="sv-SE" dirty="0"/>
          </a:p>
        </p:txBody>
      </p:sp>
    </p:spTree>
    <p:extLst>
      <p:ext uri="{BB962C8B-B14F-4D97-AF65-F5344CB8AC3E}">
        <p14:creationId xmlns:p14="http://schemas.microsoft.com/office/powerpoint/2010/main" val="51006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3</a:t>
            </a:fld>
            <a:endParaRPr lang="sv-SE" dirty="0"/>
          </a:p>
        </p:txBody>
      </p:sp>
    </p:spTree>
    <p:extLst>
      <p:ext uri="{BB962C8B-B14F-4D97-AF65-F5344CB8AC3E}">
        <p14:creationId xmlns:p14="http://schemas.microsoft.com/office/powerpoint/2010/main" val="2214421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30</a:t>
            </a:fld>
            <a:endParaRPr lang="sv-SE" dirty="0"/>
          </a:p>
        </p:txBody>
      </p:sp>
    </p:spTree>
    <p:extLst>
      <p:ext uri="{BB962C8B-B14F-4D97-AF65-F5344CB8AC3E}">
        <p14:creationId xmlns:p14="http://schemas.microsoft.com/office/powerpoint/2010/main" val="1167698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31</a:t>
            </a:fld>
            <a:endParaRPr lang="sv-SE" dirty="0"/>
          </a:p>
        </p:txBody>
      </p:sp>
    </p:spTree>
    <p:extLst>
      <p:ext uri="{BB962C8B-B14F-4D97-AF65-F5344CB8AC3E}">
        <p14:creationId xmlns:p14="http://schemas.microsoft.com/office/powerpoint/2010/main" val="632441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32</a:t>
            </a:fld>
            <a:endParaRPr lang="sv-SE" dirty="0"/>
          </a:p>
        </p:txBody>
      </p:sp>
    </p:spTree>
    <p:extLst>
      <p:ext uri="{BB962C8B-B14F-4D97-AF65-F5344CB8AC3E}">
        <p14:creationId xmlns:p14="http://schemas.microsoft.com/office/powerpoint/2010/main" val="1548308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33</a:t>
            </a:fld>
            <a:endParaRPr lang="sv-SE" dirty="0"/>
          </a:p>
        </p:txBody>
      </p:sp>
    </p:spTree>
    <p:extLst>
      <p:ext uri="{BB962C8B-B14F-4D97-AF65-F5344CB8AC3E}">
        <p14:creationId xmlns:p14="http://schemas.microsoft.com/office/powerpoint/2010/main" val="663197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34</a:t>
            </a:fld>
            <a:endParaRPr lang="sv-SE" dirty="0"/>
          </a:p>
        </p:txBody>
      </p:sp>
    </p:spTree>
    <p:extLst>
      <p:ext uri="{BB962C8B-B14F-4D97-AF65-F5344CB8AC3E}">
        <p14:creationId xmlns:p14="http://schemas.microsoft.com/office/powerpoint/2010/main" val="3491070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35</a:t>
            </a:fld>
            <a:endParaRPr lang="sv-SE" dirty="0"/>
          </a:p>
        </p:txBody>
      </p:sp>
    </p:spTree>
    <p:extLst>
      <p:ext uri="{BB962C8B-B14F-4D97-AF65-F5344CB8AC3E}">
        <p14:creationId xmlns:p14="http://schemas.microsoft.com/office/powerpoint/2010/main" val="3682774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36</a:t>
            </a:fld>
            <a:endParaRPr lang="sv-SE" dirty="0"/>
          </a:p>
        </p:txBody>
      </p:sp>
    </p:spTree>
    <p:extLst>
      <p:ext uri="{BB962C8B-B14F-4D97-AF65-F5344CB8AC3E}">
        <p14:creationId xmlns:p14="http://schemas.microsoft.com/office/powerpoint/2010/main" val="2547974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37</a:t>
            </a:fld>
            <a:endParaRPr lang="sv-SE" dirty="0"/>
          </a:p>
        </p:txBody>
      </p:sp>
    </p:spTree>
    <p:extLst>
      <p:ext uri="{BB962C8B-B14F-4D97-AF65-F5344CB8AC3E}">
        <p14:creationId xmlns:p14="http://schemas.microsoft.com/office/powerpoint/2010/main" val="24447474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38</a:t>
            </a:fld>
            <a:endParaRPr lang="sv-SE" dirty="0"/>
          </a:p>
        </p:txBody>
      </p:sp>
    </p:spTree>
    <p:extLst>
      <p:ext uri="{BB962C8B-B14F-4D97-AF65-F5344CB8AC3E}">
        <p14:creationId xmlns:p14="http://schemas.microsoft.com/office/powerpoint/2010/main" val="3997355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39</a:t>
            </a:fld>
            <a:endParaRPr lang="sv-SE" dirty="0"/>
          </a:p>
        </p:txBody>
      </p:sp>
    </p:spTree>
    <p:extLst>
      <p:ext uri="{BB962C8B-B14F-4D97-AF65-F5344CB8AC3E}">
        <p14:creationId xmlns:p14="http://schemas.microsoft.com/office/powerpoint/2010/main" val="358169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4</a:t>
            </a:fld>
            <a:endParaRPr lang="sv-SE" dirty="0"/>
          </a:p>
        </p:txBody>
      </p:sp>
    </p:spTree>
    <p:extLst>
      <p:ext uri="{BB962C8B-B14F-4D97-AF65-F5344CB8AC3E}">
        <p14:creationId xmlns:p14="http://schemas.microsoft.com/office/powerpoint/2010/main" val="2181729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40</a:t>
            </a:fld>
            <a:endParaRPr lang="sv-SE" dirty="0"/>
          </a:p>
        </p:txBody>
      </p:sp>
    </p:spTree>
    <p:extLst>
      <p:ext uri="{BB962C8B-B14F-4D97-AF65-F5344CB8AC3E}">
        <p14:creationId xmlns:p14="http://schemas.microsoft.com/office/powerpoint/2010/main" val="4293847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41</a:t>
            </a:fld>
            <a:endParaRPr lang="sv-SE" dirty="0"/>
          </a:p>
        </p:txBody>
      </p:sp>
    </p:spTree>
    <p:extLst>
      <p:ext uri="{BB962C8B-B14F-4D97-AF65-F5344CB8AC3E}">
        <p14:creationId xmlns:p14="http://schemas.microsoft.com/office/powerpoint/2010/main" val="1540443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42</a:t>
            </a:fld>
            <a:endParaRPr lang="sv-SE" dirty="0"/>
          </a:p>
        </p:txBody>
      </p:sp>
    </p:spTree>
    <p:extLst>
      <p:ext uri="{BB962C8B-B14F-4D97-AF65-F5344CB8AC3E}">
        <p14:creationId xmlns:p14="http://schemas.microsoft.com/office/powerpoint/2010/main" val="2326497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43</a:t>
            </a:fld>
            <a:endParaRPr lang="sv-SE" dirty="0"/>
          </a:p>
        </p:txBody>
      </p:sp>
    </p:spTree>
    <p:extLst>
      <p:ext uri="{BB962C8B-B14F-4D97-AF65-F5344CB8AC3E}">
        <p14:creationId xmlns:p14="http://schemas.microsoft.com/office/powerpoint/2010/main" val="3373210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44</a:t>
            </a:fld>
            <a:endParaRPr lang="sv-SE" dirty="0"/>
          </a:p>
        </p:txBody>
      </p:sp>
    </p:spTree>
    <p:extLst>
      <p:ext uri="{BB962C8B-B14F-4D97-AF65-F5344CB8AC3E}">
        <p14:creationId xmlns:p14="http://schemas.microsoft.com/office/powerpoint/2010/main" val="3369735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45</a:t>
            </a:fld>
            <a:endParaRPr lang="sv-SE" dirty="0"/>
          </a:p>
        </p:txBody>
      </p:sp>
    </p:spTree>
    <p:extLst>
      <p:ext uri="{BB962C8B-B14F-4D97-AF65-F5344CB8AC3E}">
        <p14:creationId xmlns:p14="http://schemas.microsoft.com/office/powerpoint/2010/main" val="2475177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46</a:t>
            </a:fld>
            <a:endParaRPr lang="sv-SE" dirty="0"/>
          </a:p>
        </p:txBody>
      </p:sp>
    </p:spTree>
    <p:extLst>
      <p:ext uri="{BB962C8B-B14F-4D97-AF65-F5344CB8AC3E}">
        <p14:creationId xmlns:p14="http://schemas.microsoft.com/office/powerpoint/2010/main" val="3770769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47</a:t>
            </a:fld>
            <a:endParaRPr lang="sv-SE" dirty="0"/>
          </a:p>
        </p:txBody>
      </p:sp>
    </p:spTree>
    <p:extLst>
      <p:ext uri="{BB962C8B-B14F-4D97-AF65-F5344CB8AC3E}">
        <p14:creationId xmlns:p14="http://schemas.microsoft.com/office/powerpoint/2010/main" val="31978741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48</a:t>
            </a:fld>
            <a:endParaRPr lang="sv-SE" dirty="0"/>
          </a:p>
        </p:txBody>
      </p:sp>
    </p:spTree>
    <p:extLst>
      <p:ext uri="{BB962C8B-B14F-4D97-AF65-F5344CB8AC3E}">
        <p14:creationId xmlns:p14="http://schemas.microsoft.com/office/powerpoint/2010/main" val="3529831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49</a:t>
            </a:fld>
            <a:endParaRPr lang="sv-SE" dirty="0"/>
          </a:p>
        </p:txBody>
      </p:sp>
    </p:spTree>
    <p:extLst>
      <p:ext uri="{BB962C8B-B14F-4D97-AF65-F5344CB8AC3E}">
        <p14:creationId xmlns:p14="http://schemas.microsoft.com/office/powerpoint/2010/main" val="326991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5</a:t>
            </a:fld>
            <a:endParaRPr lang="sv-SE" dirty="0"/>
          </a:p>
        </p:txBody>
      </p:sp>
    </p:spTree>
    <p:extLst>
      <p:ext uri="{BB962C8B-B14F-4D97-AF65-F5344CB8AC3E}">
        <p14:creationId xmlns:p14="http://schemas.microsoft.com/office/powerpoint/2010/main" val="7252599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50</a:t>
            </a:fld>
            <a:endParaRPr lang="sv-SE" dirty="0"/>
          </a:p>
        </p:txBody>
      </p:sp>
    </p:spTree>
    <p:extLst>
      <p:ext uri="{BB962C8B-B14F-4D97-AF65-F5344CB8AC3E}">
        <p14:creationId xmlns:p14="http://schemas.microsoft.com/office/powerpoint/2010/main" val="31892219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51</a:t>
            </a:fld>
            <a:endParaRPr lang="sv-SE" dirty="0"/>
          </a:p>
        </p:txBody>
      </p:sp>
    </p:spTree>
    <p:extLst>
      <p:ext uri="{BB962C8B-B14F-4D97-AF65-F5344CB8AC3E}">
        <p14:creationId xmlns:p14="http://schemas.microsoft.com/office/powerpoint/2010/main" val="5554768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52</a:t>
            </a:fld>
            <a:endParaRPr lang="sv-SE" dirty="0"/>
          </a:p>
        </p:txBody>
      </p:sp>
    </p:spTree>
    <p:extLst>
      <p:ext uri="{BB962C8B-B14F-4D97-AF65-F5344CB8AC3E}">
        <p14:creationId xmlns:p14="http://schemas.microsoft.com/office/powerpoint/2010/main" val="291470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53</a:t>
            </a:fld>
            <a:endParaRPr lang="sv-SE" dirty="0"/>
          </a:p>
        </p:txBody>
      </p:sp>
    </p:spTree>
    <p:extLst>
      <p:ext uri="{BB962C8B-B14F-4D97-AF65-F5344CB8AC3E}">
        <p14:creationId xmlns:p14="http://schemas.microsoft.com/office/powerpoint/2010/main" val="9097637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54</a:t>
            </a:fld>
            <a:endParaRPr lang="sv-SE" dirty="0"/>
          </a:p>
        </p:txBody>
      </p:sp>
    </p:spTree>
    <p:extLst>
      <p:ext uri="{BB962C8B-B14F-4D97-AF65-F5344CB8AC3E}">
        <p14:creationId xmlns:p14="http://schemas.microsoft.com/office/powerpoint/2010/main" val="7015809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55</a:t>
            </a:fld>
            <a:endParaRPr lang="sv-SE" dirty="0"/>
          </a:p>
        </p:txBody>
      </p:sp>
    </p:spTree>
    <p:extLst>
      <p:ext uri="{BB962C8B-B14F-4D97-AF65-F5344CB8AC3E}">
        <p14:creationId xmlns:p14="http://schemas.microsoft.com/office/powerpoint/2010/main" val="39307998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56</a:t>
            </a:fld>
            <a:endParaRPr lang="sv-SE" dirty="0"/>
          </a:p>
        </p:txBody>
      </p:sp>
    </p:spTree>
    <p:extLst>
      <p:ext uri="{BB962C8B-B14F-4D97-AF65-F5344CB8AC3E}">
        <p14:creationId xmlns:p14="http://schemas.microsoft.com/office/powerpoint/2010/main" val="1441887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57</a:t>
            </a:fld>
            <a:endParaRPr lang="sv-SE" dirty="0"/>
          </a:p>
        </p:txBody>
      </p:sp>
    </p:spTree>
    <p:extLst>
      <p:ext uri="{BB962C8B-B14F-4D97-AF65-F5344CB8AC3E}">
        <p14:creationId xmlns:p14="http://schemas.microsoft.com/office/powerpoint/2010/main" val="20990621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58</a:t>
            </a:fld>
            <a:endParaRPr lang="sv-SE" dirty="0"/>
          </a:p>
        </p:txBody>
      </p:sp>
    </p:spTree>
    <p:extLst>
      <p:ext uri="{BB962C8B-B14F-4D97-AF65-F5344CB8AC3E}">
        <p14:creationId xmlns:p14="http://schemas.microsoft.com/office/powerpoint/2010/main" val="38387533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59</a:t>
            </a:fld>
            <a:endParaRPr lang="sv-SE" dirty="0"/>
          </a:p>
        </p:txBody>
      </p:sp>
    </p:spTree>
    <p:extLst>
      <p:ext uri="{BB962C8B-B14F-4D97-AF65-F5344CB8AC3E}">
        <p14:creationId xmlns:p14="http://schemas.microsoft.com/office/powerpoint/2010/main" val="89522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6</a:t>
            </a:fld>
            <a:endParaRPr lang="sv-SE" dirty="0"/>
          </a:p>
        </p:txBody>
      </p:sp>
    </p:spTree>
    <p:extLst>
      <p:ext uri="{BB962C8B-B14F-4D97-AF65-F5344CB8AC3E}">
        <p14:creationId xmlns:p14="http://schemas.microsoft.com/office/powerpoint/2010/main" val="22338682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60</a:t>
            </a:fld>
            <a:endParaRPr lang="sv-SE" dirty="0"/>
          </a:p>
        </p:txBody>
      </p:sp>
    </p:spTree>
    <p:extLst>
      <p:ext uri="{BB962C8B-B14F-4D97-AF65-F5344CB8AC3E}">
        <p14:creationId xmlns:p14="http://schemas.microsoft.com/office/powerpoint/2010/main" val="9629267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61</a:t>
            </a:fld>
            <a:endParaRPr lang="sv-SE" dirty="0"/>
          </a:p>
        </p:txBody>
      </p:sp>
    </p:spTree>
    <p:extLst>
      <p:ext uri="{BB962C8B-B14F-4D97-AF65-F5344CB8AC3E}">
        <p14:creationId xmlns:p14="http://schemas.microsoft.com/office/powerpoint/2010/main" val="6517394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62</a:t>
            </a:fld>
            <a:endParaRPr lang="sv-SE" dirty="0"/>
          </a:p>
        </p:txBody>
      </p:sp>
    </p:spTree>
    <p:extLst>
      <p:ext uri="{BB962C8B-B14F-4D97-AF65-F5344CB8AC3E}">
        <p14:creationId xmlns:p14="http://schemas.microsoft.com/office/powerpoint/2010/main" val="21831878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63</a:t>
            </a:fld>
            <a:endParaRPr lang="sv-SE" dirty="0"/>
          </a:p>
        </p:txBody>
      </p:sp>
    </p:spTree>
    <p:extLst>
      <p:ext uri="{BB962C8B-B14F-4D97-AF65-F5344CB8AC3E}">
        <p14:creationId xmlns:p14="http://schemas.microsoft.com/office/powerpoint/2010/main" val="13049857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64</a:t>
            </a:fld>
            <a:endParaRPr lang="sv-SE" dirty="0"/>
          </a:p>
        </p:txBody>
      </p:sp>
    </p:spTree>
    <p:extLst>
      <p:ext uri="{BB962C8B-B14F-4D97-AF65-F5344CB8AC3E}">
        <p14:creationId xmlns:p14="http://schemas.microsoft.com/office/powerpoint/2010/main" val="5228364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65</a:t>
            </a:fld>
            <a:endParaRPr lang="sv-SE" dirty="0"/>
          </a:p>
        </p:txBody>
      </p:sp>
    </p:spTree>
    <p:extLst>
      <p:ext uri="{BB962C8B-B14F-4D97-AF65-F5344CB8AC3E}">
        <p14:creationId xmlns:p14="http://schemas.microsoft.com/office/powerpoint/2010/main" val="5385534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66</a:t>
            </a:fld>
            <a:endParaRPr lang="sv-SE" dirty="0"/>
          </a:p>
        </p:txBody>
      </p:sp>
    </p:spTree>
    <p:extLst>
      <p:ext uri="{BB962C8B-B14F-4D97-AF65-F5344CB8AC3E}">
        <p14:creationId xmlns:p14="http://schemas.microsoft.com/office/powerpoint/2010/main" val="40908515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67</a:t>
            </a:fld>
            <a:endParaRPr lang="sv-SE" dirty="0"/>
          </a:p>
        </p:txBody>
      </p:sp>
    </p:spTree>
    <p:extLst>
      <p:ext uri="{BB962C8B-B14F-4D97-AF65-F5344CB8AC3E}">
        <p14:creationId xmlns:p14="http://schemas.microsoft.com/office/powerpoint/2010/main" val="33427421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68</a:t>
            </a:fld>
            <a:endParaRPr lang="sv-SE" dirty="0"/>
          </a:p>
        </p:txBody>
      </p:sp>
    </p:spTree>
    <p:extLst>
      <p:ext uri="{BB962C8B-B14F-4D97-AF65-F5344CB8AC3E}">
        <p14:creationId xmlns:p14="http://schemas.microsoft.com/office/powerpoint/2010/main" val="17660850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69</a:t>
            </a:fld>
            <a:endParaRPr lang="sv-SE" dirty="0"/>
          </a:p>
        </p:txBody>
      </p:sp>
    </p:spTree>
    <p:extLst>
      <p:ext uri="{BB962C8B-B14F-4D97-AF65-F5344CB8AC3E}">
        <p14:creationId xmlns:p14="http://schemas.microsoft.com/office/powerpoint/2010/main" val="459156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7</a:t>
            </a:fld>
            <a:endParaRPr lang="sv-SE" dirty="0"/>
          </a:p>
        </p:txBody>
      </p:sp>
    </p:spTree>
    <p:extLst>
      <p:ext uri="{BB962C8B-B14F-4D97-AF65-F5344CB8AC3E}">
        <p14:creationId xmlns:p14="http://schemas.microsoft.com/office/powerpoint/2010/main" val="27628149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70</a:t>
            </a:fld>
            <a:endParaRPr lang="sv-SE" dirty="0"/>
          </a:p>
        </p:txBody>
      </p:sp>
    </p:spTree>
    <p:extLst>
      <p:ext uri="{BB962C8B-B14F-4D97-AF65-F5344CB8AC3E}">
        <p14:creationId xmlns:p14="http://schemas.microsoft.com/office/powerpoint/2010/main" val="24929913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71</a:t>
            </a:fld>
            <a:endParaRPr lang="sv-SE" dirty="0"/>
          </a:p>
        </p:txBody>
      </p:sp>
    </p:spTree>
    <p:extLst>
      <p:ext uri="{BB962C8B-B14F-4D97-AF65-F5344CB8AC3E}">
        <p14:creationId xmlns:p14="http://schemas.microsoft.com/office/powerpoint/2010/main" val="27848157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72</a:t>
            </a:fld>
            <a:endParaRPr lang="sv-SE" dirty="0"/>
          </a:p>
        </p:txBody>
      </p:sp>
    </p:spTree>
    <p:extLst>
      <p:ext uri="{BB962C8B-B14F-4D97-AF65-F5344CB8AC3E}">
        <p14:creationId xmlns:p14="http://schemas.microsoft.com/office/powerpoint/2010/main" val="2191407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73</a:t>
            </a:fld>
            <a:endParaRPr lang="sv-SE" dirty="0"/>
          </a:p>
        </p:txBody>
      </p:sp>
    </p:spTree>
    <p:extLst>
      <p:ext uri="{BB962C8B-B14F-4D97-AF65-F5344CB8AC3E}">
        <p14:creationId xmlns:p14="http://schemas.microsoft.com/office/powerpoint/2010/main" val="8956689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74</a:t>
            </a:fld>
            <a:endParaRPr lang="sv-SE" dirty="0"/>
          </a:p>
        </p:txBody>
      </p:sp>
    </p:spTree>
    <p:extLst>
      <p:ext uri="{BB962C8B-B14F-4D97-AF65-F5344CB8AC3E}">
        <p14:creationId xmlns:p14="http://schemas.microsoft.com/office/powerpoint/2010/main" val="8695757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75</a:t>
            </a:fld>
            <a:endParaRPr lang="sv-SE" dirty="0"/>
          </a:p>
        </p:txBody>
      </p:sp>
    </p:spTree>
    <p:extLst>
      <p:ext uri="{BB962C8B-B14F-4D97-AF65-F5344CB8AC3E}">
        <p14:creationId xmlns:p14="http://schemas.microsoft.com/office/powerpoint/2010/main" val="5891035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76</a:t>
            </a:fld>
            <a:endParaRPr lang="sv-SE" dirty="0"/>
          </a:p>
        </p:txBody>
      </p:sp>
    </p:spTree>
    <p:extLst>
      <p:ext uri="{BB962C8B-B14F-4D97-AF65-F5344CB8AC3E}">
        <p14:creationId xmlns:p14="http://schemas.microsoft.com/office/powerpoint/2010/main" val="32213872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77</a:t>
            </a:fld>
            <a:endParaRPr lang="sv-SE" dirty="0"/>
          </a:p>
        </p:txBody>
      </p:sp>
    </p:spTree>
    <p:extLst>
      <p:ext uri="{BB962C8B-B14F-4D97-AF65-F5344CB8AC3E}">
        <p14:creationId xmlns:p14="http://schemas.microsoft.com/office/powerpoint/2010/main" val="38123155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78</a:t>
            </a:fld>
            <a:endParaRPr lang="sv-SE" dirty="0"/>
          </a:p>
        </p:txBody>
      </p:sp>
    </p:spTree>
    <p:extLst>
      <p:ext uri="{BB962C8B-B14F-4D97-AF65-F5344CB8AC3E}">
        <p14:creationId xmlns:p14="http://schemas.microsoft.com/office/powerpoint/2010/main" val="11524265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79</a:t>
            </a:fld>
            <a:endParaRPr lang="sv-SE" dirty="0"/>
          </a:p>
        </p:txBody>
      </p:sp>
    </p:spTree>
    <p:extLst>
      <p:ext uri="{BB962C8B-B14F-4D97-AF65-F5344CB8AC3E}">
        <p14:creationId xmlns:p14="http://schemas.microsoft.com/office/powerpoint/2010/main" val="3294517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8</a:t>
            </a:fld>
            <a:endParaRPr lang="sv-SE" dirty="0"/>
          </a:p>
        </p:txBody>
      </p:sp>
    </p:spTree>
    <p:extLst>
      <p:ext uri="{BB962C8B-B14F-4D97-AF65-F5344CB8AC3E}">
        <p14:creationId xmlns:p14="http://schemas.microsoft.com/office/powerpoint/2010/main" val="31887598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80</a:t>
            </a:fld>
            <a:endParaRPr lang="sv-SE" dirty="0"/>
          </a:p>
        </p:txBody>
      </p:sp>
    </p:spTree>
    <p:extLst>
      <p:ext uri="{BB962C8B-B14F-4D97-AF65-F5344CB8AC3E}">
        <p14:creationId xmlns:p14="http://schemas.microsoft.com/office/powerpoint/2010/main" val="7583219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81</a:t>
            </a:fld>
            <a:endParaRPr lang="sv-SE" dirty="0"/>
          </a:p>
        </p:txBody>
      </p:sp>
    </p:spTree>
    <p:extLst>
      <p:ext uri="{BB962C8B-B14F-4D97-AF65-F5344CB8AC3E}">
        <p14:creationId xmlns:p14="http://schemas.microsoft.com/office/powerpoint/2010/main" val="20123598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82</a:t>
            </a:fld>
            <a:endParaRPr lang="sv-SE" dirty="0"/>
          </a:p>
        </p:txBody>
      </p:sp>
    </p:spTree>
    <p:extLst>
      <p:ext uri="{BB962C8B-B14F-4D97-AF65-F5344CB8AC3E}">
        <p14:creationId xmlns:p14="http://schemas.microsoft.com/office/powerpoint/2010/main" val="21026735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83</a:t>
            </a:fld>
            <a:endParaRPr lang="sv-SE" dirty="0"/>
          </a:p>
        </p:txBody>
      </p:sp>
    </p:spTree>
    <p:extLst>
      <p:ext uri="{BB962C8B-B14F-4D97-AF65-F5344CB8AC3E}">
        <p14:creationId xmlns:p14="http://schemas.microsoft.com/office/powerpoint/2010/main" val="14202145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84</a:t>
            </a:fld>
            <a:endParaRPr lang="sv-SE" dirty="0"/>
          </a:p>
        </p:txBody>
      </p:sp>
    </p:spTree>
    <p:extLst>
      <p:ext uri="{BB962C8B-B14F-4D97-AF65-F5344CB8AC3E}">
        <p14:creationId xmlns:p14="http://schemas.microsoft.com/office/powerpoint/2010/main" val="32586678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85</a:t>
            </a:fld>
            <a:endParaRPr lang="sv-SE" dirty="0"/>
          </a:p>
        </p:txBody>
      </p:sp>
    </p:spTree>
    <p:extLst>
      <p:ext uri="{BB962C8B-B14F-4D97-AF65-F5344CB8AC3E}">
        <p14:creationId xmlns:p14="http://schemas.microsoft.com/office/powerpoint/2010/main" val="28113600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86</a:t>
            </a:fld>
            <a:endParaRPr lang="sv-SE" dirty="0"/>
          </a:p>
        </p:txBody>
      </p:sp>
    </p:spTree>
    <p:extLst>
      <p:ext uri="{BB962C8B-B14F-4D97-AF65-F5344CB8AC3E}">
        <p14:creationId xmlns:p14="http://schemas.microsoft.com/office/powerpoint/2010/main" val="10245137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87</a:t>
            </a:fld>
            <a:endParaRPr lang="sv-SE" dirty="0"/>
          </a:p>
        </p:txBody>
      </p:sp>
    </p:spTree>
    <p:extLst>
      <p:ext uri="{BB962C8B-B14F-4D97-AF65-F5344CB8AC3E}">
        <p14:creationId xmlns:p14="http://schemas.microsoft.com/office/powerpoint/2010/main" val="2891707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88</a:t>
            </a:fld>
            <a:endParaRPr lang="sv-SE" dirty="0"/>
          </a:p>
        </p:txBody>
      </p:sp>
    </p:spTree>
    <p:extLst>
      <p:ext uri="{BB962C8B-B14F-4D97-AF65-F5344CB8AC3E}">
        <p14:creationId xmlns:p14="http://schemas.microsoft.com/office/powerpoint/2010/main" val="22203575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89</a:t>
            </a:fld>
            <a:endParaRPr lang="sv-SE" dirty="0"/>
          </a:p>
        </p:txBody>
      </p:sp>
    </p:spTree>
    <p:extLst>
      <p:ext uri="{BB962C8B-B14F-4D97-AF65-F5344CB8AC3E}">
        <p14:creationId xmlns:p14="http://schemas.microsoft.com/office/powerpoint/2010/main" val="56242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9</a:t>
            </a:fld>
            <a:endParaRPr lang="sv-SE" dirty="0"/>
          </a:p>
        </p:txBody>
      </p:sp>
    </p:spTree>
    <p:extLst>
      <p:ext uri="{BB962C8B-B14F-4D97-AF65-F5344CB8AC3E}">
        <p14:creationId xmlns:p14="http://schemas.microsoft.com/office/powerpoint/2010/main" val="4926031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90</a:t>
            </a:fld>
            <a:endParaRPr lang="sv-SE" dirty="0"/>
          </a:p>
        </p:txBody>
      </p:sp>
    </p:spTree>
    <p:extLst>
      <p:ext uri="{BB962C8B-B14F-4D97-AF65-F5344CB8AC3E}">
        <p14:creationId xmlns:p14="http://schemas.microsoft.com/office/powerpoint/2010/main" val="20126378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91</a:t>
            </a:fld>
            <a:endParaRPr lang="sv-SE" dirty="0"/>
          </a:p>
        </p:txBody>
      </p:sp>
    </p:spTree>
    <p:extLst>
      <p:ext uri="{BB962C8B-B14F-4D97-AF65-F5344CB8AC3E}">
        <p14:creationId xmlns:p14="http://schemas.microsoft.com/office/powerpoint/2010/main" val="11712554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92</a:t>
            </a:fld>
            <a:endParaRPr lang="sv-SE" dirty="0"/>
          </a:p>
        </p:txBody>
      </p:sp>
    </p:spTree>
    <p:extLst>
      <p:ext uri="{BB962C8B-B14F-4D97-AF65-F5344CB8AC3E}">
        <p14:creationId xmlns:p14="http://schemas.microsoft.com/office/powerpoint/2010/main" val="22309649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93</a:t>
            </a:fld>
            <a:endParaRPr lang="sv-SE" dirty="0"/>
          </a:p>
        </p:txBody>
      </p:sp>
    </p:spTree>
    <p:extLst>
      <p:ext uri="{BB962C8B-B14F-4D97-AF65-F5344CB8AC3E}">
        <p14:creationId xmlns:p14="http://schemas.microsoft.com/office/powerpoint/2010/main" val="28042053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94</a:t>
            </a:fld>
            <a:endParaRPr lang="sv-SE" dirty="0"/>
          </a:p>
        </p:txBody>
      </p:sp>
    </p:spTree>
    <p:extLst>
      <p:ext uri="{BB962C8B-B14F-4D97-AF65-F5344CB8AC3E}">
        <p14:creationId xmlns:p14="http://schemas.microsoft.com/office/powerpoint/2010/main" val="22842685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95</a:t>
            </a:fld>
            <a:endParaRPr lang="sv-SE" dirty="0"/>
          </a:p>
        </p:txBody>
      </p:sp>
    </p:spTree>
    <p:extLst>
      <p:ext uri="{BB962C8B-B14F-4D97-AF65-F5344CB8AC3E}">
        <p14:creationId xmlns:p14="http://schemas.microsoft.com/office/powerpoint/2010/main" val="18329514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96</a:t>
            </a:fld>
            <a:endParaRPr lang="sv-SE" dirty="0"/>
          </a:p>
        </p:txBody>
      </p:sp>
    </p:spTree>
    <p:extLst>
      <p:ext uri="{BB962C8B-B14F-4D97-AF65-F5344CB8AC3E}">
        <p14:creationId xmlns:p14="http://schemas.microsoft.com/office/powerpoint/2010/main" val="28440263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97</a:t>
            </a:fld>
            <a:endParaRPr lang="sv-SE" dirty="0"/>
          </a:p>
        </p:txBody>
      </p:sp>
    </p:spTree>
    <p:extLst>
      <p:ext uri="{BB962C8B-B14F-4D97-AF65-F5344CB8AC3E}">
        <p14:creationId xmlns:p14="http://schemas.microsoft.com/office/powerpoint/2010/main" val="16634102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98</a:t>
            </a:fld>
            <a:endParaRPr lang="sv-SE" dirty="0"/>
          </a:p>
        </p:txBody>
      </p:sp>
    </p:spTree>
    <p:extLst>
      <p:ext uri="{BB962C8B-B14F-4D97-AF65-F5344CB8AC3E}">
        <p14:creationId xmlns:p14="http://schemas.microsoft.com/office/powerpoint/2010/main" val="33555893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0FF07ECC-1F60-4E96-B455-5B44D6640083}" type="slidenum">
              <a:rPr lang="sv-SE" smtClean="0"/>
              <a:pPr/>
              <a:t>99</a:t>
            </a:fld>
            <a:endParaRPr lang="sv-SE" dirty="0"/>
          </a:p>
        </p:txBody>
      </p:sp>
    </p:spTree>
    <p:extLst>
      <p:ext uri="{BB962C8B-B14F-4D97-AF65-F5344CB8AC3E}">
        <p14:creationId xmlns:p14="http://schemas.microsoft.com/office/powerpoint/2010/main" val="373699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F6C3B7C6-593E-489F-8DDE-06010A061892}" type="datetime1">
              <a:rPr lang="sv-SE" smtClean="0"/>
              <a:pPr/>
              <a:t>2019-05-25</a:t>
            </a:fld>
            <a:endParaRPr lang="sv-SE" dirty="0"/>
          </a:p>
        </p:txBody>
      </p:sp>
      <p:sp>
        <p:nvSpPr>
          <p:cNvPr id="5" name="Platshållare för sidfot 4"/>
          <p:cNvSpPr>
            <a:spLocks noGrp="1"/>
          </p:cNvSpPr>
          <p:nvPr>
            <p:ph type="ftr" sz="quarter" idx="11"/>
          </p:nvPr>
        </p:nvSpPr>
        <p:spPr/>
        <p:txBody>
          <a:bodyPr/>
          <a:lstStyle/>
          <a:p>
            <a:r>
              <a:rPr lang="sv-SE" dirty="0"/>
              <a:t>© Invandrarindex </a:t>
            </a:r>
          </a:p>
        </p:txBody>
      </p:sp>
      <p:sp>
        <p:nvSpPr>
          <p:cNvPr id="6" name="Platshållare för bildnummer 5"/>
          <p:cNvSpPr>
            <a:spLocks noGrp="1"/>
          </p:cNvSpPr>
          <p:nvPr>
            <p:ph type="sldNum" sz="quarter" idx="12"/>
          </p:nvPr>
        </p:nvSpPr>
        <p:spPr/>
        <p:txBody>
          <a:bodyPr/>
          <a:lstStyle/>
          <a:p>
            <a:fld id="{232E3788-3456-43BD-A5E2-20DB438D0918}" type="slidenum">
              <a:rPr lang="sv-SE" smtClean="0"/>
              <a:pPr/>
              <a:t>‹#›</a:t>
            </a:fld>
            <a:endParaRPr lang="sv-SE" dirty="0"/>
          </a:p>
        </p:txBody>
      </p:sp>
    </p:spTree>
  </p:cSld>
  <p:clrMapOvr>
    <a:masterClrMapping/>
  </p:clrMapOvr>
  <p:transition advClick="0" advTm="8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96EE58C-63B8-407C-88E6-D24D4124024E}" type="datetime1">
              <a:rPr lang="sv-SE" smtClean="0"/>
              <a:pPr/>
              <a:t>2019-05-25</a:t>
            </a:fld>
            <a:endParaRPr lang="sv-SE" dirty="0"/>
          </a:p>
        </p:txBody>
      </p:sp>
      <p:sp>
        <p:nvSpPr>
          <p:cNvPr id="5" name="Platshållare för sidfot 4"/>
          <p:cNvSpPr>
            <a:spLocks noGrp="1"/>
          </p:cNvSpPr>
          <p:nvPr>
            <p:ph type="ftr" sz="quarter" idx="11"/>
          </p:nvPr>
        </p:nvSpPr>
        <p:spPr/>
        <p:txBody>
          <a:bodyPr/>
          <a:lstStyle/>
          <a:p>
            <a:r>
              <a:rPr lang="sv-SE" dirty="0"/>
              <a:t>© Invandrarindex </a:t>
            </a:r>
          </a:p>
        </p:txBody>
      </p:sp>
      <p:sp>
        <p:nvSpPr>
          <p:cNvPr id="6" name="Platshållare för bildnummer 5"/>
          <p:cNvSpPr>
            <a:spLocks noGrp="1"/>
          </p:cNvSpPr>
          <p:nvPr>
            <p:ph type="sldNum" sz="quarter" idx="12"/>
          </p:nvPr>
        </p:nvSpPr>
        <p:spPr/>
        <p:txBody>
          <a:bodyPr/>
          <a:lstStyle/>
          <a:p>
            <a:fld id="{232E3788-3456-43BD-A5E2-20DB438D0918}" type="slidenum">
              <a:rPr lang="sv-SE" smtClean="0"/>
              <a:pPr/>
              <a:t>‹#›</a:t>
            </a:fld>
            <a:endParaRPr lang="sv-SE" dirty="0"/>
          </a:p>
        </p:txBody>
      </p:sp>
    </p:spTree>
  </p:cSld>
  <p:clrMapOvr>
    <a:masterClrMapping/>
  </p:clrMapOvr>
  <p:transition advClick="0" advTm="8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4709F2-0F67-4375-912F-121C02468DB1}" type="datetime1">
              <a:rPr lang="sv-SE" smtClean="0"/>
              <a:pPr/>
              <a:t>2019-05-25</a:t>
            </a:fld>
            <a:endParaRPr lang="sv-SE" dirty="0"/>
          </a:p>
        </p:txBody>
      </p:sp>
      <p:sp>
        <p:nvSpPr>
          <p:cNvPr id="5" name="Platshållare för sidfot 4"/>
          <p:cNvSpPr>
            <a:spLocks noGrp="1"/>
          </p:cNvSpPr>
          <p:nvPr>
            <p:ph type="ftr" sz="quarter" idx="11"/>
          </p:nvPr>
        </p:nvSpPr>
        <p:spPr/>
        <p:txBody>
          <a:bodyPr/>
          <a:lstStyle/>
          <a:p>
            <a:r>
              <a:rPr lang="sv-SE" dirty="0"/>
              <a:t>© Invandrarindex </a:t>
            </a:r>
          </a:p>
        </p:txBody>
      </p:sp>
      <p:sp>
        <p:nvSpPr>
          <p:cNvPr id="6" name="Platshållare för bildnummer 5"/>
          <p:cNvSpPr>
            <a:spLocks noGrp="1"/>
          </p:cNvSpPr>
          <p:nvPr>
            <p:ph type="sldNum" sz="quarter" idx="12"/>
          </p:nvPr>
        </p:nvSpPr>
        <p:spPr/>
        <p:txBody>
          <a:bodyPr/>
          <a:lstStyle/>
          <a:p>
            <a:fld id="{232E3788-3456-43BD-A5E2-20DB438D0918}" type="slidenum">
              <a:rPr lang="sv-SE" smtClean="0"/>
              <a:pPr/>
              <a:t>‹#›</a:t>
            </a:fld>
            <a:endParaRPr lang="sv-SE" dirty="0"/>
          </a:p>
        </p:txBody>
      </p:sp>
    </p:spTree>
  </p:cSld>
  <p:clrMapOvr>
    <a:masterClrMapping/>
  </p:clrMapOvr>
  <p:transition advClick="0" advTm="8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80CFC4E-A595-46F9-BBA8-99658960DE9B}" type="datetime1">
              <a:rPr lang="sv-SE" smtClean="0"/>
              <a:pPr/>
              <a:t>2019-05-25</a:t>
            </a:fld>
            <a:endParaRPr lang="sv-SE" dirty="0"/>
          </a:p>
        </p:txBody>
      </p:sp>
      <p:sp>
        <p:nvSpPr>
          <p:cNvPr id="5" name="Platshållare för sidfot 4"/>
          <p:cNvSpPr>
            <a:spLocks noGrp="1"/>
          </p:cNvSpPr>
          <p:nvPr>
            <p:ph type="ftr" sz="quarter" idx="11"/>
          </p:nvPr>
        </p:nvSpPr>
        <p:spPr/>
        <p:txBody>
          <a:bodyPr/>
          <a:lstStyle/>
          <a:p>
            <a:r>
              <a:rPr lang="sv-SE" dirty="0"/>
              <a:t>© Invandrarindex </a:t>
            </a:r>
          </a:p>
        </p:txBody>
      </p:sp>
      <p:sp>
        <p:nvSpPr>
          <p:cNvPr id="6" name="Platshållare för bildnummer 5"/>
          <p:cNvSpPr>
            <a:spLocks noGrp="1"/>
          </p:cNvSpPr>
          <p:nvPr>
            <p:ph type="sldNum" sz="quarter" idx="12"/>
          </p:nvPr>
        </p:nvSpPr>
        <p:spPr/>
        <p:txBody>
          <a:bodyPr/>
          <a:lstStyle/>
          <a:p>
            <a:fld id="{232E3788-3456-43BD-A5E2-20DB438D0918}" type="slidenum">
              <a:rPr lang="sv-SE" smtClean="0"/>
              <a:pPr/>
              <a:t>‹#›</a:t>
            </a:fld>
            <a:endParaRPr lang="sv-SE" dirty="0"/>
          </a:p>
        </p:txBody>
      </p:sp>
    </p:spTree>
  </p:cSld>
  <p:clrMapOvr>
    <a:masterClrMapping/>
  </p:clrMapOvr>
  <p:transition advClick="0" advTm="8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8B18FBE1-3854-4835-AEF3-AEAF00C3378B}" type="datetime1">
              <a:rPr lang="sv-SE" smtClean="0"/>
              <a:pPr/>
              <a:t>2019-05-25</a:t>
            </a:fld>
            <a:endParaRPr lang="sv-SE" dirty="0"/>
          </a:p>
        </p:txBody>
      </p:sp>
      <p:sp>
        <p:nvSpPr>
          <p:cNvPr id="5" name="Platshållare för sidfot 4"/>
          <p:cNvSpPr>
            <a:spLocks noGrp="1"/>
          </p:cNvSpPr>
          <p:nvPr>
            <p:ph type="ftr" sz="quarter" idx="11"/>
          </p:nvPr>
        </p:nvSpPr>
        <p:spPr/>
        <p:txBody>
          <a:bodyPr/>
          <a:lstStyle/>
          <a:p>
            <a:r>
              <a:rPr lang="sv-SE" dirty="0"/>
              <a:t>© Invandrarindex </a:t>
            </a:r>
          </a:p>
        </p:txBody>
      </p:sp>
      <p:sp>
        <p:nvSpPr>
          <p:cNvPr id="6" name="Platshållare för bildnummer 5"/>
          <p:cNvSpPr>
            <a:spLocks noGrp="1"/>
          </p:cNvSpPr>
          <p:nvPr>
            <p:ph type="sldNum" sz="quarter" idx="12"/>
          </p:nvPr>
        </p:nvSpPr>
        <p:spPr/>
        <p:txBody>
          <a:bodyPr/>
          <a:lstStyle/>
          <a:p>
            <a:fld id="{232E3788-3456-43BD-A5E2-20DB438D0918}" type="slidenum">
              <a:rPr lang="sv-SE" smtClean="0"/>
              <a:pPr/>
              <a:t>‹#›</a:t>
            </a:fld>
            <a:endParaRPr lang="sv-SE" dirty="0"/>
          </a:p>
        </p:txBody>
      </p:sp>
    </p:spTree>
  </p:cSld>
  <p:clrMapOvr>
    <a:masterClrMapping/>
  </p:clrMapOvr>
  <p:transition advClick="0" advTm="8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C806A61-9F4F-430F-9848-483C73B24B88}" type="datetime1">
              <a:rPr lang="sv-SE" smtClean="0"/>
              <a:pPr/>
              <a:t>2019-05-25</a:t>
            </a:fld>
            <a:endParaRPr lang="sv-SE" dirty="0"/>
          </a:p>
        </p:txBody>
      </p:sp>
      <p:sp>
        <p:nvSpPr>
          <p:cNvPr id="6" name="Platshållare för sidfot 5"/>
          <p:cNvSpPr>
            <a:spLocks noGrp="1"/>
          </p:cNvSpPr>
          <p:nvPr>
            <p:ph type="ftr" sz="quarter" idx="11"/>
          </p:nvPr>
        </p:nvSpPr>
        <p:spPr/>
        <p:txBody>
          <a:bodyPr/>
          <a:lstStyle/>
          <a:p>
            <a:r>
              <a:rPr lang="sv-SE" dirty="0"/>
              <a:t>© Invandrarindex </a:t>
            </a:r>
          </a:p>
        </p:txBody>
      </p:sp>
      <p:sp>
        <p:nvSpPr>
          <p:cNvPr id="7" name="Platshållare för bildnummer 6"/>
          <p:cNvSpPr>
            <a:spLocks noGrp="1"/>
          </p:cNvSpPr>
          <p:nvPr>
            <p:ph type="sldNum" sz="quarter" idx="12"/>
          </p:nvPr>
        </p:nvSpPr>
        <p:spPr/>
        <p:txBody>
          <a:bodyPr/>
          <a:lstStyle/>
          <a:p>
            <a:fld id="{232E3788-3456-43BD-A5E2-20DB438D0918}" type="slidenum">
              <a:rPr lang="sv-SE" smtClean="0"/>
              <a:pPr/>
              <a:t>‹#›</a:t>
            </a:fld>
            <a:endParaRPr lang="sv-SE" dirty="0"/>
          </a:p>
        </p:txBody>
      </p:sp>
    </p:spTree>
  </p:cSld>
  <p:clrMapOvr>
    <a:masterClrMapping/>
  </p:clrMapOvr>
  <p:transition advClick="0" advTm="8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9604630-8281-40E1-9D1E-537BC1F932D6}" type="datetime1">
              <a:rPr lang="sv-SE" smtClean="0"/>
              <a:pPr/>
              <a:t>2019-05-25</a:t>
            </a:fld>
            <a:endParaRPr lang="sv-SE" dirty="0"/>
          </a:p>
        </p:txBody>
      </p:sp>
      <p:sp>
        <p:nvSpPr>
          <p:cNvPr id="8" name="Platshållare för sidfot 7"/>
          <p:cNvSpPr>
            <a:spLocks noGrp="1"/>
          </p:cNvSpPr>
          <p:nvPr>
            <p:ph type="ftr" sz="quarter" idx="11"/>
          </p:nvPr>
        </p:nvSpPr>
        <p:spPr/>
        <p:txBody>
          <a:bodyPr/>
          <a:lstStyle/>
          <a:p>
            <a:r>
              <a:rPr lang="sv-SE" dirty="0"/>
              <a:t>© Invandrarindex </a:t>
            </a:r>
          </a:p>
        </p:txBody>
      </p:sp>
      <p:sp>
        <p:nvSpPr>
          <p:cNvPr id="9" name="Platshållare för bildnummer 8"/>
          <p:cNvSpPr>
            <a:spLocks noGrp="1"/>
          </p:cNvSpPr>
          <p:nvPr>
            <p:ph type="sldNum" sz="quarter" idx="12"/>
          </p:nvPr>
        </p:nvSpPr>
        <p:spPr/>
        <p:txBody>
          <a:bodyPr/>
          <a:lstStyle/>
          <a:p>
            <a:fld id="{232E3788-3456-43BD-A5E2-20DB438D0918}" type="slidenum">
              <a:rPr lang="sv-SE" smtClean="0"/>
              <a:pPr/>
              <a:t>‹#›</a:t>
            </a:fld>
            <a:endParaRPr lang="sv-SE" dirty="0"/>
          </a:p>
        </p:txBody>
      </p:sp>
    </p:spTree>
  </p:cSld>
  <p:clrMapOvr>
    <a:masterClrMapping/>
  </p:clrMapOvr>
  <p:transition advClick="0" advTm="8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08C4660C-A14B-485D-B6F1-7C6AB03CA18A}" type="datetime1">
              <a:rPr lang="sv-SE" smtClean="0"/>
              <a:pPr/>
              <a:t>2019-05-25</a:t>
            </a:fld>
            <a:endParaRPr lang="sv-SE" dirty="0"/>
          </a:p>
        </p:txBody>
      </p:sp>
      <p:sp>
        <p:nvSpPr>
          <p:cNvPr id="4" name="Platshållare för sidfot 3"/>
          <p:cNvSpPr>
            <a:spLocks noGrp="1"/>
          </p:cNvSpPr>
          <p:nvPr>
            <p:ph type="ftr" sz="quarter" idx="11"/>
          </p:nvPr>
        </p:nvSpPr>
        <p:spPr/>
        <p:txBody>
          <a:bodyPr/>
          <a:lstStyle/>
          <a:p>
            <a:r>
              <a:rPr lang="sv-SE" dirty="0"/>
              <a:t>© Invandrarindex </a:t>
            </a:r>
          </a:p>
        </p:txBody>
      </p:sp>
      <p:sp>
        <p:nvSpPr>
          <p:cNvPr id="5" name="Platshållare för bildnummer 4"/>
          <p:cNvSpPr>
            <a:spLocks noGrp="1"/>
          </p:cNvSpPr>
          <p:nvPr>
            <p:ph type="sldNum" sz="quarter" idx="12"/>
          </p:nvPr>
        </p:nvSpPr>
        <p:spPr/>
        <p:txBody>
          <a:bodyPr/>
          <a:lstStyle/>
          <a:p>
            <a:fld id="{232E3788-3456-43BD-A5E2-20DB438D0918}" type="slidenum">
              <a:rPr lang="sv-SE" smtClean="0"/>
              <a:pPr/>
              <a:t>‹#›</a:t>
            </a:fld>
            <a:endParaRPr lang="sv-SE" dirty="0"/>
          </a:p>
        </p:txBody>
      </p:sp>
    </p:spTree>
  </p:cSld>
  <p:clrMapOvr>
    <a:masterClrMapping/>
  </p:clrMapOvr>
  <p:transition advClick="0" advTm="8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E179FFF-FBA0-460C-B19E-829F1511B0F3}" type="datetime1">
              <a:rPr lang="sv-SE" smtClean="0"/>
              <a:pPr/>
              <a:t>2019-05-25</a:t>
            </a:fld>
            <a:endParaRPr lang="sv-SE" dirty="0"/>
          </a:p>
        </p:txBody>
      </p:sp>
      <p:sp>
        <p:nvSpPr>
          <p:cNvPr id="3" name="Platshållare för sidfot 2"/>
          <p:cNvSpPr>
            <a:spLocks noGrp="1"/>
          </p:cNvSpPr>
          <p:nvPr>
            <p:ph type="ftr" sz="quarter" idx="11"/>
          </p:nvPr>
        </p:nvSpPr>
        <p:spPr/>
        <p:txBody>
          <a:bodyPr/>
          <a:lstStyle/>
          <a:p>
            <a:r>
              <a:rPr lang="sv-SE" dirty="0"/>
              <a:t>© Invandrarindex </a:t>
            </a:r>
          </a:p>
        </p:txBody>
      </p:sp>
      <p:sp>
        <p:nvSpPr>
          <p:cNvPr id="4" name="Platshållare för bildnummer 3"/>
          <p:cNvSpPr>
            <a:spLocks noGrp="1"/>
          </p:cNvSpPr>
          <p:nvPr>
            <p:ph type="sldNum" sz="quarter" idx="12"/>
          </p:nvPr>
        </p:nvSpPr>
        <p:spPr/>
        <p:txBody>
          <a:bodyPr/>
          <a:lstStyle/>
          <a:p>
            <a:fld id="{232E3788-3456-43BD-A5E2-20DB438D0918}" type="slidenum">
              <a:rPr lang="sv-SE" smtClean="0"/>
              <a:pPr/>
              <a:t>‹#›</a:t>
            </a:fld>
            <a:endParaRPr lang="sv-SE" dirty="0"/>
          </a:p>
        </p:txBody>
      </p:sp>
    </p:spTree>
  </p:cSld>
  <p:clrMapOvr>
    <a:masterClrMapping/>
  </p:clrMapOvr>
  <p:transition advClick="0" advTm="8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60E5AC19-1AA0-45D6-88FD-2D7D91CD8133}" type="datetime1">
              <a:rPr lang="sv-SE" smtClean="0"/>
              <a:pPr/>
              <a:t>2019-05-25</a:t>
            </a:fld>
            <a:endParaRPr lang="sv-SE" dirty="0"/>
          </a:p>
        </p:txBody>
      </p:sp>
      <p:sp>
        <p:nvSpPr>
          <p:cNvPr id="6" name="Platshållare för sidfot 5"/>
          <p:cNvSpPr>
            <a:spLocks noGrp="1"/>
          </p:cNvSpPr>
          <p:nvPr>
            <p:ph type="ftr" sz="quarter" idx="11"/>
          </p:nvPr>
        </p:nvSpPr>
        <p:spPr/>
        <p:txBody>
          <a:bodyPr/>
          <a:lstStyle/>
          <a:p>
            <a:r>
              <a:rPr lang="sv-SE" dirty="0"/>
              <a:t>© Invandrarindex </a:t>
            </a:r>
          </a:p>
        </p:txBody>
      </p:sp>
      <p:sp>
        <p:nvSpPr>
          <p:cNvPr id="7" name="Platshållare för bildnummer 6"/>
          <p:cNvSpPr>
            <a:spLocks noGrp="1"/>
          </p:cNvSpPr>
          <p:nvPr>
            <p:ph type="sldNum" sz="quarter" idx="12"/>
          </p:nvPr>
        </p:nvSpPr>
        <p:spPr/>
        <p:txBody>
          <a:bodyPr/>
          <a:lstStyle/>
          <a:p>
            <a:fld id="{232E3788-3456-43BD-A5E2-20DB438D0918}" type="slidenum">
              <a:rPr lang="sv-SE" smtClean="0"/>
              <a:pPr/>
              <a:t>‹#›</a:t>
            </a:fld>
            <a:endParaRPr lang="sv-SE" dirty="0"/>
          </a:p>
        </p:txBody>
      </p:sp>
    </p:spTree>
  </p:cSld>
  <p:clrMapOvr>
    <a:masterClrMapping/>
  </p:clrMapOvr>
  <p:transition advClick="0" advTm="8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5DE4A0E-17D3-4410-B8B9-E3E1ED562C47}" type="datetime1">
              <a:rPr lang="sv-SE" smtClean="0"/>
              <a:pPr/>
              <a:t>2019-05-25</a:t>
            </a:fld>
            <a:endParaRPr lang="sv-SE" dirty="0"/>
          </a:p>
        </p:txBody>
      </p:sp>
      <p:sp>
        <p:nvSpPr>
          <p:cNvPr id="6" name="Platshållare för sidfot 5"/>
          <p:cNvSpPr>
            <a:spLocks noGrp="1"/>
          </p:cNvSpPr>
          <p:nvPr>
            <p:ph type="ftr" sz="quarter" idx="11"/>
          </p:nvPr>
        </p:nvSpPr>
        <p:spPr/>
        <p:txBody>
          <a:bodyPr/>
          <a:lstStyle/>
          <a:p>
            <a:r>
              <a:rPr lang="sv-SE" dirty="0"/>
              <a:t>© Invandrarindex </a:t>
            </a:r>
          </a:p>
        </p:txBody>
      </p:sp>
      <p:sp>
        <p:nvSpPr>
          <p:cNvPr id="7" name="Platshållare för bildnummer 6"/>
          <p:cNvSpPr>
            <a:spLocks noGrp="1"/>
          </p:cNvSpPr>
          <p:nvPr>
            <p:ph type="sldNum" sz="quarter" idx="12"/>
          </p:nvPr>
        </p:nvSpPr>
        <p:spPr/>
        <p:txBody>
          <a:bodyPr/>
          <a:lstStyle/>
          <a:p>
            <a:fld id="{232E3788-3456-43BD-A5E2-20DB438D0918}" type="slidenum">
              <a:rPr lang="sv-SE" smtClean="0"/>
              <a:pPr/>
              <a:t>‹#›</a:t>
            </a:fld>
            <a:endParaRPr lang="sv-SE" dirty="0"/>
          </a:p>
        </p:txBody>
      </p:sp>
    </p:spTree>
  </p:cSld>
  <p:clrMapOvr>
    <a:masterClrMapping/>
  </p:clrMapOvr>
  <p:transition advClick="0" advTm="8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CB53B-41B0-4327-AAE4-6108086B4CE6}" type="datetime1">
              <a:rPr lang="sv-SE" smtClean="0"/>
              <a:pPr/>
              <a:t>2019-05-25</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a:t>© Invandrarindex </a:t>
            </a: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E3788-3456-43BD-A5E2-20DB438D0918}"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8000">
    <p:random/>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191.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chart" Target="../charts/chart193.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chart" Target="../charts/chart196.xml"/><Relationship Id="rId5" Type="http://schemas.openxmlformats.org/officeDocument/2006/relationships/chart" Target="../charts/chart195.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2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2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29.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38.xml"/><Relationship Id="rId4" Type="http://schemas.openxmlformats.org/officeDocument/2006/relationships/chart" Target="../charts/chart37.xml"/></Relationships>
</file>

<file path=ppt/slides/_rels/slide2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hart" Target="../charts/chart40.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42.xml"/><Relationship Id="rId4" Type="http://schemas.openxmlformats.org/officeDocument/2006/relationships/chart" Target="../charts/chart41.xml"/></Relationships>
</file>

<file path=ppt/slides/_rels/slide2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44.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hart" Target="../charts/chart4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48.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50.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hart" Target="../charts/chart5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54.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chart" Target="../charts/chart56.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chart" Target="../charts/chart58.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chart" Target="../charts/chart60.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chart" Target="../charts/chart6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chart" Target="../charts/chart64.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chart" Target="../charts/chart66.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69.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71.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73.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75.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77.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chart" Target="../charts/chart79.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chart" Target="../charts/chart81.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chart" Target="../charts/chart83.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85.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8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89.xml"/><Relationship Id="rId4" Type="http://schemas.openxmlformats.org/officeDocument/2006/relationships/chart" Target="../charts/chart88.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chart" Target="../charts/chart91.xml"/><Relationship Id="rId4" Type="http://schemas.openxmlformats.org/officeDocument/2006/relationships/chart" Target="../charts/chart90.xml"/></Relationships>
</file>

<file path=ppt/slides/_rels/slide5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93.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95.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97.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99.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101.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103.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105.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10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109.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111.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chart" Target="../charts/chart113.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chart" Target="../charts/chart115.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chart" Target="../charts/chart117.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chart" Target="../charts/chart119.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chart" Target="../charts/chart121.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chart" Target="../charts/chart123.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chart" Target="../charts/chart125.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chart" Target="../charts/chart12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chart" Target="../charts/chart129.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chart" Target="../charts/chart131.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chart" Target="../charts/chart133.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chart" Target="../charts/chart135.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chart" Target="../charts/chart137.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chart" Target="../charts/chart139.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chart" Target="../charts/chart141.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143.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145.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chart" Target="../charts/chart14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chart" Target="../charts/chart149.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chart" Target="../charts/chart151.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152.xml"/><Relationship Id="rId7"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chart" Target="../charts/chart154.xml"/><Relationship Id="rId5" Type="http://schemas.openxmlformats.org/officeDocument/2006/relationships/chart" Target="../charts/chart153.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155.xml"/><Relationship Id="rId7"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chart" Target="../charts/chart157.xml"/><Relationship Id="rId5" Type="http://schemas.openxmlformats.org/officeDocument/2006/relationships/chart" Target="../charts/chart156.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159.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161.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162.xml"/><Relationship Id="rId7" Type="http://schemas.openxmlformats.org/officeDocument/2006/relationships/image" Target="../media/image10.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http://www.invandrarindex.se/stockholm-formular/" TargetMode="External"/><Relationship Id="rId5" Type="http://schemas.openxmlformats.org/officeDocument/2006/relationships/chart" Target="../charts/chart163.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chart" Target="../charts/chart164.xml"/><Relationship Id="rId7" Type="http://schemas.openxmlformats.org/officeDocument/2006/relationships/image" Target="../media/image10.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http://www.invandrarindex.se/stockholm-formular/" TargetMode="External"/><Relationship Id="rId5" Type="http://schemas.openxmlformats.org/officeDocument/2006/relationships/chart" Target="../charts/chart165.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chart" Target="../charts/chart166.xml"/><Relationship Id="rId7" Type="http://schemas.openxmlformats.org/officeDocument/2006/relationships/image" Target="../media/image10.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www.invandrarindex.se/stockholm-formular/" TargetMode="External"/><Relationship Id="rId5" Type="http://schemas.openxmlformats.org/officeDocument/2006/relationships/chart" Target="../charts/chart167.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16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hyperlink" Target="http://www.invandrarindex.se/stockholm-formular/" TargetMode="External"/><Relationship Id="rId5" Type="http://schemas.openxmlformats.org/officeDocument/2006/relationships/chart" Target="../charts/chart171.xml"/><Relationship Id="rId4" Type="http://schemas.openxmlformats.org/officeDocument/2006/relationships/chart" Target="../charts/chart170.xml"/></Relationships>
</file>

<file path=ppt/slides/_rels/slide91.xml.rels><?xml version="1.0" encoding="UTF-8" standalone="yes"?>
<Relationships xmlns="http://schemas.openxmlformats.org/package/2006/relationships"><Relationship Id="rId3" Type="http://schemas.openxmlformats.org/officeDocument/2006/relationships/chart" Target="../charts/chart172.xml"/><Relationship Id="rId7" Type="http://schemas.openxmlformats.org/officeDocument/2006/relationships/image" Target="../media/image10.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hyperlink" Target="http://www.invandrarindex.se/stockholm-formular/" TargetMode="External"/><Relationship Id="rId5" Type="http://schemas.openxmlformats.org/officeDocument/2006/relationships/chart" Target="../charts/chart173.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174.xml"/><Relationship Id="rId7" Type="http://schemas.openxmlformats.org/officeDocument/2006/relationships/image" Target="../media/image10.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hyperlink" Target="http://www.invandrarindex.se/stockholm-formular/" TargetMode="External"/><Relationship Id="rId5" Type="http://schemas.openxmlformats.org/officeDocument/2006/relationships/chart" Target="../charts/chart175.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176.xml"/><Relationship Id="rId7" Type="http://schemas.openxmlformats.org/officeDocument/2006/relationships/image" Target="../media/image10.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hyperlink" Target="http://www.invandrarindex.se/stockholm-formular/" TargetMode="External"/><Relationship Id="rId5" Type="http://schemas.openxmlformats.org/officeDocument/2006/relationships/chart" Target="../charts/chart177.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179.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181.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183.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chart" Target="../charts/chart184.xm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185.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chart" Target="../charts/chart186.xml"/><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187.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189.xml"/><Relationship Id="rId4" Type="http://schemas.openxmlformats.org/officeDocument/2006/relationships/chart" Target="../charts/chart1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0" y="724028"/>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Platshållare för innehåll 11"/>
          <p:cNvGraphicFramePr>
            <a:graphicFrameLocks noGrp="1"/>
          </p:cNvGraphicFramePr>
          <p:nvPr>
            <p:ph idx="1"/>
          </p:nvPr>
        </p:nvGraphicFramePr>
        <p:xfrm>
          <a:off x="467544" y="6093296"/>
          <a:ext cx="45719" cy="503337"/>
        </p:xfrm>
        <a:graphic>
          <a:graphicData uri="http://schemas.openxmlformats.org/drawingml/2006/chart">
            <c:chart xmlns:c="http://schemas.openxmlformats.org/drawingml/2006/chart" xmlns:r="http://schemas.openxmlformats.org/officeDocument/2006/relationships" r:id="rId3"/>
          </a:graphicData>
        </a:graphic>
      </p:graphicFrame>
      <p:sp>
        <p:nvSpPr>
          <p:cNvPr id="17" name="Platshållare för bildnummer 16"/>
          <p:cNvSpPr>
            <a:spLocks noGrp="1"/>
          </p:cNvSpPr>
          <p:nvPr>
            <p:ph type="sldNum" sz="quarter" idx="12"/>
          </p:nvPr>
        </p:nvSpPr>
        <p:spPr/>
        <p:txBody>
          <a:bodyPr/>
          <a:lstStyle/>
          <a:p>
            <a:fld id="{232E3788-3456-43BD-A5E2-20DB438D0918}" type="slidenum">
              <a:rPr lang="sv-SE" smtClean="0"/>
              <a:pPr/>
              <a:t>1</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1</a:t>
            </a:fld>
            <a:r>
              <a:rPr lang="sv-SE" dirty="0">
                <a:solidFill>
                  <a:schemeClr val="tx1"/>
                </a:solidFill>
              </a:rPr>
              <a:t> (67) </a:t>
            </a: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3" name="textruta 12"/>
          <p:cNvSpPr txBox="1"/>
          <p:nvPr/>
        </p:nvSpPr>
        <p:spPr>
          <a:xfrm>
            <a:off x="3203848" y="4149080"/>
            <a:ext cx="3025765" cy="923330"/>
          </a:xfrm>
          <a:prstGeom prst="rect">
            <a:avLst/>
          </a:prstGeom>
          <a:noFill/>
        </p:spPr>
        <p:txBody>
          <a:bodyPr wrap="none" rtlCol="0">
            <a:spAutoFit/>
          </a:bodyPr>
          <a:lstStyle/>
          <a:p>
            <a:pPr algn="ctr"/>
            <a:r>
              <a:rPr lang="sv-SE" dirty="0"/>
              <a:t>Tylösand 2019-05-29</a:t>
            </a:r>
          </a:p>
          <a:p>
            <a:pPr algn="ctr"/>
            <a:endParaRPr lang="sv-SE" dirty="0"/>
          </a:p>
          <a:p>
            <a:pPr algn="ctr"/>
            <a:r>
              <a:rPr lang="sv-SE" dirty="0"/>
              <a:t>Invandrarindex 2017 och 2018</a:t>
            </a:r>
          </a:p>
        </p:txBody>
      </p:sp>
      <p:pic>
        <p:nvPicPr>
          <p:cNvPr id="1026" name="Picture 2" descr="C:\Users\ProBook 4510s\Pictures\IMG_4356.jpg"/>
          <p:cNvPicPr>
            <a:picLocks noChangeAspect="1" noChangeArrowheads="1"/>
          </p:cNvPicPr>
          <p:nvPr/>
        </p:nvPicPr>
        <p:blipFill>
          <a:blip r:embed="rId5" cstate="print"/>
          <a:srcRect/>
          <a:stretch>
            <a:fillRect/>
          </a:stretch>
        </p:blipFill>
        <p:spPr bwMode="auto">
          <a:xfrm>
            <a:off x="3275856" y="1916832"/>
            <a:ext cx="2700975" cy="1800200"/>
          </a:xfrm>
          <a:prstGeom prst="rect">
            <a:avLst/>
          </a:prstGeom>
          <a:noFill/>
        </p:spPr>
      </p:pic>
    </p:spTree>
  </p:cSld>
  <p:clrMapOvr>
    <a:masterClrMapping/>
  </p:clrMapOvr>
  <p:transition advClick="0" advTm="2476625">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780962807"/>
              </p:ext>
            </p:extLst>
          </p:nvPr>
        </p:nvGraphicFramePr>
        <p:xfrm>
          <a:off x="457200" y="2133575"/>
          <a:ext cx="8496622" cy="44637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18098" y="1501031"/>
            <a:ext cx="5835124" cy="369332"/>
          </a:xfrm>
          <a:prstGeom prst="rect">
            <a:avLst/>
          </a:prstGeom>
          <a:noFill/>
        </p:spPr>
        <p:txBody>
          <a:bodyPr wrap="none" rtlCol="0">
            <a:spAutoFit/>
          </a:bodyPr>
          <a:lstStyle/>
          <a:p>
            <a:r>
              <a:rPr lang="sv-SE" dirty="0"/>
              <a:t>5. Är du/mamma/pappa född i Sverige eller utanför Sverige?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10</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10</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0" name="textruta 9"/>
          <p:cNvSpPr txBox="1"/>
          <p:nvPr/>
        </p:nvSpPr>
        <p:spPr>
          <a:xfrm>
            <a:off x="7506992" y="361239"/>
            <a:ext cx="1330814" cy="584775"/>
          </a:xfrm>
          <a:prstGeom prst="rect">
            <a:avLst/>
          </a:prstGeom>
          <a:noFill/>
        </p:spPr>
        <p:txBody>
          <a:bodyPr wrap="none" rtlCol="0">
            <a:spAutoFit/>
          </a:bodyPr>
          <a:lstStyle/>
          <a:p>
            <a:r>
              <a:rPr lang="sv-SE" sz="1400" dirty="0">
                <a:solidFill>
                  <a:srgbClr val="0070C0"/>
                </a:solidFill>
              </a:rPr>
              <a:t>Bas 2018 1364  </a:t>
            </a:r>
          </a:p>
          <a:p>
            <a:endParaRPr lang="sv-SE" dirty="0"/>
          </a:p>
        </p:txBody>
      </p:sp>
      <p:sp>
        <p:nvSpPr>
          <p:cNvPr id="11" name="textruta 10"/>
          <p:cNvSpPr txBox="1"/>
          <p:nvPr/>
        </p:nvSpPr>
        <p:spPr>
          <a:xfrm>
            <a:off x="8316416" y="6138448"/>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808377876"/>
              </p:ext>
            </p:extLst>
          </p:nvPr>
        </p:nvGraphicFramePr>
        <p:xfrm>
          <a:off x="2411760" y="2420888"/>
          <a:ext cx="5760639" cy="4628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02913696"/>
      </p:ext>
    </p:extLst>
  </p:cSld>
  <p:clrMapOvr>
    <a:masterClrMapping/>
  </p:clrMapOvr>
  <p:transition advClick="0" advTm="13375">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751950453"/>
              </p:ext>
            </p:extLst>
          </p:nvPr>
        </p:nvGraphicFramePr>
        <p:xfrm>
          <a:off x="107504" y="2249126"/>
          <a:ext cx="8856984" cy="398818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403648" y="1354253"/>
            <a:ext cx="8856984" cy="369332"/>
          </a:xfrm>
          <a:prstGeom prst="rect">
            <a:avLst/>
          </a:prstGeom>
          <a:noFill/>
        </p:spPr>
        <p:txBody>
          <a:bodyPr wrap="square" rtlCol="0">
            <a:spAutoFit/>
          </a:bodyPr>
          <a:lstStyle/>
          <a:p>
            <a:r>
              <a:rPr lang="sv-SE" dirty="0"/>
              <a:t>171. QSW22 Vilken religion har du?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100</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100</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1170569" y="1772816"/>
          <a:ext cx="2825367" cy="83371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5ECAF53B-881D-4C72-9AD3-7F0C11B6641F}"/>
              </a:ext>
            </a:extLst>
          </p:cNvPr>
          <p:cNvSpPr txBox="1"/>
          <p:nvPr/>
        </p:nvSpPr>
        <p:spPr>
          <a:xfrm>
            <a:off x="7620000" y="526226"/>
            <a:ext cx="1159292" cy="800219"/>
          </a:xfrm>
          <a:prstGeom prst="rect">
            <a:avLst/>
          </a:prstGeom>
          <a:noFill/>
        </p:spPr>
        <p:txBody>
          <a:bodyPr wrap="none" rtlCol="0">
            <a:spAutoFit/>
          </a:bodyPr>
          <a:lstStyle/>
          <a:p>
            <a:r>
              <a:rPr lang="sv-SE" sz="1400" dirty="0">
                <a:solidFill>
                  <a:srgbClr val="0070C0"/>
                </a:solidFill>
              </a:rPr>
              <a:t>Bas 2018 223</a:t>
            </a:r>
          </a:p>
          <a:p>
            <a:r>
              <a:rPr lang="sv-SE" sz="1400" dirty="0">
                <a:solidFill>
                  <a:srgbClr val="0070C0"/>
                </a:solidFill>
              </a:rPr>
              <a:t> </a:t>
            </a:r>
          </a:p>
          <a:p>
            <a:endParaRPr lang="sv-SE" dirty="0"/>
          </a:p>
        </p:txBody>
      </p:sp>
      <p:graphicFrame>
        <p:nvGraphicFramePr>
          <p:cNvPr id="16" name="Response|ACCESSLEVEL|q20_01|0|#||">
            <a:extLst>
              <a:ext uri="{FF2B5EF4-FFF2-40B4-BE49-F238E27FC236}">
                <a16:creationId xmlns:a16="http://schemas.microsoft.com/office/drawing/2014/main" id="{18371F23-9554-45C4-9B9E-C34F1BB1AEFD}"/>
              </a:ext>
            </a:extLst>
          </p:cNvPr>
          <p:cNvGraphicFramePr>
            <a:graphicFrameLocks noGrp="1"/>
          </p:cNvGraphicFramePr>
          <p:nvPr>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WVS logga.png">
            <a:extLst>
              <a:ext uri="{FF2B5EF4-FFF2-40B4-BE49-F238E27FC236}">
                <a16:creationId xmlns:a16="http://schemas.microsoft.com/office/drawing/2014/main" id="{2DCB80EA-57CF-4E1F-A719-A74F5678229C}"/>
              </a:ext>
            </a:extLst>
          </p:cNvPr>
          <p:cNvPicPr>
            <a:picLocks noChangeAspect="1"/>
          </p:cNvPicPr>
          <p:nvPr/>
        </p:nvPicPr>
        <p:blipFill>
          <a:blip r:embed="rId6">
            <a:extLst/>
          </a:blip>
          <a:stretch>
            <a:fillRect/>
          </a:stretch>
        </p:blipFill>
        <p:spPr>
          <a:xfrm>
            <a:off x="273892" y="350359"/>
            <a:ext cx="1211007" cy="572203"/>
          </a:xfrm>
          <a:prstGeom prst="rect">
            <a:avLst/>
          </a:prstGeom>
          <a:ln w="12700">
            <a:miter lim="400000"/>
          </a:ln>
        </p:spPr>
      </p:pic>
      <p:sp>
        <p:nvSpPr>
          <p:cNvPr id="2" name="TextBox 1">
            <a:extLst>
              <a:ext uri="{FF2B5EF4-FFF2-40B4-BE49-F238E27FC236}">
                <a16:creationId xmlns:a16="http://schemas.microsoft.com/office/drawing/2014/main" id="{352073DC-5094-4A4B-86CC-972E9A1D57A6}"/>
              </a:ext>
            </a:extLst>
          </p:cNvPr>
          <p:cNvSpPr txBox="1"/>
          <p:nvPr/>
        </p:nvSpPr>
        <p:spPr>
          <a:xfrm>
            <a:off x="6443844" y="1820341"/>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4208471625"/>
      </p:ext>
    </p:extLst>
  </p:cSld>
  <p:clrMapOvr>
    <a:masterClrMapping/>
  </p:clrMapOvr>
  <p:transition advClick="0" advTm="13375">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70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44778995"/>
              </p:ext>
            </p:extLst>
          </p:nvPr>
        </p:nvGraphicFramePr>
        <p:xfrm>
          <a:off x="124118" y="2564903"/>
          <a:ext cx="8856662" cy="393059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490299" y="1564821"/>
            <a:ext cx="5904191" cy="369332"/>
          </a:xfrm>
          <a:prstGeom prst="rect">
            <a:avLst/>
          </a:prstGeom>
          <a:noFill/>
        </p:spPr>
        <p:txBody>
          <a:bodyPr wrap="square" rtlCol="0">
            <a:spAutoFit/>
          </a:bodyPr>
          <a:lstStyle/>
          <a:p>
            <a:r>
              <a:rPr lang="sv-SE" dirty="0"/>
              <a:t>173. Hur viktig är gud i ditt liv?</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101</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101</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8404" y="5875427"/>
            <a:ext cx="565800" cy="646331"/>
          </a:xfrm>
          <a:prstGeom prst="rect">
            <a:avLst/>
          </a:prstGeom>
          <a:noFill/>
        </p:spPr>
        <p:txBody>
          <a:bodyPr wrap="square" rtlCol="0">
            <a:spAutoFit/>
          </a:bodyPr>
          <a:lstStyle/>
          <a:p>
            <a:endParaRPr lang="sv-SE" dirty="0"/>
          </a:p>
          <a:p>
            <a:r>
              <a:rPr lang="sv-SE" dirty="0"/>
              <a:t>%</a:t>
            </a:r>
          </a:p>
        </p:txBody>
      </p:sp>
      <p:graphicFrame>
        <p:nvGraphicFramePr>
          <p:cNvPr id="15" name="legend">
            <a:extLst>
              <a:ext uri="{FF2B5EF4-FFF2-40B4-BE49-F238E27FC236}">
                <a16:creationId xmlns:a16="http://schemas.microsoft.com/office/drawing/2014/main" id="{E9AB77BA-6004-4A30-A08F-30BDCC99A4C4}"/>
              </a:ext>
            </a:extLst>
          </p:cNvPr>
          <p:cNvGraphicFramePr>
            <a:graphicFrameLocks/>
          </p:cNvGraphicFramePr>
          <p:nvPr>
            <p:extLst>
              <p:ext uri="{D42A27DB-BD31-4B8C-83A1-F6EECF244321}">
                <p14:modId xmlns:p14="http://schemas.microsoft.com/office/powerpoint/2010/main" val="3500978123"/>
              </p:ext>
            </p:extLst>
          </p:nvPr>
        </p:nvGraphicFramePr>
        <p:xfrm>
          <a:off x="-324544" y="2159375"/>
          <a:ext cx="9124449" cy="758544"/>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ruta 9">
            <a:extLst>
              <a:ext uri="{FF2B5EF4-FFF2-40B4-BE49-F238E27FC236}">
                <a16:creationId xmlns:a16="http://schemas.microsoft.com/office/drawing/2014/main" id="{B6E7DFFD-4729-4720-AEBE-300C9DF227CE}"/>
              </a:ext>
            </a:extLst>
          </p:cNvPr>
          <p:cNvSpPr txBox="1"/>
          <p:nvPr/>
        </p:nvSpPr>
        <p:spPr>
          <a:xfrm>
            <a:off x="7380191" y="570210"/>
            <a:ext cx="1159292" cy="800219"/>
          </a:xfrm>
          <a:prstGeom prst="rect">
            <a:avLst/>
          </a:prstGeom>
          <a:noFill/>
        </p:spPr>
        <p:txBody>
          <a:bodyPr wrap="none" rtlCol="0">
            <a:spAutoFit/>
          </a:bodyPr>
          <a:lstStyle/>
          <a:p>
            <a:r>
              <a:rPr lang="sv-SE" sz="1400" dirty="0">
                <a:solidFill>
                  <a:srgbClr val="0070C0"/>
                </a:solidFill>
              </a:rPr>
              <a:t>Bas 2018 215</a:t>
            </a:r>
          </a:p>
          <a:p>
            <a:r>
              <a:rPr lang="sv-SE" sz="1400" dirty="0">
                <a:solidFill>
                  <a:srgbClr val="0070C0"/>
                </a:solidFill>
              </a:rPr>
              <a:t> </a:t>
            </a:r>
          </a:p>
          <a:p>
            <a:endParaRPr lang="sv-SE" dirty="0"/>
          </a:p>
        </p:txBody>
      </p:sp>
      <p:sp>
        <p:nvSpPr>
          <p:cNvPr id="2" name="TextBox 1">
            <a:extLst>
              <a:ext uri="{FF2B5EF4-FFF2-40B4-BE49-F238E27FC236}">
                <a16:creationId xmlns:a16="http://schemas.microsoft.com/office/drawing/2014/main" id="{90368017-0E89-4FB1-8A6D-12DCDBFA1904}"/>
              </a:ext>
            </a:extLst>
          </p:cNvPr>
          <p:cNvSpPr txBox="1"/>
          <p:nvPr/>
        </p:nvSpPr>
        <p:spPr>
          <a:xfrm flipH="1">
            <a:off x="6129887" y="6177804"/>
            <a:ext cx="1778919" cy="369332"/>
          </a:xfrm>
          <a:prstGeom prst="rect">
            <a:avLst/>
          </a:prstGeom>
          <a:noFill/>
        </p:spPr>
        <p:txBody>
          <a:bodyPr wrap="square" rtlCol="0">
            <a:spAutoFit/>
          </a:bodyPr>
          <a:lstStyle/>
          <a:p>
            <a:r>
              <a:rPr lang="sv-SE" dirty="0"/>
              <a:t>Medelvärde 5,6</a:t>
            </a:r>
          </a:p>
        </p:txBody>
      </p:sp>
    </p:spTree>
    <p:extLst>
      <p:ext uri="{BB962C8B-B14F-4D97-AF65-F5344CB8AC3E}">
        <p14:creationId xmlns:p14="http://schemas.microsoft.com/office/powerpoint/2010/main" val="4094793227"/>
      </p:ext>
    </p:extLst>
  </p:cSld>
  <p:clrMapOvr>
    <a:masterClrMapping/>
  </p:clrMapOvr>
  <p:transition advClick="0" advTm="13375">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376728096"/>
              </p:ext>
            </p:extLst>
          </p:nvPr>
        </p:nvGraphicFramePr>
        <p:xfrm>
          <a:off x="124118" y="2889172"/>
          <a:ext cx="8856662" cy="360633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584335" y="1664504"/>
            <a:ext cx="7416824" cy="738664"/>
          </a:xfrm>
          <a:prstGeom prst="rect">
            <a:avLst/>
          </a:prstGeom>
          <a:noFill/>
        </p:spPr>
        <p:txBody>
          <a:bodyPr wrap="square" rtlCol="0">
            <a:spAutoFit/>
          </a:bodyPr>
          <a:lstStyle/>
          <a:p>
            <a:r>
              <a:rPr lang="sv-SE" sz="1400" dirty="0"/>
              <a:t>175. Till sist undrar vi om du vill berätta mer om dina erfarenheter av Sverige? </a:t>
            </a:r>
            <a:br>
              <a:rPr lang="sv-SE" sz="1400" dirty="0"/>
            </a:br>
            <a:r>
              <a:rPr lang="sv-SE" sz="1400" dirty="0"/>
              <a:t>I så fall kan du vara med i frågeundersökningar som sköts av forskare vid Göteborgs universitet. Forskarna kommer att be dig att då och då svara på korta frågor på en dator eller i din smartphone.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102</a:t>
            </a:fld>
            <a:endParaRPr lang="sv-SE" dirty="0"/>
          </a:p>
        </p:txBody>
      </p:sp>
      <p:sp>
        <p:nvSpPr>
          <p:cNvPr id="18" name="Platshållare för sidfot 17"/>
          <p:cNvSpPr>
            <a:spLocks noGrp="1"/>
          </p:cNvSpPr>
          <p:nvPr>
            <p:ph type="ftr" sz="quarter" idx="11"/>
          </p:nvPr>
        </p:nvSpPr>
        <p:spPr>
          <a:xfrm>
            <a:off x="179512" y="6237312"/>
            <a:ext cx="8784976" cy="484163"/>
          </a:xfrm>
        </p:spPr>
        <p:txBody>
          <a:bodyPr/>
          <a:lstStyle/>
          <a:p>
            <a:r>
              <a:rPr lang="sv-SE" dirty="0">
                <a:solidFill>
                  <a:schemeClr val="tx1"/>
                </a:solidFill>
              </a:rPr>
              <a:t>© Invandrarindex                                                                                                                                                                                                     </a:t>
            </a:r>
            <a:fld id="{27862DE9-ECC0-4F57-B426-A30301B562CF}" type="slidenum">
              <a:rPr lang="sv-SE" smtClean="0">
                <a:solidFill>
                  <a:schemeClr val="tx1"/>
                </a:solidFill>
              </a:rPr>
              <a:pPr/>
              <a:t>102</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68283" y="590272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096333981"/>
              </p:ext>
            </p:extLst>
          </p:nvPr>
        </p:nvGraphicFramePr>
        <p:xfrm flipH="1">
          <a:off x="8244408" y="1868701"/>
          <a:ext cx="72008" cy="4702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legend">
            <a:extLst>
              <a:ext uri="{FF2B5EF4-FFF2-40B4-BE49-F238E27FC236}">
                <a16:creationId xmlns:a16="http://schemas.microsoft.com/office/drawing/2014/main" id="{E2E654E3-8391-40D6-A586-0AB8E4BADBEA}"/>
              </a:ext>
            </a:extLst>
          </p:cNvPr>
          <p:cNvGraphicFramePr>
            <a:graphicFrameLocks/>
          </p:cNvGraphicFramePr>
          <p:nvPr>
            <p:extLst>
              <p:ext uri="{D42A27DB-BD31-4B8C-83A1-F6EECF244321}">
                <p14:modId xmlns:p14="http://schemas.microsoft.com/office/powerpoint/2010/main" val="2737399902"/>
              </p:ext>
            </p:extLst>
          </p:nvPr>
        </p:nvGraphicFramePr>
        <p:xfrm>
          <a:off x="1444622" y="2889172"/>
          <a:ext cx="7452320" cy="705424"/>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9">
            <a:extLst>
              <a:ext uri="{FF2B5EF4-FFF2-40B4-BE49-F238E27FC236}">
                <a16:creationId xmlns:a16="http://schemas.microsoft.com/office/drawing/2014/main" id="{F942D349-9413-43BA-B379-B811EEDF3E44}"/>
              </a:ext>
            </a:extLst>
          </p:cNvPr>
          <p:cNvSpPr txBox="1"/>
          <p:nvPr/>
        </p:nvSpPr>
        <p:spPr>
          <a:xfrm>
            <a:off x="7679007" y="362498"/>
            <a:ext cx="1250663" cy="800219"/>
          </a:xfrm>
          <a:prstGeom prst="rect">
            <a:avLst/>
          </a:prstGeom>
          <a:noFill/>
        </p:spPr>
        <p:txBody>
          <a:bodyPr wrap="none" rtlCol="0">
            <a:spAutoFit/>
          </a:bodyPr>
          <a:lstStyle/>
          <a:p>
            <a:r>
              <a:rPr lang="sv-SE" sz="1400" dirty="0">
                <a:solidFill>
                  <a:srgbClr val="0070C0"/>
                </a:solidFill>
              </a:rPr>
              <a:t>Bas 2017 1233</a:t>
            </a:r>
          </a:p>
          <a:p>
            <a:r>
              <a:rPr lang="sv-SE" sz="1400" dirty="0">
                <a:solidFill>
                  <a:srgbClr val="0070C0"/>
                </a:solidFill>
              </a:rPr>
              <a:t>Bas 2018 835</a:t>
            </a:r>
          </a:p>
          <a:p>
            <a:endParaRPr lang="sv-SE" dirty="0"/>
          </a:p>
        </p:txBody>
      </p:sp>
      <p:graphicFrame>
        <p:nvGraphicFramePr>
          <p:cNvPr id="19" name="Response|ACCESSLEVEL|q0161|0|#||">
            <a:extLst>
              <a:ext uri="{FF2B5EF4-FFF2-40B4-BE49-F238E27FC236}">
                <a16:creationId xmlns:a16="http://schemas.microsoft.com/office/drawing/2014/main" id="{F4ACE303-17ED-4C13-B675-962DFC508646}"/>
              </a:ext>
            </a:extLst>
          </p:cNvPr>
          <p:cNvGraphicFramePr>
            <a:graphicFrameLocks noGrp="1"/>
          </p:cNvGraphicFramePr>
          <p:nvPr>
            <p:extLst>
              <p:ext uri="{D42A27DB-BD31-4B8C-83A1-F6EECF244321}">
                <p14:modId xmlns:p14="http://schemas.microsoft.com/office/powerpoint/2010/main" val="2738770249"/>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98667429"/>
      </p:ext>
    </p:extLst>
  </p:cSld>
  <p:clrMapOvr>
    <a:masterClrMapping/>
  </p:clrMapOvr>
  <p:transition advClick="0" advTm="13375">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6275803"/>
              </p:ext>
            </p:extLst>
          </p:nvPr>
        </p:nvGraphicFramePr>
        <p:xfrm>
          <a:off x="457200" y="2133575"/>
          <a:ext cx="8496622" cy="44637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18098" y="1501031"/>
            <a:ext cx="3408497" cy="369332"/>
          </a:xfrm>
          <a:prstGeom prst="rect">
            <a:avLst/>
          </a:prstGeom>
          <a:noFill/>
        </p:spPr>
        <p:txBody>
          <a:bodyPr wrap="none" rtlCol="0">
            <a:spAutoFit/>
          </a:bodyPr>
          <a:lstStyle/>
          <a:p>
            <a:r>
              <a:rPr lang="sv-SE" dirty="0"/>
              <a:t>9. Har du svenskt medborgarskap?</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11</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11</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0" name="textruta 9"/>
          <p:cNvSpPr txBox="1"/>
          <p:nvPr/>
        </p:nvSpPr>
        <p:spPr>
          <a:xfrm>
            <a:off x="7452320" y="326046"/>
            <a:ext cx="1330814" cy="584775"/>
          </a:xfrm>
          <a:prstGeom prst="rect">
            <a:avLst/>
          </a:prstGeom>
          <a:noFill/>
        </p:spPr>
        <p:txBody>
          <a:bodyPr wrap="none" rtlCol="0">
            <a:spAutoFit/>
          </a:bodyPr>
          <a:lstStyle/>
          <a:p>
            <a:r>
              <a:rPr lang="sv-SE" sz="1400" dirty="0">
                <a:solidFill>
                  <a:srgbClr val="0070C0"/>
                </a:solidFill>
              </a:rPr>
              <a:t>Bas 2018 1290  </a:t>
            </a:r>
          </a:p>
          <a:p>
            <a:endParaRPr lang="sv-SE" dirty="0"/>
          </a:p>
        </p:txBody>
      </p:sp>
      <p:sp>
        <p:nvSpPr>
          <p:cNvPr id="11" name="textruta 10"/>
          <p:cNvSpPr txBox="1"/>
          <p:nvPr/>
        </p:nvSpPr>
        <p:spPr>
          <a:xfrm>
            <a:off x="8316416" y="6138448"/>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385724509"/>
              </p:ext>
            </p:extLst>
          </p:nvPr>
        </p:nvGraphicFramePr>
        <p:xfrm>
          <a:off x="2195736" y="2420888"/>
          <a:ext cx="5688631" cy="4628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2186911"/>
      </p:ext>
    </p:extLst>
  </p:cSld>
  <p:clrMapOvr>
    <a:masterClrMapping/>
  </p:clrMapOvr>
  <p:transition advClick="0" advTm="13375">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600390764"/>
              </p:ext>
            </p:extLst>
          </p:nvPr>
        </p:nvGraphicFramePr>
        <p:xfrm>
          <a:off x="107504" y="2132856"/>
          <a:ext cx="8856662" cy="436235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446773" y="1629025"/>
            <a:ext cx="5932073" cy="369332"/>
          </a:xfrm>
          <a:prstGeom prst="rect">
            <a:avLst/>
          </a:prstGeom>
          <a:noFill/>
        </p:spPr>
        <p:txBody>
          <a:bodyPr wrap="none" rtlCol="0">
            <a:spAutoFit/>
          </a:bodyPr>
          <a:lstStyle/>
          <a:p>
            <a:r>
              <a:rPr lang="sv-SE" dirty="0"/>
              <a:t>10. Hur många år har du gått i skola innan du kom till Sverige?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12</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12</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1932" y="6125883"/>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838990278"/>
              </p:ext>
            </p:extLst>
          </p:nvPr>
        </p:nvGraphicFramePr>
        <p:xfrm>
          <a:off x="1475656" y="1854116"/>
          <a:ext cx="7992888" cy="821201"/>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F2FFE0D8-E19C-4600-9344-68AF98486AD6}"/>
              </a:ext>
            </a:extLst>
          </p:cNvPr>
          <p:cNvSpPr txBox="1"/>
          <p:nvPr/>
        </p:nvSpPr>
        <p:spPr>
          <a:xfrm>
            <a:off x="7596336" y="313463"/>
            <a:ext cx="1290738" cy="800219"/>
          </a:xfrm>
          <a:prstGeom prst="rect">
            <a:avLst/>
          </a:prstGeom>
          <a:noFill/>
        </p:spPr>
        <p:txBody>
          <a:bodyPr wrap="none" rtlCol="0">
            <a:spAutoFit/>
          </a:bodyPr>
          <a:lstStyle/>
          <a:p>
            <a:r>
              <a:rPr lang="sv-SE" sz="1400" dirty="0">
                <a:solidFill>
                  <a:srgbClr val="0070C0"/>
                </a:solidFill>
              </a:rPr>
              <a:t>Bas 2017  </a:t>
            </a:r>
            <a:r>
              <a:rPr lang="fr-FR" sz="1400" dirty="0">
                <a:solidFill>
                  <a:srgbClr val="0B76C2"/>
                </a:solidFill>
              </a:rPr>
              <a:t>958</a:t>
            </a:r>
          </a:p>
          <a:p>
            <a:r>
              <a:rPr lang="sv-SE" sz="1400" dirty="0">
                <a:solidFill>
                  <a:srgbClr val="0070C0"/>
                </a:solidFill>
              </a:rPr>
              <a:t>Bas 2018  1286</a:t>
            </a:r>
          </a:p>
          <a:p>
            <a:endParaRPr lang="sv-SE" dirty="0"/>
          </a:p>
        </p:txBody>
      </p:sp>
      <p:graphicFrame>
        <p:nvGraphicFramePr>
          <p:cNvPr id="16" name="Response|ACCESSLEVEL|q64|0|#||">
            <a:extLst>
              <a:ext uri="{FF2B5EF4-FFF2-40B4-BE49-F238E27FC236}">
                <a16:creationId xmlns:a16="http://schemas.microsoft.com/office/drawing/2014/main" id="{84B18724-7334-4807-81C4-ABD9ACA958F0}"/>
              </a:ext>
            </a:extLst>
          </p:cNvPr>
          <p:cNvGraphicFramePr>
            <a:graphicFrameLocks noGrp="1"/>
          </p:cNvGraphicFramePr>
          <p:nvPr>
            <p:extLst>
              <p:ext uri="{D42A27DB-BD31-4B8C-83A1-F6EECF244321}">
                <p14:modId xmlns:p14="http://schemas.microsoft.com/office/powerpoint/2010/main" val="1388394445"/>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0414122"/>
      </p:ext>
    </p:extLst>
  </p:cSld>
  <p:clrMapOvr>
    <a:masterClrMapping/>
  </p:clrMapOvr>
  <p:transition advClick="0" advTm="13375">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468397757"/>
              </p:ext>
            </p:extLst>
          </p:nvPr>
        </p:nvGraphicFramePr>
        <p:xfrm>
          <a:off x="107504" y="2132856"/>
          <a:ext cx="8856662" cy="436235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446773" y="1629025"/>
            <a:ext cx="4280787" cy="369332"/>
          </a:xfrm>
          <a:prstGeom prst="rect">
            <a:avLst/>
          </a:prstGeom>
          <a:noFill/>
        </p:spPr>
        <p:txBody>
          <a:bodyPr wrap="none" rtlCol="0">
            <a:spAutoFit/>
          </a:bodyPr>
          <a:lstStyle/>
          <a:p>
            <a:r>
              <a:rPr lang="sv-SE" dirty="0"/>
              <a:t>11. Vilket språk pratar ni vanligen hemma?</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13</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13</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1932" y="6125883"/>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972793056"/>
              </p:ext>
            </p:extLst>
          </p:nvPr>
        </p:nvGraphicFramePr>
        <p:xfrm>
          <a:off x="1475656" y="1854116"/>
          <a:ext cx="7992888" cy="821201"/>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F2FFE0D8-E19C-4600-9344-68AF98486AD6}"/>
              </a:ext>
            </a:extLst>
          </p:cNvPr>
          <p:cNvSpPr txBox="1"/>
          <p:nvPr/>
        </p:nvSpPr>
        <p:spPr>
          <a:xfrm>
            <a:off x="7908806" y="107921"/>
            <a:ext cx="479618" cy="584775"/>
          </a:xfrm>
          <a:prstGeom prst="rect">
            <a:avLst/>
          </a:prstGeom>
          <a:noFill/>
        </p:spPr>
        <p:txBody>
          <a:bodyPr wrap="none" rtlCol="0">
            <a:spAutoFit/>
          </a:bodyPr>
          <a:lstStyle/>
          <a:p>
            <a:r>
              <a:rPr lang="sv-SE" sz="1400" dirty="0">
                <a:solidFill>
                  <a:srgbClr val="0070C0"/>
                </a:solidFill>
              </a:rPr>
              <a:t>Bas </a:t>
            </a:r>
          </a:p>
          <a:p>
            <a:endParaRPr lang="sv-SE" dirty="0"/>
          </a:p>
        </p:txBody>
      </p:sp>
      <p:graphicFrame>
        <p:nvGraphicFramePr>
          <p:cNvPr id="16" name="Response|ACCESSLEVEL|q64|0|#||">
            <a:extLst>
              <a:ext uri="{FF2B5EF4-FFF2-40B4-BE49-F238E27FC236}">
                <a16:creationId xmlns:a16="http://schemas.microsoft.com/office/drawing/2014/main" id="{84B18724-7334-4807-81C4-ABD9ACA958F0}"/>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r>
                        <a:rPr lang="fr-FR" sz="1400" b="0" dirty="0">
                          <a:solidFill>
                            <a:srgbClr val="0B76C2"/>
                          </a:solidFill>
                        </a:rPr>
                        <a:t>958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87463662"/>
      </p:ext>
    </p:extLst>
  </p:cSld>
  <p:clrMapOvr>
    <a:masterClrMapping/>
  </p:clrMapOvr>
  <p:transition advClick="0" advTm="13375">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745958325"/>
              </p:ext>
            </p:extLst>
          </p:nvPr>
        </p:nvGraphicFramePr>
        <p:xfrm>
          <a:off x="107504" y="2132856"/>
          <a:ext cx="8856662" cy="436235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446773" y="1629025"/>
            <a:ext cx="1207382" cy="369332"/>
          </a:xfrm>
          <a:prstGeom prst="rect">
            <a:avLst/>
          </a:prstGeom>
          <a:noFill/>
        </p:spPr>
        <p:txBody>
          <a:bodyPr wrap="none" rtlCol="0">
            <a:spAutoFit/>
          </a:bodyPr>
          <a:lstStyle/>
          <a:p>
            <a:r>
              <a:rPr lang="sv-SE" dirty="0"/>
              <a:t>12 Är du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14</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14</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1932" y="6125883"/>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663868920"/>
              </p:ext>
            </p:extLst>
          </p:nvPr>
        </p:nvGraphicFramePr>
        <p:xfrm>
          <a:off x="1547664" y="2045453"/>
          <a:ext cx="7992888" cy="821201"/>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F2FFE0D8-E19C-4600-9344-68AF98486AD6}"/>
              </a:ext>
            </a:extLst>
          </p:cNvPr>
          <p:cNvSpPr txBox="1"/>
          <p:nvPr/>
        </p:nvSpPr>
        <p:spPr>
          <a:xfrm>
            <a:off x="7908806" y="107921"/>
            <a:ext cx="479618" cy="584775"/>
          </a:xfrm>
          <a:prstGeom prst="rect">
            <a:avLst/>
          </a:prstGeom>
          <a:noFill/>
        </p:spPr>
        <p:txBody>
          <a:bodyPr wrap="none" rtlCol="0">
            <a:spAutoFit/>
          </a:bodyPr>
          <a:lstStyle/>
          <a:p>
            <a:r>
              <a:rPr lang="sv-SE" sz="1400" dirty="0">
                <a:solidFill>
                  <a:srgbClr val="0070C0"/>
                </a:solidFill>
              </a:rPr>
              <a:t>Bas </a:t>
            </a:r>
          </a:p>
          <a:p>
            <a:endParaRPr lang="sv-SE" dirty="0"/>
          </a:p>
        </p:txBody>
      </p:sp>
      <p:graphicFrame>
        <p:nvGraphicFramePr>
          <p:cNvPr id="16" name="Response|ACCESSLEVEL|q64|0|#||">
            <a:extLst>
              <a:ext uri="{FF2B5EF4-FFF2-40B4-BE49-F238E27FC236}">
                <a16:creationId xmlns:a16="http://schemas.microsoft.com/office/drawing/2014/main" id="{84B18724-7334-4807-81C4-ABD9ACA958F0}"/>
              </a:ext>
            </a:extLst>
          </p:cNvPr>
          <p:cNvGraphicFramePr>
            <a:graphicFrameLocks noGrp="1"/>
          </p:cNvGraphicFramePr>
          <p:nvPr>
            <p:extLst>
              <p:ext uri="{D42A27DB-BD31-4B8C-83A1-F6EECF244321}">
                <p14:modId xmlns:p14="http://schemas.microsoft.com/office/powerpoint/2010/main" val="353721320"/>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r>
                        <a:rPr lang="fr-FR" sz="1400" b="0" dirty="0">
                          <a:solidFill>
                            <a:srgbClr val="0B76C2"/>
                          </a:solidFill>
                        </a:rPr>
                        <a:t>1289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12976757"/>
      </p:ext>
    </p:extLst>
  </p:cSld>
  <p:clrMapOvr>
    <a:masterClrMapping/>
  </p:clrMapOvr>
  <p:transition advClick="0" advTm="13375">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958094796"/>
              </p:ext>
            </p:extLst>
          </p:nvPr>
        </p:nvGraphicFramePr>
        <p:xfrm>
          <a:off x="457200" y="2133575"/>
          <a:ext cx="8496622" cy="44637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18098" y="1501031"/>
            <a:ext cx="3323730" cy="369332"/>
          </a:xfrm>
          <a:prstGeom prst="rect">
            <a:avLst/>
          </a:prstGeom>
          <a:noFill/>
        </p:spPr>
        <p:txBody>
          <a:bodyPr wrap="none" rtlCol="0">
            <a:spAutoFit/>
          </a:bodyPr>
          <a:lstStyle/>
          <a:p>
            <a:r>
              <a:rPr lang="sv-SE" dirty="0"/>
              <a:t>13. Går du på gymnasiet eller Sfi?</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15</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15</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0" name="textruta 9"/>
          <p:cNvSpPr txBox="1"/>
          <p:nvPr/>
        </p:nvSpPr>
        <p:spPr>
          <a:xfrm>
            <a:off x="7524328" y="110980"/>
            <a:ext cx="1330814" cy="584775"/>
          </a:xfrm>
          <a:prstGeom prst="rect">
            <a:avLst/>
          </a:prstGeom>
          <a:noFill/>
        </p:spPr>
        <p:txBody>
          <a:bodyPr wrap="none" rtlCol="0">
            <a:spAutoFit/>
          </a:bodyPr>
          <a:lstStyle/>
          <a:p>
            <a:r>
              <a:rPr lang="sv-SE" sz="1400" dirty="0">
                <a:solidFill>
                  <a:srgbClr val="0070C0"/>
                </a:solidFill>
              </a:rPr>
              <a:t>Bas 2018 1306  </a:t>
            </a:r>
          </a:p>
          <a:p>
            <a:endParaRPr lang="sv-SE" dirty="0"/>
          </a:p>
        </p:txBody>
      </p:sp>
      <p:sp>
        <p:nvSpPr>
          <p:cNvPr id="11" name="textruta 10"/>
          <p:cNvSpPr txBox="1"/>
          <p:nvPr/>
        </p:nvSpPr>
        <p:spPr>
          <a:xfrm>
            <a:off x="8316416" y="6138448"/>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78970441"/>
              </p:ext>
            </p:extLst>
          </p:nvPr>
        </p:nvGraphicFramePr>
        <p:xfrm>
          <a:off x="2411760" y="2420888"/>
          <a:ext cx="5760639" cy="4628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60619315"/>
      </p:ext>
    </p:extLst>
  </p:cSld>
  <p:clrMapOvr>
    <a:masterClrMapping/>
  </p:clrMapOvr>
  <p:transition advClick="0" advTm="13375">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603120787"/>
              </p:ext>
            </p:extLst>
          </p:nvPr>
        </p:nvGraphicFramePr>
        <p:xfrm>
          <a:off x="107504" y="2276873"/>
          <a:ext cx="8856662"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691680" y="1676660"/>
            <a:ext cx="2709268" cy="369332"/>
          </a:xfrm>
          <a:prstGeom prst="rect">
            <a:avLst/>
          </a:prstGeom>
          <a:noFill/>
        </p:spPr>
        <p:txBody>
          <a:bodyPr wrap="none" rtlCol="0">
            <a:spAutoFit/>
          </a:bodyPr>
          <a:lstStyle/>
          <a:p>
            <a:r>
              <a:rPr lang="sv-SE" dirty="0"/>
              <a:t>14. Vilken nivå läser du sfi?</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16</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16</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8366" y="6130616"/>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678414386"/>
              </p:ext>
            </p:extLst>
          </p:nvPr>
        </p:nvGraphicFramePr>
        <p:xfrm>
          <a:off x="2339752" y="2369303"/>
          <a:ext cx="6418976" cy="63878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ruta 9">
            <a:extLst>
              <a:ext uri="{FF2B5EF4-FFF2-40B4-BE49-F238E27FC236}">
                <a16:creationId xmlns:a16="http://schemas.microsoft.com/office/drawing/2014/main" id="{2231D4BA-DB43-4E99-AD11-B447316FE049}"/>
              </a:ext>
            </a:extLst>
          </p:cNvPr>
          <p:cNvSpPr txBox="1"/>
          <p:nvPr/>
        </p:nvSpPr>
        <p:spPr>
          <a:xfrm>
            <a:off x="7596336" y="423786"/>
            <a:ext cx="1330814" cy="584775"/>
          </a:xfrm>
          <a:prstGeom prst="rect">
            <a:avLst/>
          </a:prstGeom>
          <a:noFill/>
        </p:spPr>
        <p:txBody>
          <a:bodyPr wrap="none" rtlCol="0">
            <a:spAutoFit/>
          </a:bodyPr>
          <a:lstStyle/>
          <a:p>
            <a:r>
              <a:rPr lang="sv-SE" sz="1400" dirty="0">
                <a:solidFill>
                  <a:srgbClr val="0070C0"/>
                </a:solidFill>
              </a:rPr>
              <a:t>Bas 2018 1172  </a:t>
            </a:r>
          </a:p>
          <a:p>
            <a:endParaRPr lang="sv-SE" dirty="0"/>
          </a:p>
        </p:txBody>
      </p:sp>
      <p:graphicFrame>
        <p:nvGraphicFramePr>
          <p:cNvPr id="20" name="Response|ACCESSLEVEL|q04|0|#||">
            <a:extLst>
              <a:ext uri="{FF2B5EF4-FFF2-40B4-BE49-F238E27FC236}">
                <a16:creationId xmlns:a16="http://schemas.microsoft.com/office/drawing/2014/main" id="{C385793E-5CD4-42D5-8CA6-21C913D36384}"/>
              </a:ext>
            </a:extLst>
          </p:cNvPr>
          <p:cNvGraphicFramePr>
            <a:graphicFrameLocks noGrp="1"/>
          </p:cNvGraphicFramePr>
          <p:nvPr>
            <p:extLst>
              <p:ext uri="{D42A27DB-BD31-4B8C-83A1-F6EECF244321}">
                <p14:modId xmlns:p14="http://schemas.microsoft.com/office/powerpoint/2010/main" val="2980747957"/>
              </p:ext>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03573415"/>
      </p:ext>
    </p:extLst>
  </p:cSld>
  <p:clrMapOvr>
    <a:masterClrMapping/>
  </p:clrMapOvr>
  <p:transition advClick="0" advTm="13375">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036977459"/>
              </p:ext>
            </p:extLst>
          </p:nvPr>
        </p:nvGraphicFramePr>
        <p:xfrm>
          <a:off x="457200" y="2348880"/>
          <a:ext cx="849662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18098" y="1501031"/>
            <a:ext cx="3904339" cy="646331"/>
          </a:xfrm>
          <a:prstGeom prst="rect">
            <a:avLst/>
          </a:prstGeom>
          <a:noFill/>
        </p:spPr>
        <p:txBody>
          <a:bodyPr wrap="none" rtlCol="0">
            <a:spAutoFit/>
          </a:bodyPr>
          <a:lstStyle/>
          <a:p>
            <a:r>
              <a:rPr lang="sv-SE" dirty="0"/>
              <a:t>15. På SFI upplever jag att jag lär mig ....</a:t>
            </a:r>
          </a:p>
          <a:p>
            <a:r>
              <a:rPr lang="sv-SE" sz="1200" dirty="0"/>
              <a:t>         </a:t>
            </a:r>
            <a:r>
              <a:rPr lang="sv-SE" dirty="0"/>
              <a:t>(Svarat Ja)</a:t>
            </a:r>
            <a:endParaRPr lang="sv-SE" sz="1200" dirty="0"/>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17</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17</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0" name="textruta 9"/>
          <p:cNvSpPr txBox="1"/>
          <p:nvPr/>
        </p:nvSpPr>
        <p:spPr>
          <a:xfrm>
            <a:off x="7524328" y="110980"/>
            <a:ext cx="1330814" cy="584775"/>
          </a:xfrm>
          <a:prstGeom prst="rect">
            <a:avLst/>
          </a:prstGeom>
          <a:noFill/>
        </p:spPr>
        <p:txBody>
          <a:bodyPr wrap="none" rtlCol="0">
            <a:spAutoFit/>
          </a:bodyPr>
          <a:lstStyle/>
          <a:p>
            <a:r>
              <a:rPr lang="sv-SE" sz="1400" dirty="0">
                <a:solidFill>
                  <a:srgbClr val="0070C0"/>
                </a:solidFill>
              </a:rPr>
              <a:t>Bas 2018 1078  </a:t>
            </a:r>
          </a:p>
          <a:p>
            <a:endParaRPr lang="sv-SE" dirty="0"/>
          </a:p>
        </p:txBody>
      </p:sp>
      <p:sp>
        <p:nvSpPr>
          <p:cNvPr id="11" name="textruta 10"/>
          <p:cNvSpPr txBox="1"/>
          <p:nvPr/>
        </p:nvSpPr>
        <p:spPr>
          <a:xfrm>
            <a:off x="8316416" y="6138448"/>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952545329"/>
              </p:ext>
            </p:extLst>
          </p:nvPr>
        </p:nvGraphicFramePr>
        <p:xfrm>
          <a:off x="2411760" y="2420888"/>
          <a:ext cx="5760639" cy="462848"/>
        </p:xfrm>
        <a:graphic>
          <a:graphicData uri="http://schemas.openxmlformats.org/drawingml/2006/chart">
            <c:chart xmlns:c="http://schemas.openxmlformats.org/drawingml/2006/chart" xmlns:r="http://schemas.openxmlformats.org/officeDocument/2006/relationships" r:id="rId5"/>
          </a:graphicData>
        </a:graphic>
      </p:graphicFrame>
      <p:pic>
        <p:nvPicPr>
          <p:cNvPr id="3" name="Picture 2">
            <a:extLst>
              <a:ext uri="{FF2B5EF4-FFF2-40B4-BE49-F238E27FC236}">
                <a16:creationId xmlns:a16="http://schemas.microsoft.com/office/drawing/2014/main" id="{245AE1E2-CE1A-463A-B95A-FE2354A808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427" y="136525"/>
            <a:ext cx="719182" cy="1133769"/>
          </a:xfrm>
          <a:prstGeom prst="rect">
            <a:avLst/>
          </a:prstGeom>
        </p:spPr>
      </p:pic>
    </p:spTree>
    <p:extLst>
      <p:ext uri="{BB962C8B-B14F-4D97-AF65-F5344CB8AC3E}">
        <p14:creationId xmlns:p14="http://schemas.microsoft.com/office/powerpoint/2010/main" val="776688075"/>
      </p:ext>
    </p:extLst>
  </p:cSld>
  <p:clrMapOvr>
    <a:masterClrMapping/>
  </p:clrMapOvr>
  <p:transition advClick="0" advTm="13375">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4036700544"/>
              </p:ext>
            </p:extLst>
          </p:nvPr>
        </p:nvGraphicFramePr>
        <p:xfrm>
          <a:off x="261784" y="2348880"/>
          <a:ext cx="9278768"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18098" y="1501031"/>
            <a:ext cx="3878306" cy="369332"/>
          </a:xfrm>
          <a:prstGeom prst="rect">
            <a:avLst/>
          </a:prstGeom>
          <a:noFill/>
        </p:spPr>
        <p:txBody>
          <a:bodyPr wrap="none" rtlCol="0">
            <a:spAutoFit/>
          </a:bodyPr>
          <a:lstStyle/>
          <a:p>
            <a:r>
              <a:rPr lang="sv-SE" dirty="0"/>
              <a:t>16. Kom du till Sverige .....</a:t>
            </a:r>
            <a:r>
              <a:rPr lang="sv-SE" sz="1200" dirty="0"/>
              <a:t>         </a:t>
            </a:r>
            <a:r>
              <a:rPr lang="sv-SE" dirty="0"/>
              <a:t>(Svarat Ja)</a:t>
            </a:r>
            <a:endParaRPr lang="sv-SE" sz="1200" dirty="0"/>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18</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18</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0" name="textruta 9"/>
          <p:cNvSpPr txBox="1"/>
          <p:nvPr/>
        </p:nvSpPr>
        <p:spPr>
          <a:xfrm>
            <a:off x="7524328" y="110980"/>
            <a:ext cx="1239442" cy="584775"/>
          </a:xfrm>
          <a:prstGeom prst="rect">
            <a:avLst/>
          </a:prstGeom>
          <a:noFill/>
        </p:spPr>
        <p:txBody>
          <a:bodyPr wrap="none" rtlCol="0">
            <a:spAutoFit/>
          </a:bodyPr>
          <a:lstStyle/>
          <a:p>
            <a:r>
              <a:rPr lang="sv-SE" sz="1400" dirty="0">
                <a:solidFill>
                  <a:srgbClr val="0070C0"/>
                </a:solidFill>
              </a:rPr>
              <a:t>Bas 2018 119  </a:t>
            </a:r>
          </a:p>
          <a:p>
            <a:endParaRPr lang="sv-SE" dirty="0"/>
          </a:p>
        </p:txBody>
      </p:sp>
      <p:sp>
        <p:nvSpPr>
          <p:cNvPr id="11" name="textruta 10"/>
          <p:cNvSpPr txBox="1"/>
          <p:nvPr/>
        </p:nvSpPr>
        <p:spPr>
          <a:xfrm>
            <a:off x="8316416" y="6138448"/>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546448183"/>
              </p:ext>
            </p:extLst>
          </p:nvPr>
        </p:nvGraphicFramePr>
        <p:xfrm>
          <a:off x="2411760" y="2420888"/>
          <a:ext cx="5760639" cy="4628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2836378"/>
      </p:ext>
    </p:extLst>
  </p:cSld>
  <p:clrMapOvr>
    <a:masterClrMapping/>
  </p:clrMapOvr>
  <p:transition advClick="0" advTm="13375">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866773661"/>
              </p:ext>
            </p:extLst>
          </p:nvPr>
        </p:nvGraphicFramePr>
        <p:xfrm>
          <a:off x="457200" y="2133575"/>
          <a:ext cx="8496622" cy="44637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18098" y="1501031"/>
            <a:ext cx="5847050" cy="369332"/>
          </a:xfrm>
          <a:prstGeom prst="rect">
            <a:avLst/>
          </a:prstGeom>
          <a:noFill/>
        </p:spPr>
        <p:txBody>
          <a:bodyPr wrap="none" rtlCol="0">
            <a:spAutoFit/>
          </a:bodyPr>
          <a:lstStyle/>
          <a:p>
            <a:r>
              <a:rPr lang="sv-SE" dirty="0"/>
              <a:t>17. Vill du läsa på universitet eller högskola efter gymnasiet?</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19</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19</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0" name="textruta 9"/>
          <p:cNvSpPr txBox="1"/>
          <p:nvPr/>
        </p:nvSpPr>
        <p:spPr>
          <a:xfrm>
            <a:off x="7524328" y="110980"/>
            <a:ext cx="1239442" cy="584775"/>
          </a:xfrm>
          <a:prstGeom prst="rect">
            <a:avLst/>
          </a:prstGeom>
          <a:noFill/>
        </p:spPr>
        <p:txBody>
          <a:bodyPr wrap="none" rtlCol="0">
            <a:spAutoFit/>
          </a:bodyPr>
          <a:lstStyle/>
          <a:p>
            <a:r>
              <a:rPr lang="sv-SE" sz="1400" dirty="0">
                <a:solidFill>
                  <a:srgbClr val="0070C0"/>
                </a:solidFill>
              </a:rPr>
              <a:t>Bas 2018 119  </a:t>
            </a:r>
          </a:p>
          <a:p>
            <a:endParaRPr lang="sv-SE" dirty="0"/>
          </a:p>
        </p:txBody>
      </p:sp>
      <p:sp>
        <p:nvSpPr>
          <p:cNvPr id="11" name="textruta 10"/>
          <p:cNvSpPr txBox="1"/>
          <p:nvPr/>
        </p:nvSpPr>
        <p:spPr>
          <a:xfrm>
            <a:off x="8316416" y="6138448"/>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991528146"/>
              </p:ext>
            </p:extLst>
          </p:nvPr>
        </p:nvGraphicFramePr>
        <p:xfrm>
          <a:off x="2411760" y="2420888"/>
          <a:ext cx="5760639" cy="4628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9670519"/>
      </p:ext>
    </p:extLst>
  </p:cSld>
  <p:clrMapOvr>
    <a:masterClrMapping/>
  </p:clrMapOvr>
  <p:transition advClick="0" advTm="13375">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0" y="724028"/>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sv-SE" sz="1600" b="1" i="0" u="none" strike="noStrike" cap="none" normalizeH="0" baseline="0" dirty="0">
                <a:ln>
                  <a:noFill/>
                </a:ln>
                <a:solidFill>
                  <a:schemeClr val="tx1"/>
                </a:solidFill>
                <a:effectLst/>
                <a:latin typeface="Calibri" pitchFamily="34" charset="0"/>
                <a:cs typeface="Times New Roman" pitchFamily="18" charset="0"/>
              </a:rPr>
              <a:t>Kort om projektet</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sp>
        <p:nvSpPr>
          <p:cNvPr id="2" name="Platshållare för innehåll 1"/>
          <p:cNvSpPr>
            <a:spLocks noGrp="1"/>
          </p:cNvSpPr>
          <p:nvPr>
            <p:ph idx="1"/>
          </p:nvPr>
        </p:nvSpPr>
        <p:spPr/>
        <p:txBody>
          <a:bodyPr/>
          <a:lstStyle/>
          <a:p>
            <a:r>
              <a:rPr lang="sv-SE" sz="1800" dirty="0"/>
              <a:t>Nyanländas röst till myndigheter, organisationer, forskare, kommuner och län.</a:t>
            </a:r>
          </a:p>
          <a:p>
            <a:r>
              <a:rPr lang="sv-SE" sz="1800" dirty="0"/>
              <a:t>Genomförts sedan 2014.</a:t>
            </a:r>
          </a:p>
          <a:p>
            <a:r>
              <a:rPr lang="sv-SE" sz="1800" dirty="0"/>
              <a:t>Från lokala testundersökningar till riksrepresentativitet (2017).</a:t>
            </a:r>
          </a:p>
          <a:p>
            <a:pPr marL="0" indent="0">
              <a:buNone/>
            </a:pPr>
            <a:endParaRPr lang="sv-SE" sz="2400"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2</a:t>
            </a:fld>
            <a:endParaRPr lang="sv-SE" dirty="0"/>
          </a:p>
        </p:txBody>
      </p:sp>
      <p:pic>
        <p:nvPicPr>
          <p:cNvPr id="9" name="Bildobjekt 8" descr="C:\Users\ProBook 4510s\Dropbox\Invandrarindex\iilogga.png"/>
          <p:cNvPicPr/>
          <p:nvPr/>
        </p:nvPicPr>
        <p:blipFill>
          <a:blip r:embed="rId3" cstate="print"/>
          <a:srcRect/>
          <a:stretch>
            <a:fillRect/>
          </a:stretch>
        </p:blipFill>
        <p:spPr bwMode="auto">
          <a:xfrm>
            <a:off x="3995936" y="260648"/>
            <a:ext cx="1113027" cy="619125"/>
          </a:xfrm>
          <a:prstGeom prst="rect">
            <a:avLst/>
          </a:prstGeom>
          <a:noFill/>
          <a:ln w="9525">
            <a:noFill/>
            <a:miter lim="800000"/>
            <a:headEnd/>
            <a:tailEnd/>
          </a:ln>
        </p:spPr>
      </p:pic>
    </p:spTree>
    <p:extLst>
      <p:ext uri="{BB962C8B-B14F-4D97-AF65-F5344CB8AC3E}">
        <p14:creationId xmlns:p14="http://schemas.microsoft.com/office/powerpoint/2010/main" val="331008440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44071" y="731013"/>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329772233"/>
              </p:ext>
            </p:extLst>
          </p:nvPr>
        </p:nvGraphicFramePr>
        <p:xfrm>
          <a:off x="77893" y="3284984"/>
          <a:ext cx="8856662" cy="391048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979712" y="1938345"/>
            <a:ext cx="3600400" cy="369332"/>
          </a:xfrm>
          <a:prstGeom prst="rect">
            <a:avLst/>
          </a:prstGeom>
          <a:noFill/>
        </p:spPr>
        <p:txBody>
          <a:bodyPr wrap="square" rtlCol="0">
            <a:spAutoFit/>
          </a:bodyPr>
          <a:lstStyle/>
          <a:p>
            <a:r>
              <a:rPr lang="sv-SE" dirty="0"/>
              <a:t>18. Vilket år kom du till Sverige?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20</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20</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68024" y="6126987"/>
            <a:ext cx="565800" cy="369332"/>
          </a:xfrm>
          <a:prstGeom prst="rect">
            <a:avLst/>
          </a:prstGeom>
          <a:noFill/>
        </p:spPr>
        <p:txBody>
          <a:bodyPr wrap="square" rtlCol="0">
            <a:spAutoFit/>
          </a:bodyPr>
          <a:lstStyle/>
          <a:p>
            <a:r>
              <a:rPr lang="sv-SE" dirty="0"/>
              <a:t>%</a:t>
            </a:r>
          </a:p>
        </p:txBody>
      </p:sp>
      <p:graphicFrame>
        <p:nvGraphicFramePr>
          <p:cNvPr id="15" name="legend">
            <a:extLst>
              <a:ext uri="{FF2B5EF4-FFF2-40B4-BE49-F238E27FC236}">
                <a16:creationId xmlns:a16="http://schemas.microsoft.com/office/drawing/2014/main" id="{7EBE1061-B506-4736-A31F-5F3A82D8E7DE}"/>
              </a:ext>
            </a:extLst>
          </p:cNvPr>
          <p:cNvGraphicFramePr>
            <a:graphicFrameLocks/>
          </p:cNvGraphicFramePr>
          <p:nvPr>
            <p:extLst>
              <p:ext uri="{D42A27DB-BD31-4B8C-83A1-F6EECF244321}">
                <p14:modId xmlns:p14="http://schemas.microsoft.com/office/powerpoint/2010/main" val="4190015283"/>
              </p:ext>
            </p:extLst>
          </p:nvPr>
        </p:nvGraphicFramePr>
        <p:xfrm>
          <a:off x="610547" y="2788594"/>
          <a:ext cx="8568630" cy="792088"/>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ruta 9">
            <a:extLst>
              <a:ext uri="{FF2B5EF4-FFF2-40B4-BE49-F238E27FC236}">
                <a16:creationId xmlns:a16="http://schemas.microsoft.com/office/drawing/2014/main" id="{044EB3EE-2439-4E72-A189-E2B3C1747D6C}"/>
              </a:ext>
            </a:extLst>
          </p:cNvPr>
          <p:cNvSpPr txBox="1"/>
          <p:nvPr/>
        </p:nvSpPr>
        <p:spPr>
          <a:xfrm>
            <a:off x="7642561" y="529693"/>
            <a:ext cx="1330814" cy="1015663"/>
          </a:xfrm>
          <a:prstGeom prst="rect">
            <a:avLst/>
          </a:prstGeom>
          <a:noFill/>
        </p:spPr>
        <p:txBody>
          <a:bodyPr wrap="none" rtlCol="0">
            <a:spAutoFit/>
          </a:bodyPr>
          <a:lstStyle/>
          <a:p>
            <a:r>
              <a:rPr lang="sv-SE" sz="1400" dirty="0">
                <a:solidFill>
                  <a:srgbClr val="0070C0"/>
                </a:solidFill>
              </a:rPr>
              <a:t>Bas 2017 2235</a:t>
            </a:r>
          </a:p>
          <a:p>
            <a:r>
              <a:rPr lang="sv-SE" sz="1400" dirty="0">
                <a:solidFill>
                  <a:srgbClr val="0070C0"/>
                </a:solidFill>
              </a:rPr>
              <a:t>Bas 2018 1268  </a:t>
            </a:r>
          </a:p>
          <a:p>
            <a:r>
              <a:rPr lang="sv-SE" sz="1400" dirty="0">
                <a:solidFill>
                  <a:srgbClr val="0070C0"/>
                </a:solidFill>
              </a:rPr>
              <a:t> </a:t>
            </a:r>
          </a:p>
          <a:p>
            <a:endParaRPr lang="sv-SE" dirty="0"/>
          </a:p>
        </p:txBody>
      </p:sp>
      <p:graphicFrame>
        <p:nvGraphicFramePr>
          <p:cNvPr id="20" name="Response|ACCESSLEVEL|q05|0|#||">
            <a:extLst>
              <a:ext uri="{FF2B5EF4-FFF2-40B4-BE49-F238E27FC236}">
                <a16:creationId xmlns:a16="http://schemas.microsoft.com/office/drawing/2014/main" id="{E9C5AE4F-95A3-4C0A-9DC2-592B578D5B17}"/>
              </a:ext>
            </a:extLst>
          </p:cNvPr>
          <p:cNvGraphicFramePr>
            <a:graphicFrameLocks noGrp="1"/>
          </p:cNvGraphicFramePr>
          <p:nvPr>
            <p:extLst>
              <p:ext uri="{D42A27DB-BD31-4B8C-83A1-F6EECF244321}">
                <p14:modId xmlns:p14="http://schemas.microsoft.com/office/powerpoint/2010/main" val="2642968749"/>
              </p:ext>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65532585"/>
      </p:ext>
    </p:extLst>
  </p:cSld>
  <p:clrMapOvr>
    <a:masterClrMapping/>
  </p:clrMapOvr>
  <p:transition advClick="0" advTm="13375">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742038477"/>
              </p:ext>
            </p:extLst>
          </p:nvPr>
        </p:nvGraphicFramePr>
        <p:xfrm>
          <a:off x="179190" y="2132857"/>
          <a:ext cx="8784976"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763688" y="1389356"/>
            <a:ext cx="2376264" cy="646331"/>
          </a:xfrm>
          <a:prstGeom prst="rect">
            <a:avLst/>
          </a:prstGeom>
          <a:noFill/>
        </p:spPr>
        <p:txBody>
          <a:bodyPr wrap="square" rtlCol="0">
            <a:spAutoFit/>
          </a:bodyPr>
          <a:lstStyle/>
          <a:p>
            <a:r>
              <a:rPr lang="sv-SE" dirty="0"/>
              <a:t>19. Kom du till Sverige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21</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21</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1811" y="6099391"/>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778424092"/>
              </p:ext>
            </p:extLst>
          </p:nvPr>
        </p:nvGraphicFramePr>
        <p:xfrm flipH="1">
          <a:off x="8686799" y="1815073"/>
          <a:ext cx="45719" cy="4854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legend">
            <a:extLst>
              <a:ext uri="{FF2B5EF4-FFF2-40B4-BE49-F238E27FC236}">
                <a16:creationId xmlns:a16="http://schemas.microsoft.com/office/drawing/2014/main" id="{F47B581B-A36C-4A2B-8D81-A48FF6410B2A}"/>
              </a:ext>
            </a:extLst>
          </p:cNvPr>
          <p:cNvGraphicFramePr>
            <a:graphicFrameLocks/>
          </p:cNvGraphicFramePr>
          <p:nvPr>
            <p:extLst>
              <p:ext uri="{D42A27DB-BD31-4B8C-83A1-F6EECF244321}">
                <p14:modId xmlns:p14="http://schemas.microsoft.com/office/powerpoint/2010/main" val="3237941709"/>
              </p:ext>
            </p:extLst>
          </p:nvPr>
        </p:nvGraphicFramePr>
        <p:xfrm>
          <a:off x="1115616" y="1929464"/>
          <a:ext cx="6995766" cy="934961"/>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ruta 9">
            <a:extLst>
              <a:ext uri="{FF2B5EF4-FFF2-40B4-BE49-F238E27FC236}">
                <a16:creationId xmlns:a16="http://schemas.microsoft.com/office/drawing/2014/main" id="{4BBA19F6-FCFD-4965-96D0-A256CFB6C28C}"/>
              </a:ext>
            </a:extLst>
          </p:cNvPr>
          <p:cNvSpPr txBox="1"/>
          <p:nvPr/>
        </p:nvSpPr>
        <p:spPr>
          <a:xfrm>
            <a:off x="7812360" y="526235"/>
            <a:ext cx="1250663" cy="1015663"/>
          </a:xfrm>
          <a:prstGeom prst="rect">
            <a:avLst/>
          </a:prstGeom>
          <a:noFill/>
        </p:spPr>
        <p:txBody>
          <a:bodyPr wrap="none" rtlCol="0">
            <a:spAutoFit/>
          </a:bodyPr>
          <a:lstStyle/>
          <a:p>
            <a:r>
              <a:rPr lang="sv-SE" sz="1400" dirty="0">
                <a:solidFill>
                  <a:srgbClr val="0070C0"/>
                </a:solidFill>
              </a:rPr>
              <a:t>Bas 2017 1158</a:t>
            </a:r>
          </a:p>
          <a:p>
            <a:r>
              <a:rPr lang="sv-SE" sz="1400" dirty="0">
                <a:solidFill>
                  <a:srgbClr val="0070C0"/>
                </a:solidFill>
              </a:rPr>
              <a:t>Bas 2018 1283</a:t>
            </a:r>
          </a:p>
          <a:p>
            <a:r>
              <a:rPr lang="sv-SE" sz="1400" dirty="0">
                <a:solidFill>
                  <a:srgbClr val="0070C0"/>
                </a:solidFill>
              </a:rPr>
              <a:t> </a:t>
            </a:r>
          </a:p>
          <a:p>
            <a:endParaRPr lang="sv-SE" dirty="0"/>
          </a:p>
        </p:txBody>
      </p:sp>
      <p:graphicFrame>
        <p:nvGraphicFramePr>
          <p:cNvPr id="21" name="Response|ACCESSLEVEL|q07|0|#||">
            <a:extLst>
              <a:ext uri="{FF2B5EF4-FFF2-40B4-BE49-F238E27FC236}">
                <a16:creationId xmlns:a16="http://schemas.microsoft.com/office/drawing/2014/main" id="{A8908187-4097-4F6A-82F6-1D166528D39D}"/>
              </a:ext>
            </a:extLst>
          </p:cNvPr>
          <p:cNvGraphicFramePr>
            <a:graphicFrameLocks noGrp="1"/>
          </p:cNvGraphicFramePr>
          <p:nvPr>
            <p:extLst>
              <p:ext uri="{D42A27DB-BD31-4B8C-83A1-F6EECF244321}">
                <p14:modId xmlns:p14="http://schemas.microsoft.com/office/powerpoint/2010/main" val="3976561426"/>
              </p:ext>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6" name="Picture 15">
            <a:extLst>
              <a:ext uri="{FF2B5EF4-FFF2-40B4-BE49-F238E27FC236}">
                <a16:creationId xmlns:a16="http://schemas.microsoft.com/office/drawing/2014/main" id="{8CDA41B5-EDC1-45E6-B4BB-8C6F1FE72F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677" y="228600"/>
            <a:ext cx="657932" cy="1037211"/>
          </a:xfrm>
          <a:prstGeom prst="rect">
            <a:avLst/>
          </a:prstGeom>
        </p:spPr>
      </p:pic>
    </p:spTree>
    <p:extLst>
      <p:ext uri="{BB962C8B-B14F-4D97-AF65-F5344CB8AC3E}">
        <p14:creationId xmlns:p14="http://schemas.microsoft.com/office/powerpoint/2010/main" val="965765259"/>
      </p:ext>
    </p:extLst>
  </p:cSld>
  <p:clrMapOvr>
    <a:masterClrMapping/>
  </p:clrMapOvr>
  <p:transition advClick="0" advTm="13375">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908170909"/>
              </p:ext>
            </p:extLst>
          </p:nvPr>
        </p:nvGraphicFramePr>
        <p:xfrm>
          <a:off x="457200" y="2133575"/>
          <a:ext cx="8496622" cy="44637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18098" y="1501031"/>
            <a:ext cx="3877985" cy="369332"/>
          </a:xfrm>
          <a:prstGeom prst="rect">
            <a:avLst/>
          </a:prstGeom>
          <a:noFill/>
        </p:spPr>
        <p:txBody>
          <a:bodyPr wrap="none" rtlCol="0">
            <a:spAutoFit/>
          </a:bodyPr>
          <a:lstStyle/>
          <a:p>
            <a:r>
              <a:rPr lang="sv-SE" dirty="0"/>
              <a:t>22. Vilken typ av anhörig är du?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22</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22</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0" name="textruta 9"/>
          <p:cNvSpPr txBox="1"/>
          <p:nvPr/>
        </p:nvSpPr>
        <p:spPr>
          <a:xfrm>
            <a:off x="7524328" y="110980"/>
            <a:ext cx="1239442" cy="584775"/>
          </a:xfrm>
          <a:prstGeom prst="rect">
            <a:avLst/>
          </a:prstGeom>
          <a:noFill/>
        </p:spPr>
        <p:txBody>
          <a:bodyPr wrap="none" rtlCol="0">
            <a:spAutoFit/>
          </a:bodyPr>
          <a:lstStyle/>
          <a:p>
            <a:r>
              <a:rPr lang="sv-SE" sz="1400" dirty="0">
                <a:solidFill>
                  <a:srgbClr val="0070C0"/>
                </a:solidFill>
              </a:rPr>
              <a:t>Bas 2018 574  </a:t>
            </a:r>
          </a:p>
          <a:p>
            <a:endParaRPr lang="sv-SE" dirty="0"/>
          </a:p>
        </p:txBody>
      </p:sp>
      <p:sp>
        <p:nvSpPr>
          <p:cNvPr id="11" name="textruta 10"/>
          <p:cNvSpPr txBox="1"/>
          <p:nvPr/>
        </p:nvSpPr>
        <p:spPr>
          <a:xfrm>
            <a:off x="8316416" y="6138448"/>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803152257"/>
              </p:ext>
            </p:extLst>
          </p:nvPr>
        </p:nvGraphicFramePr>
        <p:xfrm>
          <a:off x="2411760" y="2420888"/>
          <a:ext cx="5760639" cy="4628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27083111"/>
      </p:ext>
    </p:extLst>
  </p:cSld>
  <p:clrMapOvr>
    <a:masterClrMapping/>
  </p:clrMapOvr>
  <p:transition advClick="0" advTm="13375">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969201980"/>
              </p:ext>
            </p:extLst>
          </p:nvPr>
        </p:nvGraphicFramePr>
        <p:xfrm>
          <a:off x="457200" y="2133575"/>
          <a:ext cx="8496622" cy="44637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18098" y="1501031"/>
            <a:ext cx="1755609" cy="369332"/>
          </a:xfrm>
          <a:prstGeom prst="rect">
            <a:avLst/>
          </a:prstGeom>
          <a:noFill/>
        </p:spPr>
        <p:txBody>
          <a:bodyPr wrap="none" rtlCol="0">
            <a:spAutoFit/>
          </a:bodyPr>
          <a:lstStyle/>
          <a:p>
            <a:r>
              <a:rPr lang="sv-SE" dirty="0"/>
              <a:t>23. Har du barn?</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23</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23</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0" name="textruta 9"/>
          <p:cNvSpPr txBox="1"/>
          <p:nvPr/>
        </p:nvSpPr>
        <p:spPr>
          <a:xfrm>
            <a:off x="7524328" y="110980"/>
            <a:ext cx="1330814" cy="584775"/>
          </a:xfrm>
          <a:prstGeom prst="rect">
            <a:avLst/>
          </a:prstGeom>
          <a:noFill/>
        </p:spPr>
        <p:txBody>
          <a:bodyPr wrap="none" rtlCol="0">
            <a:spAutoFit/>
          </a:bodyPr>
          <a:lstStyle/>
          <a:p>
            <a:r>
              <a:rPr lang="sv-SE" sz="1400" dirty="0">
                <a:solidFill>
                  <a:srgbClr val="0070C0"/>
                </a:solidFill>
              </a:rPr>
              <a:t>Bas 2018 1265  </a:t>
            </a:r>
          </a:p>
          <a:p>
            <a:endParaRPr lang="sv-SE" dirty="0"/>
          </a:p>
        </p:txBody>
      </p:sp>
      <p:sp>
        <p:nvSpPr>
          <p:cNvPr id="11" name="textruta 10"/>
          <p:cNvSpPr txBox="1"/>
          <p:nvPr/>
        </p:nvSpPr>
        <p:spPr>
          <a:xfrm>
            <a:off x="8316416" y="6138448"/>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154365208"/>
              </p:ext>
            </p:extLst>
          </p:nvPr>
        </p:nvGraphicFramePr>
        <p:xfrm>
          <a:off x="2411760" y="2420888"/>
          <a:ext cx="5760639" cy="4628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9268157"/>
      </p:ext>
    </p:extLst>
  </p:cSld>
  <p:clrMapOvr>
    <a:masterClrMapping/>
  </p:clrMapOvr>
  <p:transition advClick="0" advTm="13375">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ruta 13"/>
          <p:cNvSpPr txBox="1"/>
          <p:nvPr/>
        </p:nvSpPr>
        <p:spPr>
          <a:xfrm>
            <a:off x="2483768" y="1724192"/>
            <a:ext cx="7920880" cy="369332"/>
          </a:xfrm>
          <a:prstGeom prst="rect">
            <a:avLst/>
          </a:prstGeom>
          <a:noFill/>
        </p:spPr>
        <p:txBody>
          <a:bodyPr wrap="square" rtlCol="0">
            <a:spAutoFit/>
          </a:bodyPr>
          <a:lstStyle/>
          <a:p>
            <a:r>
              <a:rPr lang="sv-SE" dirty="0"/>
              <a:t>24. Hur många?</a:t>
            </a:r>
            <a:endParaRPr lang="sv-SE" sz="1600" dirty="0"/>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24</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24</a:t>
            </a:fld>
            <a:endParaRPr lang="sv-SE" dirty="0">
              <a:solidFill>
                <a:schemeClr val="tx1"/>
              </a:solidFill>
            </a:endParaRPr>
          </a:p>
        </p:txBody>
      </p:sp>
      <p:pic>
        <p:nvPicPr>
          <p:cNvPr id="9" name="Bildobjekt 8" descr="C:\Users\ProBook 4510s\Dropbox\Invandrarindex\iilogga.png"/>
          <p:cNvPicPr/>
          <p:nvPr/>
        </p:nvPicPr>
        <p:blipFill>
          <a:blip r:embed="rId3"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007845"/>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621341292"/>
              </p:ext>
            </p:extLst>
          </p:nvPr>
        </p:nvGraphicFramePr>
        <p:xfrm>
          <a:off x="2411760" y="2404824"/>
          <a:ext cx="6840760" cy="797357"/>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ruta 9">
            <a:extLst>
              <a:ext uri="{FF2B5EF4-FFF2-40B4-BE49-F238E27FC236}">
                <a16:creationId xmlns:a16="http://schemas.microsoft.com/office/drawing/2014/main" id="{0CB15A74-87B6-463C-896E-3082F232CC7E}"/>
              </a:ext>
            </a:extLst>
          </p:cNvPr>
          <p:cNvSpPr txBox="1"/>
          <p:nvPr/>
        </p:nvSpPr>
        <p:spPr>
          <a:xfrm>
            <a:off x="7524328" y="570210"/>
            <a:ext cx="1159292" cy="1015663"/>
          </a:xfrm>
          <a:prstGeom prst="rect">
            <a:avLst/>
          </a:prstGeom>
          <a:noFill/>
        </p:spPr>
        <p:txBody>
          <a:bodyPr wrap="none" rtlCol="0">
            <a:spAutoFit/>
          </a:bodyPr>
          <a:lstStyle/>
          <a:p>
            <a:endParaRPr lang="sv-SE" sz="1400" dirty="0">
              <a:solidFill>
                <a:srgbClr val="0070C0"/>
              </a:solidFill>
            </a:endParaRPr>
          </a:p>
          <a:p>
            <a:r>
              <a:rPr lang="sv-SE" sz="1400" dirty="0">
                <a:solidFill>
                  <a:srgbClr val="0070C0"/>
                </a:solidFill>
              </a:rPr>
              <a:t>Bas 2018 826</a:t>
            </a:r>
          </a:p>
          <a:p>
            <a:r>
              <a:rPr lang="sv-SE" sz="1400" dirty="0">
                <a:solidFill>
                  <a:srgbClr val="0070C0"/>
                </a:solidFill>
              </a:rPr>
              <a:t> </a:t>
            </a:r>
          </a:p>
          <a:p>
            <a:endParaRPr lang="sv-SE" dirty="0"/>
          </a:p>
        </p:txBody>
      </p:sp>
      <p:graphicFrame>
        <p:nvGraphicFramePr>
          <p:cNvPr id="16" name="Response|ACCESSLEVEL|q18_01|0|#||">
            <a:extLst>
              <a:ext uri="{FF2B5EF4-FFF2-40B4-BE49-F238E27FC236}">
                <a16:creationId xmlns:a16="http://schemas.microsoft.com/office/drawing/2014/main" id="{E96C2EEC-1F36-4A8B-A387-CDE947F448AA}"/>
              </a:ext>
            </a:extLst>
          </p:cNvPr>
          <p:cNvGraphicFramePr>
            <a:graphicFrameLocks noGrp="1"/>
          </p:cNvGraphicFramePr>
          <p:nvPr>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0" name="Chart1">
            <a:extLst>
              <a:ext uri="{FF2B5EF4-FFF2-40B4-BE49-F238E27FC236}">
                <a16:creationId xmlns:a16="http://schemas.microsoft.com/office/drawing/2014/main" id="{66EE9931-7355-4F2C-B0FC-018F1BB24F3D}"/>
              </a:ext>
            </a:extLst>
          </p:cNvPr>
          <p:cNvGraphicFramePr>
            <a:graphicFrameLocks noGrp="1"/>
          </p:cNvGraphicFramePr>
          <p:nvPr>
            <p:ph idx="1"/>
            <p:extLst>
              <p:ext uri="{D42A27DB-BD31-4B8C-83A1-F6EECF244321}">
                <p14:modId xmlns:p14="http://schemas.microsoft.com/office/powerpoint/2010/main" val="675430013"/>
              </p:ext>
            </p:extLst>
          </p:nvPr>
        </p:nvGraphicFramePr>
        <p:xfrm>
          <a:off x="181917" y="2996952"/>
          <a:ext cx="8780166" cy="28083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82506675"/>
      </p:ext>
    </p:extLst>
  </p:cSld>
  <p:clrMapOvr>
    <a:masterClrMapping/>
  </p:clrMapOvr>
  <p:transition advClick="0" advTm="13375">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547903468"/>
              </p:ext>
            </p:extLst>
          </p:nvPr>
        </p:nvGraphicFramePr>
        <p:xfrm>
          <a:off x="261784" y="2348880"/>
          <a:ext cx="9278768"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18098" y="1501031"/>
            <a:ext cx="5459059" cy="646331"/>
          </a:xfrm>
          <a:prstGeom prst="rect">
            <a:avLst/>
          </a:prstGeom>
          <a:noFill/>
        </p:spPr>
        <p:txBody>
          <a:bodyPr wrap="none" rtlCol="0">
            <a:spAutoFit/>
          </a:bodyPr>
          <a:lstStyle/>
          <a:p>
            <a:r>
              <a:rPr lang="sv-SE" dirty="0"/>
              <a:t>25. Vilken utbildning hade Du innan du kom till Sverige? </a:t>
            </a:r>
          </a:p>
          <a:p>
            <a:r>
              <a:rPr lang="sv-SE" dirty="0"/>
              <a:t>       Välj din högsta nivå:</a:t>
            </a:r>
            <a:endParaRPr lang="sv-SE" sz="1200" dirty="0"/>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25</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25</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0" name="textruta 9"/>
          <p:cNvSpPr txBox="1"/>
          <p:nvPr/>
        </p:nvSpPr>
        <p:spPr>
          <a:xfrm>
            <a:off x="7524328" y="110980"/>
            <a:ext cx="1290738" cy="584775"/>
          </a:xfrm>
          <a:prstGeom prst="rect">
            <a:avLst/>
          </a:prstGeom>
          <a:noFill/>
        </p:spPr>
        <p:txBody>
          <a:bodyPr wrap="none" rtlCol="0">
            <a:spAutoFit/>
          </a:bodyPr>
          <a:lstStyle/>
          <a:p>
            <a:r>
              <a:rPr lang="sv-SE" sz="1400" dirty="0">
                <a:solidFill>
                  <a:srgbClr val="0070C0"/>
                </a:solidFill>
              </a:rPr>
              <a:t>Bas 2018 1242 </a:t>
            </a:r>
          </a:p>
          <a:p>
            <a:endParaRPr lang="sv-SE" dirty="0"/>
          </a:p>
        </p:txBody>
      </p:sp>
      <p:sp>
        <p:nvSpPr>
          <p:cNvPr id="11" name="textruta 10"/>
          <p:cNvSpPr txBox="1"/>
          <p:nvPr/>
        </p:nvSpPr>
        <p:spPr>
          <a:xfrm>
            <a:off x="8316416" y="6138448"/>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2411760" y="2420888"/>
          <a:ext cx="5760639" cy="462848"/>
        </p:xfrm>
        <a:graphic>
          <a:graphicData uri="http://schemas.openxmlformats.org/drawingml/2006/chart">
            <c:chart xmlns:c="http://schemas.openxmlformats.org/drawingml/2006/chart" xmlns:r="http://schemas.openxmlformats.org/officeDocument/2006/relationships" r:id="rId5"/>
          </a:graphicData>
        </a:graphic>
      </p:graphicFrame>
      <p:pic>
        <p:nvPicPr>
          <p:cNvPr id="3" name="Picture 2" descr="A close up of a logo&#10;&#10;Description automatically generated">
            <a:extLst>
              <a:ext uri="{FF2B5EF4-FFF2-40B4-BE49-F238E27FC236}">
                <a16:creationId xmlns:a16="http://schemas.microsoft.com/office/drawing/2014/main" id="{24B32C5E-D99A-4731-8D52-FAFEEA343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355340"/>
            <a:ext cx="1670700" cy="423428"/>
          </a:xfrm>
          <a:prstGeom prst="rect">
            <a:avLst/>
          </a:prstGeom>
        </p:spPr>
      </p:pic>
    </p:spTree>
    <p:extLst>
      <p:ext uri="{BB962C8B-B14F-4D97-AF65-F5344CB8AC3E}">
        <p14:creationId xmlns:p14="http://schemas.microsoft.com/office/powerpoint/2010/main" val="3440310866"/>
      </p:ext>
    </p:extLst>
  </p:cSld>
  <p:clrMapOvr>
    <a:masterClrMapping/>
  </p:clrMapOvr>
  <p:transition advClick="0" advTm="13375">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ruta 13"/>
          <p:cNvSpPr txBox="1"/>
          <p:nvPr/>
        </p:nvSpPr>
        <p:spPr>
          <a:xfrm>
            <a:off x="2483768" y="1724192"/>
            <a:ext cx="7920880" cy="584775"/>
          </a:xfrm>
          <a:prstGeom prst="rect">
            <a:avLst/>
          </a:prstGeom>
          <a:noFill/>
        </p:spPr>
        <p:txBody>
          <a:bodyPr wrap="square" rtlCol="0">
            <a:spAutoFit/>
          </a:bodyPr>
          <a:lstStyle/>
          <a:p>
            <a:r>
              <a:rPr lang="sv-SE" sz="1600" dirty="0"/>
              <a:t>26. Hur troligt är </a:t>
            </a:r>
            <a:r>
              <a:rPr lang="sv-SE" sz="1400" dirty="0"/>
              <a:t>det</a:t>
            </a:r>
            <a:r>
              <a:rPr lang="sv-SE" sz="1600" dirty="0"/>
              <a:t> att du skulle rekommendera en annan person i din </a:t>
            </a:r>
          </a:p>
          <a:p>
            <a:r>
              <a:rPr lang="sv-SE" sz="1600" dirty="0"/>
              <a:t>situation att komma till Sverige?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26</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26</a:t>
            </a:fld>
            <a:endParaRPr lang="sv-SE" dirty="0">
              <a:solidFill>
                <a:schemeClr val="tx1"/>
              </a:solidFill>
            </a:endParaRPr>
          </a:p>
        </p:txBody>
      </p:sp>
      <p:pic>
        <p:nvPicPr>
          <p:cNvPr id="9" name="Bildobjekt 8" descr="C:\Users\ProBook 4510s\Dropbox\Invandrarindex\iilogga.png"/>
          <p:cNvPicPr/>
          <p:nvPr/>
        </p:nvPicPr>
        <p:blipFill>
          <a:blip r:embed="rId3"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007845"/>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4274324434"/>
              </p:ext>
            </p:extLst>
          </p:nvPr>
        </p:nvGraphicFramePr>
        <p:xfrm>
          <a:off x="2411760" y="2404824"/>
          <a:ext cx="6840760" cy="79735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3BD9D3E7-87DA-4BE0-BC39-536B8F31ACD4}"/>
              </a:ext>
            </a:extLst>
          </p:cNvPr>
          <p:cNvSpPr txBox="1"/>
          <p:nvPr/>
        </p:nvSpPr>
        <p:spPr>
          <a:xfrm>
            <a:off x="6015208" y="5089376"/>
            <a:ext cx="1839286" cy="461665"/>
          </a:xfrm>
          <a:prstGeom prst="rect">
            <a:avLst/>
          </a:prstGeom>
          <a:noFill/>
        </p:spPr>
        <p:txBody>
          <a:bodyPr wrap="none" rtlCol="0">
            <a:spAutoFit/>
          </a:bodyPr>
          <a:lstStyle/>
          <a:p>
            <a:r>
              <a:rPr lang="sv-SE" sz="1200" dirty="0"/>
              <a:t>2017 Medelvärde total 5,2</a:t>
            </a:r>
          </a:p>
          <a:p>
            <a:r>
              <a:rPr lang="sv-SE" sz="1200" dirty="0"/>
              <a:t>2018 Medelvärde total 5,6</a:t>
            </a:r>
          </a:p>
        </p:txBody>
      </p:sp>
      <p:sp>
        <p:nvSpPr>
          <p:cNvPr id="15" name="textruta 9">
            <a:extLst>
              <a:ext uri="{FF2B5EF4-FFF2-40B4-BE49-F238E27FC236}">
                <a16:creationId xmlns:a16="http://schemas.microsoft.com/office/drawing/2014/main" id="{0CB15A74-87B6-463C-896E-3082F232CC7E}"/>
              </a:ext>
            </a:extLst>
          </p:cNvPr>
          <p:cNvSpPr txBox="1"/>
          <p:nvPr/>
        </p:nvSpPr>
        <p:spPr>
          <a:xfrm>
            <a:off x="7524328" y="570210"/>
            <a:ext cx="1290738" cy="1015663"/>
          </a:xfrm>
          <a:prstGeom prst="rect">
            <a:avLst/>
          </a:prstGeom>
          <a:noFill/>
        </p:spPr>
        <p:txBody>
          <a:bodyPr wrap="none" rtlCol="0">
            <a:spAutoFit/>
          </a:bodyPr>
          <a:lstStyle/>
          <a:p>
            <a:r>
              <a:rPr lang="sv-SE" sz="1400" dirty="0">
                <a:solidFill>
                  <a:srgbClr val="0070C0"/>
                </a:solidFill>
              </a:rPr>
              <a:t>Bas 2017 1062</a:t>
            </a:r>
          </a:p>
          <a:p>
            <a:r>
              <a:rPr lang="sv-SE" sz="1400" dirty="0">
                <a:solidFill>
                  <a:srgbClr val="0070C0"/>
                </a:solidFill>
              </a:rPr>
              <a:t>Bas 2018 1218</a:t>
            </a:r>
          </a:p>
          <a:p>
            <a:r>
              <a:rPr lang="sv-SE" sz="1400" dirty="0">
                <a:solidFill>
                  <a:srgbClr val="0070C0"/>
                </a:solidFill>
              </a:rPr>
              <a:t> </a:t>
            </a:r>
          </a:p>
          <a:p>
            <a:endParaRPr lang="sv-SE" dirty="0"/>
          </a:p>
        </p:txBody>
      </p:sp>
      <p:graphicFrame>
        <p:nvGraphicFramePr>
          <p:cNvPr id="16" name="Response|ACCESSLEVEL|q18_01|0|#||">
            <a:extLst>
              <a:ext uri="{FF2B5EF4-FFF2-40B4-BE49-F238E27FC236}">
                <a16:creationId xmlns:a16="http://schemas.microsoft.com/office/drawing/2014/main" id="{E96C2EEC-1F36-4A8B-A387-CDE947F448AA}"/>
              </a:ext>
            </a:extLst>
          </p:cNvPr>
          <p:cNvGraphicFramePr>
            <a:graphicFrameLocks noGrp="1"/>
          </p:cNvGraphicFramePr>
          <p:nvPr>
            <p:extLst>
              <p:ext uri="{D42A27DB-BD31-4B8C-83A1-F6EECF244321}">
                <p14:modId xmlns:p14="http://schemas.microsoft.com/office/powerpoint/2010/main" val="3607003761"/>
              </p:ext>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0" name="Chart1">
            <a:extLst>
              <a:ext uri="{FF2B5EF4-FFF2-40B4-BE49-F238E27FC236}">
                <a16:creationId xmlns:a16="http://schemas.microsoft.com/office/drawing/2014/main" id="{66EE9931-7355-4F2C-B0FC-018F1BB24F3D}"/>
              </a:ext>
            </a:extLst>
          </p:cNvPr>
          <p:cNvGraphicFramePr>
            <a:graphicFrameLocks noGrp="1"/>
          </p:cNvGraphicFramePr>
          <p:nvPr>
            <p:ph idx="1"/>
            <p:extLst>
              <p:ext uri="{D42A27DB-BD31-4B8C-83A1-F6EECF244321}">
                <p14:modId xmlns:p14="http://schemas.microsoft.com/office/powerpoint/2010/main" val="3600217617"/>
              </p:ext>
            </p:extLst>
          </p:nvPr>
        </p:nvGraphicFramePr>
        <p:xfrm>
          <a:off x="179190" y="2132857"/>
          <a:ext cx="8780166" cy="38749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38404556"/>
      </p:ext>
    </p:extLst>
  </p:cSld>
  <p:clrMapOvr>
    <a:masterClrMapping/>
  </p:clrMapOvr>
  <p:transition advClick="0" advTm="13375">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563369677"/>
              </p:ext>
            </p:extLst>
          </p:nvPr>
        </p:nvGraphicFramePr>
        <p:xfrm>
          <a:off x="179190" y="2738787"/>
          <a:ext cx="8784976" cy="313848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99966" y="1890377"/>
            <a:ext cx="4543423" cy="369332"/>
          </a:xfrm>
          <a:prstGeom prst="rect">
            <a:avLst/>
          </a:prstGeom>
          <a:noFill/>
        </p:spPr>
        <p:txBody>
          <a:bodyPr wrap="none" rtlCol="0">
            <a:spAutoFit/>
          </a:bodyPr>
          <a:lstStyle/>
          <a:p>
            <a:r>
              <a:rPr lang="sv-SE" dirty="0"/>
              <a:t>27. Tycker du att det är lätt att träffa svenskar?</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27</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27</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259" y="6084940"/>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520419879"/>
              </p:ext>
            </p:extLst>
          </p:nvPr>
        </p:nvGraphicFramePr>
        <p:xfrm>
          <a:off x="2328595" y="2531119"/>
          <a:ext cx="5760640" cy="862831"/>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B61DB055-1B36-4A37-A33C-A08AED99AB7E}"/>
              </a:ext>
            </a:extLst>
          </p:cNvPr>
          <p:cNvSpPr txBox="1"/>
          <p:nvPr/>
        </p:nvSpPr>
        <p:spPr>
          <a:xfrm>
            <a:off x="7620000" y="597592"/>
            <a:ext cx="1290738" cy="1015663"/>
          </a:xfrm>
          <a:prstGeom prst="rect">
            <a:avLst/>
          </a:prstGeom>
          <a:noFill/>
        </p:spPr>
        <p:txBody>
          <a:bodyPr wrap="none" rtlCol="0">
            <a:spAutoFit/>
          </a:bodyPr>
          <a:lstStyle/>
          <a:p>
            <a:r>
              <a:rPr lang="sv-SE" sz="1400" dirty="0">
                <a:solidFill>
                  <a:srgbClr val="0070C0"/>
                </a:solidFill>
              </a:rPr>
              <a:t>Bas 2017  </a:t>
            </a:r>
            <a:r>
              <a:rPr lang="fr-FR" sz="1400" dirty="0">
                <a:solidFill>
                  <a:srgbClr val="0B76C2"/>
                </a:solidFill>
              </a:rPr>
              <a:t>979</a:t>
            </a:r>
          </a:p>
          <a:p>
            <a:r>
              <a:rPr lang="fr-FR" sz="1400" dirty="0">
                <a:solidFill>
                  <a:srgbClr val="0B76C2"/>
                </a:solidFill>
              </a:rPr>
              <a:t>Bas 2018  1201</a:t>
            </a:r>
          </a:p>
          <a:p>
            <a:r>
              <a:rPr lang="sv-SE" sz="1400" dirty="0">
                <a:solidFill>
                  <a:srgbClr val="0070C0"/>
                </a:solidFill>
              </a:rPr>
              <a:t> </a:t>
            </a:r>
          </a:p>
          <a:p>
            <a:endParaRPr lang="sv-SE" dirty="0"/>
          </a:p>
        </p:txBody>
      </p:sp>
      <p:graphicFrame>
        <p:nvGraphicFramePr>
          <p:cNvPr id="16" name="Response|ACCESSLEVEL|q34|0|#||">
            <a:extLst>
              <a:ext uri="{FF2B5EF4-FFF2-40B4-BE49-F238E27FC236}">
                <a16:creationId xmlns:a16="http://schemas.microsoft.com/office/drawing/2014/main" id="{F6C228DA-ADD6-4406-8B5B-D2F069D472AE}"/>
              </a:ext>
            </a:extLst>
          </p:cNvPr>
          <p:cNvGraphicFramePr>
            <a:graphicFrameLocks noGrp="1"/>
          </p:cNvGraphicFramePr>
          <p:nvPr>
            <p:extLst>
              <p:ext uri="{D42A27DB-BD31-4B8C-83A1-F6EECF244321}">
                <p14:modId xmlns:p14="http://schemas.microsoft.com/office/powerpoint/2010/main" val="1877411166"/>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76432374"/>
      </p:ext>
    </p:extLst>
  </p:cSld>
  <p:clrMapOvr>
    <a:masterClrMapping/>
  </p:clrMapOvr>
  <p:transition advClick="0" advTm="13375">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792351289"/>
              </p:ext>
            </p:extLst>
          </p:nvPr>
        </p:nvGraphicFramePr>
        <p:xfrm>
          <a:off x="179190" y="2132857"/>
          <a:ext cx="8784976"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548512" y="1408083"/>
            <a:ext cx="5436873" cy="369332"/>
          </a:xfrm>
          <a:prstGeom prst="rect">
            <a:avLst/>
          </a:prstGeom>
          <a:noFill/>
        </p:spPr>
        <p:txBody>
          <a:bodyPr wrap="none" rtlCol="0">
            <a:spAutoFit/>
          </a:bodyPr>
          <a:lstStyle/>
          <a:p>
            <a:r>
              <a:rPr lang="sv-SE" dirty="0"/>
              <a:t>29. Har du en smartphone? (mobiltelefon med Internet)</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28</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28</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130616"/>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904176311"/>
              </p:ext>
            </p:extLst>
          </p:nvPr>
        </p:nvGraphicFramePr>
        <p:xfrm>
          <a:off x="3013396" y="2210628"/>
          <a:ext cx="4606604" cy="46284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6444DE22-72CF-4BB7-97FC-249956E0B81B}"/>
              </a:ext>
            </a:extLst>
          </p:cNvPr>
          <p:cNvSpPr txBox="1"/>
          <p:nvPr/>
        </p:nvSpPr>
        <p:spPr>
          <a:xfrm>
            <a:off x="7740352" y="435884"/>
            <a:ext cx="1250663" cy="800219"/>
          </a:xfrm>
          <a:prstGeom prst="rect">
            <a:avLst/>
          </a:prstGeom>
          <a:noFill/>
        </p:spPr>
        <p:txBody>
          <a:bodyPr wrap="none" rtlCol="0">
            <a:spAutoFit/>
          </a:bodyPr>
          <a:lstStyle/>
          <a:p>
            <a:r>
              <a:rPr lang="sv-SE" sz="1400" dirty="0">
                <a:solidFill>
                  <a:srgbClr val="0070C0"/>
                </a:solidFill>
              </a:rPr>
              <a:t>Bas 2017 974</a:t>
            </a:r>
          </a:p>
          <a:p>
            <a:r>
              <a:rPr lang="sv-SE" sz="1400" dirty="0">
                <a:solidFill>
                  <a:srgbClr val="0070C0"/>
                </a:solidFill>
              </a:rPr>
              <a:t>Bas 2018 1215</a:t>
            </a:r>
          </a:p>
          <a:p>
            <a:endParaRPr lang="sv-SE" dirty="0"/>
          </a:p>
        </p:txBody>
      </p:sp>
      <p:graphicFrame>
        <p:nvGraphicFramePr>
          <p:cNvPr id="16" name="Response|ACCESSLEVEL|q36|0|#||">
            <a:extLst>
              <a:ext uri="{FF2B5EF4-FFF2-40B4-BE49-F238E27FC236}">
                <a16:creationId xmlns:a16="http://schemas.microsoft.com/office/drawing/2014/main" id="{C73E6989-AE5A-41BF-88C6-FD5591FCE7FA}"/>
              </a:ext>
            </a:extLst>
          </p:cNvPr>
          <p:cNvGraphicFramePr>
            <a:graphicFrameLocks noGrp="1"/>
          </p:cNvGraphicFramePr>
          <p:nvPr>
            <p:extLst>
              <p:ext uri="{D42A27DB-BD31-4B8C-83A1-F6EECF244321}">
                <p14:modId xmlns:p14="http://schemas.microsoft.com/office/powerpoint/2010/main" val="3254687461"/>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01095441"/>
      </p:ext>
    </p:extLst>
  </p:cSld>
  <p:clrMapOvr>
    <a:masterClrMapping/>
  </p:clrMapOvr>
  <p:transition advClick="0" advTm="13375">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4087173078"/>
              </p:ext>
            </p:extLst>
          </p:nvPr>
        </p:nvGraphicFramePr>
        <p:xfrm>
          <a:off x="179190" y="3140967"/>
          <a:ext cx="8784976" cy="285905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548512" y="1408083"/>
            <a:ext cx="4708405" cy="369332"/>
          </a:xfrm>
          <a:prstGeom prst="rect">
            <a:avLst/>
          </a:prstGeom>
          <a:noFill/>
        </p:spPr>
        <p:txBody>
          <a:bodyPr wrap="none" rtlCol="0">
            <a:spAutoFit/>
          </a:bodyPr>
          <a:lstStyle/>
          <a:p>
            <a:r>
              <a:rPr lang="sv-SE" dirty="0"/>
              <a:t>51. Bor du idag i en kommun som du själv valt?</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29</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29</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130616"/>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659526828"/>
              </p:ext>
            </p:extLst>
          </p:nvPr>
        </p:nvGraphicFramePr>
        <p:xfrm>
          <a:off x="3106125" y="3119760"/>
          <a:ext cx="4606604" cy="46284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6444DE22-72CF-4BB7-97FC-249956E0B81B}"/>
              </a:ext>
            </a:extLst>
          </p:cNvPr>
          <p:cNvSpPr txBox="1"/>
          <p:nvPr/>
        </p:nvSpPr>
        <p:spPr>
          <a:xfrm>
            <a:off x="7740352" y="435884"/>
            <a:ext cx="1159292" cy="584775"/>
          </a:xfrm>
          <a:prstGeom prst="rect">
            <a:avLst/>
          </a:prstGeom>
          <a:noFill/>
        </p:spPr>
        <p:txBody>
          <a:bodyPr wrap="none" rtlCol="0">
            <a:spAutoFit/>
          </a:bodyPr>
          <a:lstStyle/>
          <a:p>
            <a:r>
              <a:rPr lang="sv-SE" sz="1400" dirty="0">
                <a:solidFill>
                  <a:srgbClr val="0070C0"/>
                </a:solidFill>
              </a:rPr>
              <a:t>Bas 2018 978</a:t>
            </a:r>
          </a:p>
          <a:p>
            <a:endParaRPr lang="sv-SE" dirty="0"/>
          </a:p>
        </p:txBody>
      </p:sp>
      <p:graphicFrame>
        <p:nvGraphicFramePr>
          <p:cNvPr id="16" name="Response|ACCESSLEVEL|q36|0|#||">
            <a:extLst>
              <a:ext uri="{FF2B5EF4-FFF2-40B4-BE49-F238E27FC236}">
                <a16:creationId xmlns:a16="http://schemas.microsoft.com/office/drawing/2014/main" id="{C73E6989-AE5A-41BF-88C6-FD5591FCE7FA}"/>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 name="Picture 3">
            <a:extLst>
              <a:ext uri="{FF2B5EF4-FFF2-40B4-BE49-F238E27FC236}">
                <a16:creationId xmlns:a16="http://schemas.microsoft.com/office/drawing/2014/main" id="{C9FD83B8-EBD8-403A-9960-6221830B7A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152" y="343124"/>
            <a:ext cx="705395" cy="1112034"/>
          </a:xfrm>
          <a:prstGeom prst="rect">
            <a:avLst/>
          </a:prstGeom>
        </p:spPr>
      </p:pic>
    </p:spTree>
    <p:extLst>
      <p:ext uri="{BB962C8B-B14F-4D97-AF65-F5344CB8AC3E}">
        <p14:creationId xmlns:p14="http://schemas.microsoft.com/office/powerpoint/2010/main" val="3723941083"/>
      </p:ext>
    </p:extLst>
  </p:cSld>
  <p:clrMapOvr>
    <a:masterClrMapping/>
  </p:clrMapOvr>
  <p:transition advClick="0" advTm="13375">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0" y="724028"/>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cs typeface="Times New Roman" pitchFamily="18" charset="0"/>
              </a:rPr>
              <a:t>Metod</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sp>
        <p:nvSpPr>
          <p:cNvPr id="2" name="Platshållare för innehåll 1"/>
          <p:cNvSpPr>
            <a:spLocks noGrp="1"/>
          </p:cNvSpPr>
          <p:nvPr>
            <p:ph idx="1"/>
          </p:nvPr>
        </p:nvSpPr>
        <p:spPr/>
        <p:txBody>
          <a:bodyPr/>
          <a:lstStyle/>
          <a:p>
            <a:pPr marL="0" indent="0">
              <a:buNone/>
            </a:pPr>
            <a:r>
              <a:rPr lang="sv-SE" sz="1800" dirty="0"/>
              <a:t>Samverkan med </a:t>
            </a:r>
            <a:r>
              <a:rPr lang="sv-SE" sz="1800" dirty="0" err="1"/>
              <a:t>Sfi</a:t>
            </a:r>
            <a:r>
              <a:rPr lang="sv-SE" sz="1800" dirty="0"/>
              <a:t> och gymnasieskolor. Datainsamling på lektionstid.</a:t>
            </a:r>
          </a:p>
          <a:p>
            <a:pPr marL="0" indent="0">
              <a:buNone/>
            </a:pPr>
            <a:r>
              <a:rPr lang="sv-SE" sz="1800" dirty="0"/>
              <a:t>Fördelar:</a:t>
            </a:r>
          </a:p>
          <a:p>
            <a:pPr lvl="2"/>
            <a:r>
              <a:rPr lang="sv-SE" sz="1800" dirty="0"/>
              <a:t>Lärarna presenterar syftet och assisterar</a:t>
            </a:r>
          </a:p>
          <a:p>
            <a:pPr lvl="2"/>
            <a:r>
              <a:rPr lang="sv-SE" sz="1800" dirty="0"/>
              <a:t>Hög svarsfrekvens</a:t>
            </a:r>
          </a:p>
          <a:p>
            <a:pPr lvl="2"/>
            <a:r>
              <a:rPr lang="sv-SE" sz="1800" dirty="0"/>
              <a:t>Inget register nödvändigt</a:t>
            </a:r>
          </a:p>
          <a:p>
            <a:pPr lvl="2"/>
            <a:r>
              <a:rPr lang="sv-SE" sz="1800" dirty="0"/>
              <a:t>Obefintliga teknikproblem</a:t>
            </a:r>
          </a:p>
          <a:p>
            <a:pPr lvl="2"/>
            <a:r>
              <a:rPr lang="sv-SE" sz="1800" dirty="0"/>
              <a:t>Kommuner kan ställa frågor till ”egna” elever</a:t>
            </a:r>
          </a:p>
          <a:p>
            <a:pPr lvl="2"/>
            <a:r>
              <a:rPr lang="sv-SE" sz="1800" dirty="0"/>
              <a:t>Webb-datainsamling ”tillåter” fler frågor</a:t>
            </a:r>
          </a:p>
          <a:p>
            <a:pPr marL="0" indent="0">
              <a:buNone/>
            </a:pPr>
            <a:endParaRPr lang="sv-SE" sz="2400" dirty="0"/>
          </a:p>
          <a:p>
            <a:pPr marL="0" indent="0">
              <a:buNone/>
            </a:pPr>
            <a:endParaRPr lang="sv-SE" sz="2400"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3</a:t>
            </a:fld>
            <a:endParaRPr lang="sv-SE" dirty="0"/>
          </a:p>
        </p:txBody>
      </p:sp>
      <p:pic>
        <p:nvPicPr>
          <p:cNvPr id="9" name="Bildobjekt 8" descr="C:\Users\ProBook 4510s\Dropbox\Invandrarindex\iilogga.png"/>
          <p:cNvPicPr/>
          <p:nvPr/>
        </p:nvPicPr>
        <p:blipFill>
          <a:blip r:embed="rId3" cstate="print"/>
          <a:srcRect/>
          <a:stretch>
            <a:fillRect/>
          </a:stretch>
        </p:blipFill>
        <p:spPr bwMode="auto">
          <a:xfrm>
            <a:off x="3995936" y="260648"/>
            <a:ext cx="1113027" cy="619125"/>
          </a:xfrm>
          <a:prstGeom prst="rect">
            <a:avLst/>
          </a:prstGeom>
          <a:noFill/>
          <a:ln w="9525">
            <a:noFill/>
            <a:miter lim="800000"/>
            <a:headEnd/>
            <a:tailEnd/>
          </a:ln>
        </p:spPr>
      </p:pic>
    </p:spTree>
    <p:extLst>
      <p:ext uri="{BB962C8B-B14F-4D97-AF65-F5344CB8AC3E}">
        <p14:creationId xmlns:p14="http://schemas.microsoft.com/office/powerpoint/2010/main" val="78901267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12571775"/>
              </p:ext>
            </p:extLst>
          </p:nvPr>
        </p:nvGraphicFramePr>
        <p:xfrm>
          <a:off x="107504" y="2132856"/>
          <a:ext cx="8856662" cy="430653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475584" y="1304325"/>
            <a:ext cx="3385350" cy="369332"/>
          </a:xfrm>
          <a:prstGeom prst="rect">
            <a:avLst/>
          </a:prstGeom>
          <a:noFill/>
        </p:spPr>
        <p:txBody>
          <a:bodyPr wrap="none" rtlCol="0">
            <a:spAutoFit/>
          </a:bodyPr>
          <a:lstStyle/>
          <a:p>
            <a:r>
              <a:rPr lang="sv-SE" dirty="0"/>
              <a:t>52. Vad tycker du om kommunen?</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30</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30</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070061"/>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648472972"/>
              </p:ext>
            </p:extLst>
          </p:nvPr>
        </p:nvGraphicFramePr>
        <p:xfrm>
          <a:off x="3180063" y="2204864"/>
          <a:ext cx="4968552" cy="507832"/>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96AD7C36-2B8A-498F-82AF-3E2337B6B378}"/>
              </a:ext>
            </a:extLst>
          </p:cNvPr>
          <p:cNvSpPr txBox="1"/>
          <p:nvPr/>
        </p:nvSpPr>
        <p:spPr>
          <a:xfrm>
            <a:off x="7524328" y="423625"/>
            <a:ext cx="1250663" cy="1015663"/>
          </a:xfrm>
          <a:prstGeom prst="rect">
            <a:avLst/>
          </a:prstGeom>
          <a:noFill/>
        </p:spPr>
        <p:txBody>
          <a:bodyPr wrap="none" rtlCol="0">
            <a:spAutoFit/>
          </a:bodyPr>
          <a:lstStyle/>
          <a:p>
            <a:r>
              <a:rPr lang="sv-SE" sz="1400" dirty="0">
                <a:solidFill>
                  <a:srgbClr val="0070C0"/>
                </a:solidFill>
              </a:rPr>
              <a:t>Bas 2017 2391</a:t>
            </a:r>
          </a:p>
          <a:p>
            <a:r>
              <a:rPr lang="sv-SE" sz="1400" dirty="0">
                <a:solidFill>
                  <a:srgbClr val="0070C0"/>
                </a:solidFill>
              </a:rPr>
              <a:t>Bas 2018 1217</a:t>
            </a:r>
          </a:p>
          <a:p>
            <a:r>
              <a:rPr lang="sv-SE" sz="1400" dirty="0">
                <a:solidFill>
                  <a:srgbClr val="0070C0"/>
                </a:solidFill>
              </a:rPr>
              <a:t> </a:t>
            </a:r>
          </a:p>
          <a:p>
            <a:endParaRPr lang="sv-SE" dirty="0"/>
          </a:p>
        </p:txBody>
      </p:sp>
      <p:graphicFrame>
        <p:nvGraphicFramePr>
          <p:cNvPr id="16" name="Response|ACCESSLEVEL|q58|0|#||">
            <a:extLst>
              <a:ext uri="{FF2B5EF4-FFF2-40B4-BE49-F238E27FC236}">
                <a16:creationId xmlns:a16="http://schemas.microsoft.com/office/drawing/2014/main" id="{C86192F1-C453-42EA-912F-188D4999C4DA}"/>
              </a:ext>
            </a:extLst>
          </p:cNvPr>
          <p:cNvGraphicFramePr>
            <a:graphicFrameLocks noGrp="1"/>
          </p:cNvGraphicFramePr>
          <p:nvPr>
            <p:extLst>
              <p:ext uri="{D42A27DB-BD31-4B8C-83A1-F6EECF244321}">
                <p14:modId xmlns:p14="http://schemas.microsoft.com/office/powerpoint/2010/main" val="519739139"/>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55093112"/>
      </p:ext>
    </p:extLst>
  </p:cSld>
  <p:clrMapOvr>
    <a:masterClrMapping/>
  </p:clrMapOvr>
  <p:transition advClick="0" advTm="13375">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156255934"/>
              </p:ext>
            </p:extLst>
          </p:nvPr>
        </p:nvGraphicFramePr>
        <p:xfrm>
          <a:off x="179190" y="2132857"/>
          <a:ext cx="8784976"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339752" y="1448272"/>
            <a:ext cx="3195170" cy="369332"/>
          </a:xfrm>
          <a:prstGeom prst="rect">
            <a:avLst/>
          </a:prstGeom>
          <a:noFill/>
        </p:spPr>
        <p:txBody>
          <a:bodyPr wrap="none" rtlCol="0">
            <a:spAutoFit/>
          </a:bodyPr>
          <a:lstStyle/>
          <a:p>
            <a:r>
              <a:rPr lang="sv-SE" dirty="0"/>
              <a:t>54. Vill du bo kvar i kommunen?</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31</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31</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0803" y="6153982"/>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041167989"/>
              </p:ext>
            </p:extLst>
          </p:nvPr>
        </p:nvGraphicFramePr>
        <p:xfrm>
          <a:off x="3275856" y="2348880"/>
          <a:ext cx="4032448" cy="5823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72D0D5C-7EED-4799-A0FF-A1B7D96C1AF1}"/>
              </a:ext>
            </a:extLst>
          </p:cNvPr>
          <p:cNvSpPr txBox="1"/>
          <p:nvPr/>
        </p:nvSpPr>
        <p:spPr>
          <a:xfrm>
            <a:off x="7524328" y="464581"/>
            <a:ext cx="1250663" cy="800219"/>
          </a:xfrm>
          <a:prstGeom prst="rect">
            <a:avLst/>
          </a:prstGeom>
          <a:noFill/>
        </p:spPr>
        <p:txBody>
          <a:bodyPr wrap="none" rtlCol="0">
            <a:spAutoFit/>
          </a:bodyPr>
          <a:lstStyle/>
          <a:p>
            <a:r>
              <a:rPr lang="sv-SE" sz="1400" dirty="0">
                <a:solidFill>
                  <a:srgbClr val="0070C0"/>
                </a:solidFill>
              </a:rPr>
              <a:t>Bas 2017 2379</a:t>
            </a:r>
          </a:p>
          <a:p>
            <a:r>
              <a:rPr lang="sv-SE" sz="1400" dirty="0">
                <a:solidFill>
                  <a:srgbClr val="0070C0"/>
                </a:solidFill>
              </a:rPr>
              <a:t>Bas 2018 1216</a:t>
            </a:r>
          </a:p>
          <a:p>
            <a:endParaRPr lang="sv-SE" dirty="0"/>
          </a:p>
        </p:txBody>
      </p:sp>
      <p:graphicFrame>
        <p:nvGraphicFramePr>
          <p:cNvPr id="16" name="Response|ACCESSLEVEL|q60|0|#||">
            <a:extLst>
              <a:ext uri="{FF2B5EF4-FFF2-40B4-BE49-F238E27FC236}">
                <a16:creationId xmlns:a16="http://schemas.microsoft.com/office/drawing/2014/main" id="{C3EB9888-30C0-4690-8996-CE712665B8DA}"/>
              </a:ext>
            </a:extLst>
          </p:cNvPr>
          <p:cNvGraphicFramePr>
            <a:graphicFrameLocks noGrp="1"/>
          </p:cNvGraphicFramePr>
          <p:nvPr>
            <p:extLst>
              <p:ext uri="{D42A27DB-BD31-4B8C-83A1-F6EECF244321}">
                <p14:modId xmlns:p14="http://schemas.microsoft.com/office/powerpoint/2010/main" val="94474518"/>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77095743"/>
      </p:ext>
    </p:extLst>
  </p:cSld>
  <p:clrMapOvr>
    <a:masterClrMapping/>
  </p:clrMapOvr>
  <p:transition advClick="0" advTm="13375">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490320982"/>
              </p:ext>
            </p:extLst>
          </p:nvPr>
        </p:nvGraphicFramePr>
        <p:xfrm>
          <a:off x="179512" y="2132857"/>
          <a:ext cx="8784654"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627784" y="1444790"/>
            <a:ext cx="2366161" cy="369332"/>
          </a:xfrm>
          <a:prstGeom prst="rect">
            <a:avLst/>
          </a:prstGeom>
          <a:noFill/>
        </p:spPr>
        <p:txBody>
          <a:bodyPr wrap="none" rtlCol="0">
            <a:spAutoFit/>
          </a:bodyPr>
          <a:lstStyle/>
          <a:p>
            <a:r>
              <a:rPr lang="sv-SE" dirty="0"/>
              <a:t>55. Varför vill du flytta?</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32</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32</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117324"/>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036382622"/>
              </p:ext>
            </p:extLst>
          </p:nvPr>
        </p:nvGraphicFramePr>
        <p:xfrm>
          <a:off x="2316035" y="1864719"/>
          <a:ext cx="6840760" cy="172704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56E5A43E-8B64-4C5D-9962-62DD18D55679}"/>
              </a:ext>
            </a:extLst>
          </p:cNvPr>
          <p:cNvSpPr txBox="1"/>
          <p:nvPr/>
        </p:nvSpPr>
        <p:spPr>
          <a:xfrm>
            <a:off x="7452320" y="396524"/>
            <a:ext cx="1159292" cy="1015663"/>
          </a:xfrm>
          <a:prstGeom prst="rect">
            <a:avLst/>
          </a:prstGeom>
          <a:noFill/>
        </p:spPr>
        <p:txBody>
          <a:bodyPr wrap="none" rtlCol="0">
            <a:spAutoFit/>
          </a:bodyPr>
          <a:lstStyle/>
          <a:p>
            <a:r>
              <a:rPr lang="sv-SE" sz="1400" dirty="0">
                <a:solidFill>
                  <a:srgbClr val="0070C0"/>
                </a:solidFill>
              </a:rPr>
              <a:t>Bas 2017 287</a:t>
            </a:r>
          </a:p>
          <a:p>
            <a:r>
              <a:rPr lang="sv-SE" sz="1400" dirty="0">
                <a:solidFill>
                  <a:srgbClr val="0070C0"/>
                </a:solidFill>
              </a:rPr>
              <a:t>Bas 2018 137</a:t>
            </a:r>
          </a:p>
          <a:p>
            <a:r>
              <a:rPr lang="sv-SE" sz="1400" dirty="0">
                <a:solidFill>
                  <a:srgbClr val="0070C0"/>
                </a:solidFill>
              </a:rPr>
              <a:t> </a:t>
            </a:r>
          </a:p>
          <a:p>
            <a:endParaRPr lang="sv-SE" dirty="0"/>
          </a:p>
        </p:txBody>
      </p:sp>
      <p:graphicFrame>
        <p:nvGraphicFramePr>
          <p:cNvPr id="16" name="Response|ACCESSLEVEL|q61_1|0|#||">
            <a:extLst>
              <a:ext uri="{FF2B5EF4-FFF2-40B4-BE49-F238E27FC236}">
                <a16:creationId xmlns:a16="http://schemas.microsoft.com/office/drawing/2014/main" id="{B2BF39F1-D535-457A-9561-FF0C7AA387D7}"/>
              </a:ext>
            </a:extLst>
          </p:cNvPr>
          <p:cNvGraphicFramePr>
            <a:graphicFrameLocks noGrp="1"/>
          </p:cNvGraphicFramePr>
          <p:nvPr>
            <p:extLst>
              <p:ext uri="{D42A27DB-BD31-4B8C-83A1-F6EECF244321}">
                <p14:modId xmlns:p14="http://schemas.microsoft.com/office/powerpoint/2010/main" val="3436575249"/>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77438446"/>
      </p:ext>
    </p:extLst>
  </p:cSld>
  <p:clrMapOvr>
    <a:masterClrMapping/>
  </p:clrMapOvr>
  <p:transition advClick="0" advTm="13375">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4126621272"/>
              </p:ext>
            </p:extLst>
          </p:nvPr>
        </p:nvGraphicFramePr>
        <p:xfrm>
          <a:off x="107504" y="2996952"/>
          <a:ext cx="8856662" cy="359968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395049" y="1432830"/>
            <a:ext cx="3546420" cy="369332"/>
          </a:xfrm>
          <a:prstGeom prst="rect">
            <a:avLst/>
          </a:prstGeom>
          <a:noFill/>
        </p:spPr>
        <p:txBody>
          <a:bodyPr wrap="none" rtlCol="0">
            <a:spAutoFit/>
          </a:bodyPr>
          <a:lstStyle/>
          <a:p>
            <a:r>
              <a:rPr lang="sv-SE" dirty="0"/>
              <a:t>56. Vad saknar du här i kommunen?</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33</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33</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158274"/>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661122183"/>
              </p:ext>
            </p:extLst>
          </p:nvPr>
        </p:nvGraphicFramePr>
        <p:xfrm>
          <a:off x="467544" y="1660963"/>
          <a:ext cx="8934000" cy="163556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B89B93F7-C000-4A7E-839D-2E748AB7D6C8}"/>
              </a:ext>
            </a:extLst>
          </p:cNvPr>
          <p:cNvSpPr txBox="1"/>
          <p:nvPr/>
        </p:nvSpPr>
        <p:spPr>
          <a:xfrm>
            <a:off x="7308304" y="456860"/>
            <a:ext cx="1250663" cy="1015663"/>
          </a:xfrm>
          <a:prstGeom prst="rect">
            <a:avLst/>
          </a:prstGeom>
          <a:noFill/>
        </p:spPr>
        <p:txBody>
          <a:bodyPr wrap="none" rtlCol="0">
            <a:spAutoFit/>
          </a:bodyPr>
          <a:lstStyle/>
          <a:p>
            <a:r>
              <a:rPr lang="sv-SE" sz="1400" dirty="0">
                <a:solidFill>
                  <a:srgbClr val="0070C0"/>
                </a:solidFill>
              </a:rPr>
              <a:t>Bas 2017 2303</a:t>
            </a:r>
          </a:p>
          <a:p>
            <a:r>
              <a:rPr lang="sv-SE" sz="1400" dirty="0">
                <a:solidFill>
                  <a:srgbClr val="0070C0"/>
                </a:solidFill>
              </a:rPr>
              <a:t>Bas 2018 1187</a:t>
            </a:r>
          </a:p>
          <a:p>
            <a:r>
              <a:rPr lang="sv-SE" sz="1400" dirty="0">
                <a:solidFill>
                  <a:srgbClr val="0070C0"/>
                </a:solidFill>
              </a:rPr>
              <a:t> </a:t>
            </a:r>
          </a:p>
          <a:p>
            <a:endParaRPr lang="sv-SE" dirty="0"/>
          </a:p>
        </p:txBody>
      </p:sp>
      <p:graphicFrame>
        <p:nvGraphicFramePr>
          <p:cNvPr id="16" name="Response|ACCESSLEVEL|q62_1|0|#||">
            <a:extLst>
              <a:ext uri="{FF2B5EF4-FFF2-40B4-BE49-F238E27FC236}">
                <a16:creationId xmlns:a16="http://schemas.microsoft.com/office/drawing/2014/main" id="{E021BAA4-BAF1-4D93-8344-56E8DA1CF1B5}"/>
              </a:ext>
            </a:extLst>
          </p:cNvPr>
          <p:cNvGraphicFramePr>
            <a:graphicFrameLocks noGrp="1"/>
          </p:cNvGraphicFramePr>
          <p:nvPr>
            <p:extLst>
              <p:ext uri="{D42A27DB-BD31-4B8C-83A1-F6EECF244321}">
                <p14:modId xmlns:p14="http://schemas.microsoft.com/office/powerpoint/2010/main" val="2968407597"/>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06216780"/>
      </p:ext>
    </p:extLst>
  </p:cSld>
  <p:clrMapOvr>
    <a:masterClrMapping/>
  </p:clrMapOvr>
  <p:transition advClick="0" advTm="13375">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4060601959"/>
              </p:ext>
            </p:extLst>
          </p:nvPr>
        </p:nvGraphicFramePr>
        <p:xfrm>
          <a:off x="35496" y="2132857"/>
          <a:ext cx="8928670"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411760" y="1926758"/>
            <a:ext cx="3839962" cy="369332"/>
          </a:xfrm>
          <a:prstGeom prst="rect">
            <a:avLst/>
          </a:prstGeom>
          <a:noFill/>
        </p:spPr>
        <p:txBody>
          <a:bodyPr wrap="none" rtlCol="0">
            <a:spAutoFit/>
          </a:bodyPr>
          <a:lstStyle/>
          <a:p>
            <a:r>
              <a:rPr lang="sv-SE" dirty="0"/>
              <a:t>59. Vill du starta eget företag i Sverige?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34</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34</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105056"/>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642422434"/>
              </p:ext>
            </p:extLst>
          </p:nvPr>
        </p:nvGraphicFramePr>
        <p:xfrm>
          <a:off x="2869915" y="2560245"/>
          <a:ext cx="5040560" cy="694442"/>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91AE8E47-E306-46C1-B33D-AE412649BF2C}"/>
              </a:ext>
            </a:extLst>
          </p:cNvPr>
          <p:cNvSpPr txBox="1"/>
          <p:nvPr/>
        </p:nvSpPr>
        <p:spPr>
          <a:xfrm>
            <a:off x="7430857" y="597873"/>
            <a:ext cx="1159292" cy="800219"/>
          </a:xfrm>
          <a:prstGeom prst="rect">
            <a:avLst/>
          </a:prstGeom>
          <a:noFill/>
        </p:spPr>
        <p:txBody>
          <a:bodyPr wrap="none" rtlCol="0">
            <a:spAutoFit/>
          </a:bodyPr>
          <a:lstStyle/>
          <a:p>
            <a:r>
              <a:rPr lang="sv-SE" sz="1400" dirty="0">
                <a:solidFill>
                  <a:srgbClr val="0070C0"/>
                </a:solidFill>
              </a:rPr>
              <a:t>Bas 2017 920</a:t>
            </a:r>
          </a:p>
          <a:p>
            <a:r>
              <a:rPr lang="sv-SE" sz="1400" dirty="0">
                <a:solidFill>
                  <a:srgbClr val="0070C0"/>
                </a:solidFill>
              </a:rPr>
              <a:t>Bas 2018 504</a:t>
            </a:r>
          </a:p>
          <a:p>
            <a:endParaRPr lang="sv-SE" dirty="0"/>
          </a:p>
        </p:txBody>
      </p:sp>
      <p:graphicFrame>
        <p:nvGraphicFramePr>
          <p:cNvPr id="16" name="Response|ACCESSLEVEL|q74|0|#||">
            <a:extLst>
              <a:ext uri="{FF2B5EF4-FFF2-40B4-BE49-F238E27FC236}">
                <a16:creationId xmlns:a16="http://schemas.microsoft.com/office/drawing/2014/main" id="{EBED1657-FCBB-4D29-9E08-7AC4C2EDB905}"/>
              </a:ext>
            </a:extLst>
          </p:cNvPr>
          <p:cNvGraphicFramePr>
            <a:graphicFrameLocks noGrp="1"/>
          </p:cNvGraphicFramePr>
          <p:nvPr>
            <p:extLst>
              <p:ext uri="{D42A27DB-BD31-4B8C-83A1-F6EECF244321}">
                <p14:modId xmlns:p14="http://schemas.microsoft.com/office/powerpoint/2010/main" val="2711759246"/>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422A5681-3542-485E-AFA4-BC24DDA58A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533732"/>
            <a:ext cx="1560324" cy="237679"/>
          </a:xfrm>
          <a:prstGeom prst="rect">
            <a:avLst/>
          </a:prstGeom>
        </p:spPr>
      </p:pic>
    </p:spTree>
    <p:extLst>
      <p:ext uri="{BB962C8B-B14F-4D97-AF65-F5344CB8AC3E}">
        <p14:creationId xmlns:p14="http://schemas.microsoft.com/office/powerpoint/2010/main" val="559347752"/>
      </p:ext>
    </p:extLst>
  </p:cSld>
  <p:clrMapOvr>
    <a:masterClrMapping/>
  </p:clrMapOvr>
  <p:transition advClick="0" advTm="13375">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796966733"/>
              </p:ext>
            </p:extLst>
          </p:nvPr>
        </p:nvGraphicFramePr>
        <p:xfrm>
          <a:off x="179190" y="2389197"/>
          <a:ext cx="8784976" cy="361082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483768" y="1855686"/>
            <a:ext cx="4940776" cy="523220"/>
          </a:xfrm>
          <a:prstGeom prst="rect">
            <a:avLst/>
          </a:prstGeom>
          <a:noFill/>
        </p:spPr>
        <p:txBody>
          <a:bodyPr wrap="none" rtlCol="0">
            <a:spAutoFit/>
          </a:bodyPr>
          <a:lstStyle/>
          <a:p>
            <a:r>
              <a:rPr lang="sv-SE" sz="1400" dirty="0"/>
              <a:t>60. Vart skulle du vända dig i första hand för att få hjälp med det?</a:t>
            </a:r>
          </a:p>
          <a:p>
            <a:r>
              <a:rPr lang="sv-SE" sz="1400" dirty="0"/>
              <a:t>       (Antal procent som skulle vända sig till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35</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35</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130616"/>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3106125" y="3119760"/>
          <a:ext cx="4606604" cy="46284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6444DE22-72CF-4BB7-97FC-249956E0B81B}"/>
              </a:ext>
            </a:extLst>
          </p:cNvPr>
          <p:cNvSpPr txBox="1"/>
          <p:nvPr/>
        </p:nvSpPr>
        <p:spPr>
          <a:xfrm>
            <a:off x="7740352" y="435884"/>
            <a:ext cx="1159292" cy="584775"/>
          </a:xfrm>
          <a:prstGeom prst="rect">
            <a:avLst/>
          </a:prstGeom>
          <a:noFill/>
        </p:spPr>
        <p:txBody>
          <a:bodyPr wrap="none" rtlCol="0">
            <a:spAutoFit/>
          </a:bodyPr>
          <a:lstStyle/>
          <a:p>
            <a:r>
              <a:rPr lang="sv-SE" sz="1400" dirty="0">
                <a:solidFill>
                  <a:srgbClr val="0070C0"/>
                </a:solidFill>
              </a:rPr>
              <a:t>Bas 2018 201</a:t>
            </a:r>
          </a:p>
          <a:p>
            <a:endParaRPr lang="sv-SE" dirty="0"/>
          </a:p>
        </p:txBody>
      </p:sp>
      <p:graphicFrame>
        <p:nvGraphicFramePr>
          <p:cNvPr id="16" name="Response|ACCESSLEVEL|q36|0|#||">
            <a:extLst>
              <a:ext uri="{FF2B5EF4-FFF2-40B4-BE49-F238E27FC236}">
                <a16:creationId xmlns:a16="http://schemas.microsoft.com/office/drawing/2014/main" id="{C73E6989-AE5A-41BF-88C6-FD5591FCE7FA}"/>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descr="A close up of a logo&#10;&#10;Description automatically generated">
            <a:extLst>
              <a:ext uri="{FF2B5EF4-FFF2-40B4-BE49-F238E27FC236}">
                <a16:creationId xmlns:a16="http://schemas.microsoft.com/office/drawing/2014/main" id="{D8A6CCD2-2A00-4D42-8E8B-693606CC8C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533732"/>
            <a:ext cx="1560324" cy="237679"/>
          </a:xfrm>
          <a:prstGeom prst="rect">
            <a:avLst/>
          </a:prstGeom>
        </p:spPr>
      </p:pic>
    </p:spTree>
    <p:extLst>
      <p:ext uri="{BB962C8B-B14F-4D97-AF65-F5344CB8AC3E}">
        <p14:creationId xmlns:p14="http://schemas.microsoft.com/office/powerpoint/2010/main" val="2445088828"/>
      </p:ext>
    </p:extLst>
  </p:cSld>
  <p:clrMapOvr>
    <a:masterClrMapping/>
  </p:clrMapOvr>
  <p:transition advClick="0" advTm="13375">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696327363"/>
              </p:ext>
            </p:extLst>
          </p:nvPr>
        </p:nvGraphicFramePr>
        <p:xfrm>
          <a:off x="107504" y="2132857"/>
          <a:ext cx="8856662"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627784" y="2000954"/>
            <a:ext cx="4968924" cy="369332"/>
          </a:xfrm>
          <a:prstGeom prst="rect">
            <a:avLst/>
          </a:prstGeom>
          <a:noFill/>
        </p:spPr>
        <p:txBody>
          <a:bodyPr wrap="none" rtlCol="0">
            <a:spAutoFit/>
          </a:bodyPr>
          <a:lstStyle/>
          <a:p>
            <a:r>
              <a:rPr lang="sv-SE" dirty="0"/>
              <a:t>62. Hade du eget företag innan du kom till Sverige?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36</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36</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185225"/>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384668028"/>
              </p:ext>
            </p:extLst>
          </p:nvPr>
        </p:nvGraphicFramePr>
        <p:xfrm>
          <a:off x="3419872" y="2964901"/>
          <a:ext cx="3976207" cy="779754"/>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F9B13353-E855-417E-94B4-7107CE6CCFD2}"/>
              </a:ext>
            </a:extLst>
          </p:cNvPr>
          <p:cNvSpPr txBox="1"/>
          <p:nvPr/>
        </p:nvSpPr>
        <p:spPr>
          <a:xfrm>
            <a:off x="7620000" y="410178"/>
            <a:ext cx="1159292" cy="1015663"/>
          </a:xfrm>
          <a:prstGeom prst="rect">
            <a:avLst/>
          </a:prstGeom>
          <a:noFill/>
        </p:spPr>
        <p:txBody>
          <a:bodyPr wrap="none" rtlCol="0">
            <a:spAutoFit/>
          </a:bodyPr>
          <a:lstStyle/>
          <a:p>
            <a:r>
              <a:rPr lang="sv-SE" sz="1400" dirty="0">
                <a:solidFill>
                  <a:srgbClr val="0070C0"/>
                </a:solidFill>
              </a:rPr>
              <a:t>Bas 2017 928</a:t>
            </a:r>
          </a:p>
          <a:p>
            <a:r>
              <a:rPr lang="sv-SE" sz="1400" dirty="0">
                <a:solidFill>
                  <a:srgbClr val="0070C0"/>
                </a:solidFill>
              </a:rPr>
              <a:t>Bas 2018 460</a:t>
            </a:r>
          </a:p>
          <a:p>
            <a:r>
              <a:rPr lang="sv-SE" sz="1400" dirty="0">
                <a:solidFill>
                  <a:srgbClr val="0070C0"/>
                </a:solidFill>
              </a:rPr>
              <a:t> </a:t>
            </a:r>
          </a:p>
          <a:p>
            <a:endParaRPr lang="sv-SE" dirty="0"/>
          </a:p>
        </p:txBody>
      </p:sp>
      <p:graphicFrame>
        <p:nvGraphicFramePr>
          <p:cNvPr id="16" name="Response|ACCESSLEVEL|q68|0|#||">
            <a:extLst>
              <a:ext uri="{FF2B5EF4-FFF2-40B4-BE49-F238E27FC236}">
                <a16:creationId xmlns:a16="http://schemas.microsoft.com/office/drawing/2014/main" id="{F696F512-3D7D-4AEC-902C-CCCCAE293756}"/>
              </a:ext>
            </a:extLst>
          </p:cNvPr>
          <p:cNvGraphicFramePr>
            <a:graphicFrameLocks noGrp="1"/>
          </p:cNvGraphicFramePr>
          <p:nvPr>
            <p:extLst>
              <p:ext uri="{D42A27DB-BD31-4B8C-83A1-F6EECF244321}">
                <p14:modId xmlns:p14="http://schemas.microsoft.com/office/powerpoint/2010/main" val="2746753701"/>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descr="A close up of a logo&#10;&#10;Description automatically generated">
            <a:extLst>
              <a:ext uri="{FF2B5EF4-FFF2-40B4-BE49-F238E27FC236}">
                <a16:creationId xmlns:a16="http://schemas.microsoft.com/office/drawing/2014/main" id="{96ADDBE4-2716-4785-AAF4-0C2DB63BA3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533732"/>
            <a:ext cx="1560324" cy="237679"/>
          </a:xfrm>
          <a:prstGeom prst="rect">
            <a:avLst/>
          </a:prstGeom>
        </p:spPr>
      </p:pic>
    </p:spTree>
    <p:extLst>
      <p:ext uri="{BB962C8B-B14F-4D97-AF65-F5344CB8AC3E}">
        <p14:creationId xmlns:p14="http://schemas.microsoft.com/office/powerpoint/2010/main" val="2202860293"/>
      </p:ext>
    </p:extLst>
  </p:cSld>
  <p:clrMapOvr>
    <a:masterClrMapping/>
  </p:clrMapOvr>
  <p:transition advClick="0" advTm="13375">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515663711"/>
              </p:ext>
            </p:extLst>
          </p:nvPr>
        </p:nvGraphicFramePr>
        <p:xfrm>
          <a:off x="107504" y="2636911"/>
          <a:ext cx="8856662" cy="311270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555776" y="1715938"/>
            <a:ext cx="2320892" cy="369332"/>
          </a:xfrm>
          <a:prstGeom prst="rect">
            <a:avLst/>
          </a:prstGeom>
          <a:noFill/>
        </p:spPr>
        <p:txBody>
          <a:bodyPr wrap="none" rtlCol="0">
            <a:spAutoFit/>
          </a:bodyPr>
          <a:lstStyle/>
          <a:p>
            <a:r>
              <a:rPr lang="sv-SE" dirty="0"/>
              <a:t>63. Hade du anställda?</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37</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37</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8055" y="6105056"/>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566688964"/>
              </p:ext>
            </p:extLst>
          </p:nvPr>
        </p:nvGraphicFramePr>
        <p:xfrm>
          <a:off x="3370751" y="2556876"/>
          <a:ext cx="4248472" cy="69984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133E0957-1914-478A-B620-EFCF58119266}"/>
              </a:ext>
            </a:extLst>
          </p:cNvPr>
          <p:cNvSpPr txBox="1"/>
          <p:nvPr/>
        </p:nvSpPr>
        <p:spPr>
          <a:xfrm>
            <a:off x="7406278" y="499374"/>
            <a:ext cx="1319592" cy="800219"/>
          </a:xfrm>
          <a:prstGeom prst="rect">
            <a:avLst/>
          </a:prstGeom>
          <a:noFill/>
        </p:spPr>
        <p:txBody>
          <a:bodyPr wrap="none" rtlCol="0">
            <a:spAutoFit/>
          </a:bodyPr>
          <a:lstStyle/>
          <a:p>
            <a:r>
              <a:rPr lang="sv-SE" sz="1400" dirty="0">
                <a:solidFill>
                  <a:srgbClr val="0070C0"/>
                </a:solidFill>
              </a:rPr>
              <a:t>Bas 2017 208</a:t>
            </a:r>
          </a:p>
          <a:p>
            <a:r>
              <a:rPr lang="sv-SE" sz="1400" dirty="0">
                <a:solidFill>
                  <a:srgbClr val="0070C0"/>
                </a:solidFill>
              </a:rPr>
              <a:t>Bas 2018  115   </a:t>
            </a:r>
          </a:p>
          <a:p>
            <a:endParaRPr lang="sv-SE" dirty="0"/>
          </a:p>
        </p:txBody>
      </p:sp>
      <p:graphicFrame>
        <p:nvGraphicFramePr>
          <p:cNvPr id="16" name="Response|ACCESSLEVEL|q72|0|#||">
            <a:extLst>
              <a:ext uri="{FF2B5EF4-FFF2-40B4-BE49-F238E27FC236}">
                <a16:creationId xmlns:a16="http://schemas.microsoft.com/office/drawing/2014/main" id="{8968324D-D467-40C3-8065-263E709B0AFB}"/>
              </a:ext>
            </a:extLst>
          </p:cNvPr>
          <p:cNvGraphicFramePr>
            <a:graphicFrameLocks noGrp="1"/>
          </p:cNvGraphicFramePr>
          <p:nvPr>
            <p:extLst>
              <p:ext uri="{D42A27DB-BD31-4B8C-83A1-F6EECF244321}">
                <p14:modId xmlns:p14="http://schemas.microsoft.com/office/powerpoint/2010/main" val="3450879659"/>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descr="A close up of a logo&#10;&#10;Description automatically generated">
            <a:extLst>
              <a:ext uri="{FF2B5EF4-FFF2-40B4-BE49-F238E27FC236}">
                <a16:creationId xmlns:a16="http://schemas.microsoft.com/office/drawing/2014/main" id="{777192DB-741C-4A0C-AAF9-5F02541613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533732"/>
            <a:ext cx="1560324" cy="237679"/>
          </a:xfrm>
          <a:prstGeom prst="rect">
            <a:avLst/>
          </a:prstGeom>
        </p:spPr>
      </p:pic>
    </p:spTree>
    <p:extLst>
      <p:ext uri="{BB962C8B-B14F-4D97-AF65-F5344CB8AC3E}">
        <p14:creationId xmlns:p14="http://schemas.microsoft.com/office/powerpoint/2010/main" val="2715648264"/>
      </p:ext>
    </p:extLst>
  </p:cSld>
  <p:clrMapOvr>
    <a:masterClrMapping/>
  </p:clrMapOvr>
  <p:transition advClick="0" advTm="13375">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334951402"/>
              </p:ext>
            </p:extLst>
          </p:nvPr>
        </p:nvGraphicFramePr>
        <p:xfrm>
          <a:off x="143669" y="2126413"/>
          <a:ext cx="885666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3081894" y="2068428"/>
            <a:ext cx="5002010" cy="369332"/>
          </a:xfrm>
          <a:prstGeom prst="rect">
            <a:avLst/>
          </a:prstGeom>
          <a:noFill/>
        </p:spPr>
        <p:txBody>
          <a:bodyPr wrap="none" rtlCol="0">
            <a:spAutoFit/>
          </a:bodyPr>
          <a:lstStyle/>
          <a:p>
            <a:r>
              <a:rPr lang="sv-SE" dirty="0"/>
              <a:t>65. Tror du att du kan starta om företaget i Sverige?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38</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38</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9179" y="6150587"/>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569635852"/>
              </p:ext>
            </p:extLst>
          </p:nvPr>
        </p:nvGraphicFramePr>
        <p:xfrm>
          <a:off x="3204899" y="2996952"/>
          <a:ext cx="4896544" cy="65687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3993F5A2-7FE8-433C-81B6-DC29D996D10F}"/>
              </a:ext>
            </a:extLst>
          </p:cNvPr>
          <p:cNvSpPr txBox="1"/>
          <p:nvPr/>
        </p:nvSpPr>
        <p:spPr>
          <a:xfrm>
            <a:off x="7585381" y="401334"/>
            <a:ext cx="1159292" cy="800219"/>
          </a:xfrm>
          <a:prstGeom prst="rect">
            <a:avLst/>
          </a:prstGeom>
          <a:noFill/>
        </p:spPr>
        <p:txBody>
          <a:bodyPr wrap="none" rtlCol="0">
            <a:spAutoFit/>
          </a:bodyPr>
          <a:lstStyle/>
          <a:p>
            <a:r>
              <a:rPr lang="sv-SE" sz="1400" dirty="0">
                <a:solidFill>
                  <a:srgbClr val="0070C0"/>
                </a:solidFill>
              </a:rPr>
              <a:t>Bas 2018 107</a:t>
            </a:r>
          </a:p>
          <a:p>
            <a:r>
              <a:rPr lang="sv-SE" sz="1400" dirty="0">
                <a:solidFill>
                  <a:srgbClr val="0070C0"/>
                </a:solidFill>
              </a:rPr>
              <a:t> </a:t>
            </a:r>
          </a:p>
          <a:p>
            <a:endParaRPr lang="sv-SE" dirty="0"/>
          </a:p>
        </p:txBody>
      </p:sp>
      <p:graphicFrame>
        <p:nvGraphicFramePr>
          <p:cNvPr id="16" name="Response|ACCESSLEVEL|q90|0|#||">
            <a:extLst>
              <a:ext uri="{FF2B5EF4-FFF2-40B4-BE49-F238E27FC236}">
                <a16:creationId xmlns:a16="http://schemas.microsoft.com/office/drawing/2014/main" id="{30E091F2-47A4-4F9D-A36E-53C12057E864}"/>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descr="A close up of a logo&#10;&#10;Description automatically generated">
            <a:extLst>
              <a:ext uri="{FF2B5EF4-FFF2-40B4-BE49-F238E27FC236}">
                <a16:creationId xmlns:a16="http://schemas.microsoft.com/office/drawing/2014/main" id="{08825F2B-5705-42F5-B139-A2059C2D87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533732"/>
            <a:ext cx="1560324" cy="237679"/>
          </a:xfrm>
          <a:prstGeom prst="rect">
            <a:avLst/>
          </a:prstGeom>
        </p:spPr>
      </p:pic>
    </p:spTree>
    <p:extLst>
      <p:ext uri="{BB962C8B-B14F-4D97-AF65-F5344CB8AC3E}">
        <p14:creationId xmlns:p14="http://schemas.microsoft.com/office/powerpoint/2010/main" val="2759062115"/>
      </p:ext>
    </p:extLst>
  </p:cSld>
  <p:clrMapOvr>
    <a:masterClrMapping/>
  </p:clrMapOvr>
  <p:transition advClick="0" advTm="13375">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207064579"/>
              </p:ext>
            </p:extLst>
          </p:nvPr>
        </p:nvGraphicFramePr>
        <p:xfrm>
          <a:off x="971599" y="2469128"/>
          <a:ext cx="8028731"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3081894" y="2068428"/>
            <a:ext cx="3558346" cy="369332"/>
          </a:xfrm>
          <a:prstGeom prst="rect">
            <a:avLst/>
          </a:prstGeom>
          <a:noFill/>
        </p:spPr>
        <p:txBody>
          <a:bodyPr wrap="none" rtlCol="0">
            <a:spAutoFit/>
          </a:bodyPr>
          <a:lstStyle/>
          <a:p>
            <a:r>
              <a:rPr lang="sv-SE" dirty="0"/>
              <a:t>67. Vilken typ av anställning har du?</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39</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39</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9179" y="6150587"/>
            <a:ext cx="565800" cy="369332"/>
          </a:xfrm>
          <a:prstGeom prst="rect">
            <a:avLst/>
          </a:prstGeom>
          <a:noFill/>
        </p:spPr>
        <p:txBody>
          <a:bodyPr wrap="square" rtlCol="0">
            <a:spAutoFit/>
          </a:bodyPr>
          <a:lstStyle/>
          <a:p>
            <a:r>
              <a:rPr lang="sv-SE" dirty="0"/>
              <a:t>%</a:t>
            </a:r>
          </a:p>
        </p:txBody>
      </p:sp>
      <p:sp>
        <p:nvSpPr>
          <p:cNvPr id="15" name="textruta 9">
            <a:extLst>
              <a:ext uri="{FF2B5EF4-FFF2-40B4-BE49-F238E27FC236}">
                <a16:creationId xmlns:a16="http://schemas.microsoft.com/office/drawing/2014/main" id="{3993F5A2-7FE8-433C-81B6-DC29D996D10F}"/>
              </a:ext>
            </a:extLst>
          </p:cNvPr>
          <p:cNvSpPr txBox="1"/>
          <p:nvPr/>
        </p:nvSpPr>
        <p:spPr>
          <a:xfrm>
            <a:off x="7585381" y="401334"/>
            <a:ext cx="1067921" cy="800219"/>
          </a:xfrm>
          <a:prstGeom prst="rect">
            <a:avLst/>
          </a:prstGeom>
          <a:noFill/>
        </p:spPr>
        <p:txBody>
          <a:bodyPr wrap="none" rtlCol="0">
            <a:spAutoFit/>
          </a:bodyPr>
          <a:lstStyle/>
          <a:p>
            <a:r>
              <a:rPr lang="sv-SE" sz="1400" dirty="0">
                <a:solidFill>
                  <a:srgbClr val="0070C0"/>
                </a:solidFill>
              </a:rPr>
              <a:t>Bas 2018 67</a:t>
            </a:r>
          </a:p>
          <a:p>
            <a:r>
              <a:rPr lang="sv-SE" sz="1400" dirty="0">
                <a:solidFill>
                  <a:srgbClr val="0070C0"/>
                </a:solidFill>
              </a:rPr>
              <a:t> </a:t>
            </a:r>
          </a:p>
          <a:p>
            <a:endParaRPr lang="sv-SE" dirty="0"/>
          </a:p>
        </p:txBody>
      </p:sp>
      <p:graphicFrame>
        <p:nvGraphicFramePr>
          <p:cNvPr id="16" name="Response|ACCESSLEVEL|q90|0|#||">
            <a:extLst>
              <a:ext uri="{FF2B5EF4-FFF2-40B4-BE49-F238E27FC236}">
                <a16:creationId xmlns:a16="http://schemas.microsoft.com/office/drawing/2014/main" id="{30E091F2-47A4-4F9D-A36E-53C12057E864}"/>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74909660"/>
      </p:ext>
    </p:extLst>
  </p:cSld>
  <p:clrMapOvr>
    <a:masterClrMapping/>
  </p:clrMapOvr>
  <p:transition advClick="0" advTm="13375">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0" y="724028"/>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cs typeface="Times New Roman" pitchFamily="18" charset="0"/>
              </a:rPr>
              <a:t>2017 - Målgrupp och Urval</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sp>
        <p:nvSpPr>
          <p:cNvPr id="2" name="Platshållare för innehåll 1"/>
          <p:cNvSpPr>
            <a:spLocks noGrp="1"/>
          </p:cNvSpPr>
          <p:nvPr>
            <p:ph idx="1"/>
          </p:nvPr>
        </p:nvSpPr>
        <p:spPr/>
        <p:txBody>
          <a:bodyPr>
            <a:normAutofit/>
          </a:bodyPr>
          <a:lstStyle/>
          <a:p>
            <a:r>
              <a:rPr lang="sv-SE" sz="1800" dirty="0"/>
              <a:t>Nyanlända (2-5 år i Sverige) mellan 21-65 år som läser </a:t>
            </a:r>
            <a:r>
              <a:rPr lang="sv-SE" sz="1800" dirty="0" err="1"/>
              <a:t>Sfi</a:t>
            </a:r>
            <a:r>
              <a:rPr lang="sv-SE" sz="1800" dirty="0"/>
              <a:t> samt gymnasieelever 15-20 år som läser språkintroduktion. </a:t>
            </a:r>
          </a:p>
          <a:p>
            <a:r>
              <a:rPr lang="sv-SE" sz="1800" dirty="0"/>
              <a:t>Mini-Sverige i samarbete med Göteborgs Universitet.</a:t>
            </a:r>
            <a:br>
              <a:rPr lang="sv-SE" sz="1800" dirty="0"/>
            </a:br>
            <a:r>
              <a:rPr lang="sv-SE" sz="1800" dirty="0"/>
              <a:t>- 30 kommuner, urvalskriterier:</a:t>
            </a:r>
            <a:br>
              <a:rPr lang="sv-SE" sz="1800" dirty="0"/>
            </a:br>
            <a:r>
              <a:rPr lang="sv-SE" sz="1800" dirty="0"/>
              <a:t>	- Urvalsstorlek</a:t>
            </a:r>
            <a:br>
              <a:rPr lang="sv-SE" sz="1800" dirty="0"/>
            </a:br>
            <a:r>
              <a:rPr lang="sv-SE" sz="1800" dirty="0"/>
              <a:t>	- Branschstruktur</a:t>
            </a:r>
            <a:br>
              <a:rPr lang="sv-SE" sz="1800" dirty="0"/>
            </a:br>
            <a:r>
              <a:rPr lang="sv-SE" sz="1800" dirty="0"/>
              <a:t>	- Region (Götaland, Svealand, Norrland)</a:t>
            </a:r>
            <a:br>
              <a:rPr lang="sv-SE" sz="1800" dirty="0"/>
            </a:br>
            <a:r>
              <a:rPr lang="sv-SE" sz="1800" dirty="0"/>
              <a:t>	- Kommuntyp (stor, medelstor, liten, landsbygd, storstad)</a:t>
            </a:r>
            <a:br>
              <a:rPr lang="sv-SE" sz="1800" dirty="0"/>
            </a:br>
            <a:r>
              <a:rPr lang="sv-SE" sz="1800" dirty="0"/>
              <a:t>	- Pendling till storstäder</a:t>
            </a:r>
          </a:p>
          <a:p>
            <a:pPr>
              <a:buFontTx/>
              <a:buChar char="-"/>
            </a:pPr>
            <a:endParaRPr lang="sv-SE" sz="2400" dirty="0"/>
          </a:p>
          <a:p>
            <a:pPr marL="0" indent="0">
              <a:buNone/>
            </a:pPr>
            <a:endParaRPr lang="sv-SE" sz="2400"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4</a:t>
            </a:fld>
            <a:endParaRPr lang="sv-SE" dirty="0"/>
          </a:p>
        </p:txBody>
      </p:sp>
      <p:pic>
        <p:nvPicPr>
          <p:cNvPr id="9" name="Bildobjekt 8" descr="C:\Users\ProBook 4510s\Dropbox\Invandrarindex\iilogga.png"/>
          <p:cNvPicPr/>
          <p:nvPr/>
        </p:nvPicPr>
        <p:blipFill>
          <a:blip r:embed="rId3" cstate="print"/>
          <a:srcRect/>
          <a:stretch>
            <a:fillRect/>
          </a:stretch>
        </p:blipFill>
        <p:spPr bwMode="auto">
          <a:xfrm>
            <a:off x="3995936" y="260648"/>
            <a:ext cx="1113027" cy="619125"/>
          </a:xfrm>
          <a:prstGeom prst="rect">
            <a:avLst/>
          </a:prstGeom>
          <a:noFill/>
          <a:ln w="9525">
            <a:noFill/>
            <a:miter lim="800000"/>
            <a:headEnd/>
            <a:tailEnd/>
          </a:ln>
        </p:spPr>
      </p:pic>
    </p:spTree>
    <p:extLst>
      <p:ext uri="{BB962C8B-B14F-4D97-AF65-F5344CB8AC3E}">
        <p14:creationId xmlns:p14="http://schemas.microsoft.com/office/powerpoint/2010/main" val="183400128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437701718"/>
              </p:ext>
            </p:extLst>
          </p:nvPr>
        </p:nvGraphicFramePr>
        <p:xfrm>
          <a:off x="124118" y="2348880"/>
          <a:ext cx="8856662" cy="322945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3081894" y="2068428"/>
            <a:ext cx="2648930" cy="369332"/>
          </a:xfrm>
          <a:prstGeom prst="rect">
            <a:avLst/>
          </a:prstGeom>
          <a:noFill/>
        </p:spPr>
        <p:txBody>
          <a:bodyPr wrap="none" rtlCol="0">
            <a:spAutoFit/>
          </a:bodyPr>
          <a:lstStyle/>
          <a:p>
            <a:r>
              <a:rPr lang="sv-SE" dirty="0"/>
              <a:t>69. Har du körkort för bil?</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40</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40</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9179" y="6150587"/>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442673225"/>
              </p:ext>
            </p:extLst>
          </p:nvPr>
        </p:nvGraphicFramePr>
        <p:xfrm>
          <a:off x="3204899" y="2996952"/>
          <a:ext cx="4896544" cy="65687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3993F5A2-7FE8-433C-81B6-DC29D996D10F}"/>
              </a:ext>
            </a:extLst>
          </p:cNvPr>
          <p:cNvSpPr txBox="1"/>
          <p:nvPr/>
        </p:nvSpPr>
        <p:spPr>
          <a:xfrm>
            <a:off x="7585381" y="401334"/>
            <a:ext cx="1159292" cy="307777"/>
          </a:xfrm>
          <a:prstGeom prst="rect">
            <a:avLst/>
          </a:prstGeom>
          <a:noFill/>
        </p:spPr>
        <p:txBody>
          <a:bodyPr wrap="none" rtlCol="0">
            <a:spAutoFit/>
          </a:bodyPr>
          <a:lstStyle/>
          <a:p>
            <a:r>
              <a:rPr lang="sv-SE" sz="1400" dirty="0">
                <a:solidFill>
                  <a:srgbClr val="0070C0"/>
                </a:solidFill>
              </a:rPr>
              <a:t>Bas 2018 490</a:t>
            </a:r>
            <a:endParaRPr lang="sv-SE" dirty="0"/>
          </a:p>
        </p:txBody>
      </p:sp>
      <p:graphicFrame>
        <p:nvGraphicFramePr>
          <p:cNvPr id="16" name="Response|ACCESSLEVEL|q90|0|#||">
            <a:extLst>
              <a:ext uri="{FF2B5EF4-FFF2-40B4-BE49-F238E27FC236}">
                <a16:creationId xmlns:a16="http://schemas.microsoft.com/office/drawing/2014/main" id="{30E091F2-47A4-4F9D-A36E-53C12057E864}"/>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ACFDA903-E567-4FD1-A0BB-6A8C352D1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107" y="301765"/>
            <a:ext cx="1834410" cy="507831"/>
          </a:xfrm>
          <a:prstGeom prst="rect">
            <a:avLst/>
          </a:prstGeom>
        </p:spPr>
      </p:pic>
    </p:spTree>
    <p:extLst>
      <p:ext uri="{BB962C8B-B14F-4D97-AF65-F5344CB8AC3E}">
        <p14:creationId xmlns:p14="http://schemas.microsoft.com/office/powerpoint/2010/main" val="2079028184"/>
      </p:ext>
    </p:extLst>
  </p:cSld>
  <p:clrMapOvr>
    <a:masterClrMapping/>
  </p:clrMapOvr>
  <p:transition advClick="0" advTm="13375">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369962104"/>
              </p:ext>
            </p:extLst>
          </p:nvPr>
        </p:nvGraphicFramePr>
        <p:xfrm>
          <a:off x="124118" y="2348880"/>
          <a:ext cx="8856662" cy="322945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3081894" y="2068428"/>
            <a:ext cx="5331844" cy="369332"/>
          </a:xfrm>
          <a:prstGeom prst="rect">
            <a:avLst/>
          </a:prstGeom>
          <a:noFill/>
        </p:spPr>
        <p:txBody>
          <a:bodyPr wrap="none" rtlCol="0">
            <a:spAutoFit/>
          </a:bodyPr>
          <a:lstStyle/>
          <a:p>
            <a:r>
              <a:rPr lang="sv-SE" dirty="0"/>
              <a:t>70. Hur utbildade du dig i Sverige för att ta bilkörkort?</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41</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41</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9179" y="6150587"/>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3204899" y="2996952"/>
          <a:ext cx="4896544" cy="65687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3993F5A2-7FE8-433C-81B6-DC29D996D10F}"/>
              </a:ext>
            </a:extLst>
          </p:cNvPr>
          <p:cNvSpPr txBox="1"/>
          <p:nvPr/>
        </p:nvSpPr>
        <p:spPr>
          <a:xfrm>
            <a:off x="7585381" y="401334"/>
            <a:ext cx="1067921" cy="307777"/>
          </a:xfrm>
          <a:prstGeom prst="rect">
            <a:avLst/>
          </a:prstGeom>
          <a:noFill/>
        </p:spPr>
        <p:txBody>
          <a:bodyPr wrap="none" rtlCol="0">
            <a:spAutoFit/>
          </a:bodyPr>
          <a:lstStyle/>
          <a:p>
            <a:r>
              <a:rPr lang="sv-SE" sz="1400" dirty="0">
                <a:solidFill>
                  <a:srgbClr val="0070C0"/>
                </a:solidFill>
              </a:rPr>
              <a:t>Bas 2018 79</a:t>
            </a:r>
            <a:endParaRPr lang="sv-SE" dirty="0"/>
          </a:p>
        </p:txBody>
      </p:sp>
      <p:graphicFrame>
        <p:nvGraphicFramePr>
          <p:cNvPr id="16" name="Response|ACCESSLEVEL|q90|0|#||">
            <a:extLst>
              <a:ext uri="{FF2B5EF4-FFF2-40B4-BE49-F238E27FC236}">
                <a16:creationId xmlns:a16="http://schemas.microsoft.com/office/drawing/2014/main" id="{30E091F2-47A4-4F9D-A36E-53C12057E864}"/>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a:extLst>
              <a:ext uri="{FF2B5EF4-FFF2-40B4-BE49-F238E27FC236}">
                <a16:creationId xmlns:a16="http://schemas.microsoft.com/office/drawing/2014/main" id="{103144D9-85CB-4ADC-9870-606DF85044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107" y="301765"/>
            <a:ext cx="1834410" cy="507831"/>
          </a:xfrm>
          <a:prstGeom prst="rect">
            <a:avLst/>
          </a:prstGeom>
        </p:spPr>
      </p:pic>
    </p:spTree>
    <p:extLst>
      <p:ext uri="{BB962C8B-B14F-4D97-AF65-F5344CB8AC3E}">
        <p14:creationId xmlns:p14="http://schemas.microsoft.com/office/powerpoint/2010/main" val="3793036763"/>
      </p:ext>
    </p:extLst>
  </p:cSld>
  <p:clrMapOvr>
    <a:masterClrMapping/>
  </p:clrMapOvr>
  <p:transition advClick="0" advTm="13375">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856587527"/>
              </p:ext>
            </p:extLst>
          </p:nvPr>
        </p:nvGraphicFramePr>
        <p:xfrm>
          <a:off x="179512" y="2609528"/>
          <a:ext cx="885666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3081894" y="2068428"/>
            <a:ext cx="4506105" cy="369332"/>
          </a:xfrm>
          <a:prstGeom prst="rect">
            <a:avLst/>
          </a:prstGeom>
          <a:noFill/>
        </p:spPr>
        <p:txBody>
          <a:bodyPr wrap="none" rtlCol="0">
            <a:spAutoFit/>
          </a:bodyPr>
          <a:lstStyle/>
          <a:p>
            <a:r>
              <a:rPr lang="sv-SE" dirty="0"/>
              <a:t>71. Tänker du skaffa dig ett svenskt bilkörkort?</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42</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42</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9179" y="6150587"/>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3204899" y="2996952"/>
          <a:ext cx="4896544" cy="65687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3993F5A2-7FE8-433C-81B6-DC29D996D10F}"/>
              </a:ext>
            </a:extLst>
          </p:cNvPr>
          <p:cNvSpPr txBox="1"/>
          <p:nvPr/>
        </p:nvSpPr>
        <p:spPr>
          <a:xfrm>
            <a:off x="7585381" y="401334"/>
            <a:ext cx="1159292" cy="800219"/>
          </a:xfrm>
          <a:prstGeom prst="rect">
            <a:avLst/>
          </a:prstGeom>
          <a:noFill/>
        </p:spPr>
        <p:txBody>
          <a:bodyPr wrap="none" rtlCol="0">
            <a:spAutoFit/>
          </a:bodyPr>
          <a:lstStyle/>
          <a:p>
            <a:r>
              <a:rPr lang="sv-SE" sz="1400" dirty="0">
                <a:solidFill>
                  <a:srgbClr val="0070C0"/>
                </a:solidFill>
              </a:rPr>
              <a:t>Bas 2018 400</a:t>
            </a:r>
          </a:p>
          <a:p>
            <a:r>
              <a:rPr lang="sv-SE" sz="1400" dirty="0">
                <a:solidFill>
                  <a:srgbClr val="0070C0"/>
                </a:solidFill>
              </a:rPr>
              <a:t> </a:t>
            </a:r>
          </a:p>
          <a:p>
            <a:endParaRPr lang="sv-SE" dirty="0"/>
          </a:p>
        </p:txBody>
      </p:sp>
      <p:graphicFrame>
        <p:nvGraphicFramePr>
          <p:cNvPr id="16" name="Response|ACCESSLEVEL|q90|0|#||">
            <a:extLst>
              <a:ext uri="{FF2B5EF4-FFF2-40B4-BE49-F238E27FC236}">
                <a16:creationId xmlns:a16="http://schemas.microsoft.com/office/drawing/2014/main" id="{30E091F2-47A4-4F9D-A36E-53C12057E864}"/>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a:extLst>
              <a:ext uri="{FF2B5EF4-FFF2-40B4-BE49-F238E27FC236}">
                <a16:creationId xmlns:a16="http://schemas.microsoft.com/office/drawing/2014/main" id="{5EDB5EC5-3A35-47BC-B48E-C721CE863B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107" y="301765"/>
            <a:ext cx="1834410" cy="507831"/>
          </a:xfrm>
          <a:prstGeom prst="rect">
            <a:avLst/>
          </a:prstGeom>
        </p:spPr>
      </p:pic>
    </p:spTree>
    <p:extLst>
      <p:ext uri="{BB962C8B-B14F-4D97-AF65-F5344CB8AC3E}">
        <p14:creationId xmlns:p14="http://schemas.microsoft.com/office/powerpoint/2010/main" val="1701746994"/>
      </p:ext>
    </p:extLst>
  </p:cSld>
  <p:clrMapOvr>
    <a:masterClrMapping/>
  </p:clrMapOvr>
  <p:transition advClick="0" advTm="13375">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517292213"/>
              </p:ext>
            </p:extLst>
          </p:nvPr>
        </p:nvGraphicFramePr>
        <p:xfrm>
          <a:off x="124118" y="2348880"/>
          <a:ext cx="8856662" cy="322945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907704" y="2001512"/>
            <a:ext cx="6106415" cy="369332"/>
          </a:xfrm>
          <a:prstGeom prst="rect">
            <a:avLst/>
          </a:prstGeom>
          <a:noFill/>
        </p:spPr>
        <p:txBody>
          <a:bodyPr wrap="none" rtlCol="0">
            <a:spAutoFit/>
          </a:bodyPr>
          <a:lstStyle/>
          <a:p>
            <a:r>
              <a:rPr lang="sv-SE" dirty="0"/>
              <a:t>72. Hur tänker du utbilda dig och öva för att kunna ta bilkörkort</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43</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43</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9179" y="6150587"/>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3204899" y="2996952"/>
          <a:ext cx="4896544" cy="65687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3993F5A2-7FE8-433C-81B6-DC29D996D10F}"/>
              </a:ext>
            </a:extLst>
          </p:cNvPr>
          <p:cNvSpPr txBox="1"/>
          <p:nvPr/>
        </p:nvSpPr>
        <p:spPr>
          <a:xfrm>
            <a:off x="7585381" y="401334"/>
            <a:ext cx="1159292" cy="307777"/>
          </a:xfrm>
          <a:prstGeom prst="rect">
            <a:avLst/>
          </a:prstGeom>
          <a:noFill/>
        </p:spPr>
        <p:txBody>
          <a:bodyPr wrap="none" rtlCol="0">
            <a:spAutoFit/>
          </a:bodyPr>
          <a:lstStyle/>
          <a:p>
            <a:r>
              <a:rPr lang="sv-SE" sz="1400" dirty="0">
                <a:solidFill>
                  <a:srgbClr val="0070C0"/>
                </a:solidFill>
              </a:rPr>
              <a:t>Bas 2018 354</a:t>
            </a:r>
            <a:endParaRPr lang="sv-SE" dirty="0"/>
          </a:p>
        </p:txBody>
      </p:sp>
      <p:graphicFrame>
        <p:nvGraphicFramePr>
          <p:cNvPr id="16" name="Response|ACCESSLEVEL|q90|0|#||">
            <a:extLst>
              <a:ext uri="{FF2B5EF4-FFF2-40B4-BE49-F238E27FC236}">
                <a16:creationId xmlns:a16="http://schemas.microsoft.com/office/drawing/2014/main" id="{30E091F2-47A4-4F9D-A36E-53C12057E864}"/>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a:extLst>
              <a:ext uri="{FF2B5EF4-FFF2-40B4-BE49-F238E27FC236}">
                <a16:creationId xmlns:a16="http://schemas.microsoft.com/office/drawing/2014/main" id="{FDAE7EDE-A078-46FF-92DA-0479D4B761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107" y="301765"/>
            <a:ext cx="1834410" cy="507831"/>
          </a:xfrm>
          <a:prstGeom prst="rect">
            <a:avLst/>
          </a:prstGeom>
        </p:spPr>
      </p:pic>
    </p:spTree>
    <p:extLst>
      <p:ext uri="{BB962C8B-B14F-4D97-AF65-F5344CB8AC3E}">
        <p14:creationId xmlns:p14="http://schemas.microsoft.com/office/powerpoint/2010/main" val="3624613637"/>
      </p:ext>
    </p:extLst>
  </p:cSld>
  <p:clrMapOvr>
    <a:masterClrMapping/>
  </p:clrMapOvr>
  <p:transition advClick="0" advTm="13375">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923556058"/>
              </p:ext>
            </p:extLst>
          </p:nvPr>
        </p:nvGraphicFramePr>
        <p:xfrm>
          <a:off x="124118" y="2348880"/>
          <a:ext cx="8856662" cy="322945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907704" y="2001512"/>
            <a:ext cx="5480603" cy="369332"/>
          </a:xfrm>
          <a:prstGeom prst="rect">
            <a:avLst/>
          </a:prstGeom>
          <a:noFill/>
        </p:spPr>
        <p:txBody>
          <a:bodyPr wrap="none" rtlCol="0">
            <a:spAutoFit/>
          </a:bodyPr>
          <a:lstStyle/>
          <a:p>
            <a:r>
              <a:rPr lang="sv-SE" dirty="0"/>
              <a:t>73. Vad tror du blir svårast med att ta svenskt bilkörkort?</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44</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44</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9179" y="6150587"/>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3204899" y="2996952"/>
          <a:ext cx="4896544" cy="65687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3993F5A2-7FE8-433C-81B6-DC29D996D10F}"/>
              </a:ext>
            </a:extLst>
          </p:cNvPr>
          <p:cNvSpPr txBox="1"/>
          <p:nvPr/>
        </p:nvSpPr>
        <p:spPr>
          <a:xfrm>
            <a:off x="7585381" y="401334"/>
            <a:ext cx="1159292" cy="307777"/>
          </a:xfrm>
          <a:prstGeom prst="rect">
            <a:avLst/>
          </a:prstGeom>
          <a:noFill/>
        </p:spPr>
        <p:txBody>
          <a:bodyPr wrap="none" rtlCol="0">
            <a:spAutoFit/>
          </a:bodyPr>
          <a:lstStyle/>
          <a:p>
            <a:r>
              <a:rPr lang="sv-SE" sz="1400" dirty="0">
                <a:solidFill>
                  <a:srgbClr val="0070C0"/>
                </a:solidFill>
              </a:rPr>
              <a:t>Bas 2018 354</a:t>
            </a:r>
            <a:endParaRPr lang="sv-SE" dirty="0"/>
          </a:p>
        </p:txBody>
      </p:sp>
      <p:graphicFrame>
        <p:nvGraphicFramePr>
          <p:cNvPr id="16" name="Response|ACCESSLEVEL|q90|0|#||">
            <a:extLst>
              <a:ext uri="{FF2B5EF4-FFF2-40B4-BE49-F238E27FC236}">
                <a16:creationId xmlns:a16="http://schemas.microsoft.com/office/drawing/2014/main" id="{30E091F2-47A4-4F9D-A36E-53C12057E864}"/>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a:extLst>
              <a:ext uri="{FF2B5EF4-FFF2-40B4-BE49-F238E27FC236}">
                <a16:creationId xmlns:a16="http://schemas.microsoft.com/office/drawing/2014/main" id="{F70ECA15-6F22-419B-AA4C-2AAE343D93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107" y="301765"/>
            <a:ext cx="1834410" cy="507831"/>
          </a:xfrm>
          <a:prstGeom prst="rect">
            <a:avLst/>
          </a:prstGeom>
        </p:spPr>
      </p:pic>
    </p:spTree>
    <p:extLst>
      <p:ext uri="{BB962C8B-B14F-4D97-AF65-F5344CB8AC3E}">
        <p14:creationId xmlns:p14="http://schemas.microsoft.com/office/powerpoint/2010/main" val="1316059872"/>
      </p:ext>
    </p:extLst>
  </p:cSld>
  <p:clrMapOvr>
    <a:masterClrMapping/>
  </p:clrMapOvr>
  <p:transition advClick="0" advTm="13375">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59534821"/>
              </p:ext>
            </p:extLst>
          </p:nvPr>
        </p:nvGraphicFramePr>
        <p:xfrm>
          <a:off x="107504" y="2132857"/>
          <a:ext cx="885666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3203848" y="2341705"/>
            <a:ext cx="5006371" cy="369332"/>
          </a:xfrm>
          <a:prstGeom prst="rect">
            <a:avLst/>
          </a:prstGeom>
          <a:noFill/>
        </p:spPr>
        <p:txBody>
          <a:bodyPr wrap="none" rtlCol="0">
            <a:spAutoFit/>
          </a:bodyPr>
          <a:lstStyle/>
          <a:p>
            <a:r>
              <a:rPr lang="sv-SE" dirty="0"/>
              <a:t>74. Har du varit i kontakt med Arbetsförmedlingen?</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45</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45</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9179" y="6150587"/>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624432387"/>
              </p:ext>
            </p:extLst>
          </p:nvPr>
        </p:nvGraphicFramePr>
        <p:xfrm>
          <a:off x="3252071" y="2813918"/>
          <a:ext cx="4896544" cy="65687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3993F5A2-7FE8-433C-81B6-DC29D996D10F}"/>
              </a:ext>
            </a:extLst>
          </p:cNvPr>
          <p:cNvSpPr txBox="1"/>
          <p:nvPr/>
        </p:nvSpPr>
        <p:spPr>
          <a:xfrm>
            <a:off x="7585381" y="401334"/>
            <a:ext cx="1250663" cy="1015663"/>
          </a:xfrm>
          <a:prstGeom prst="rect">
            <a:avLst/>
          </a:prstGeom>
          <a:noFill/>
        </p:spPr>
        <p:txBody>
          <a:bodyPr wrap="none" rtlCol="0">
            <a:spAutoFit/>
          </a:bodyPr>
          <a:lstStyle/>
          <a:p>
            <a:r>
              <a:rPr lang="sv-SE" sz="1400" dirty="0">
                <a:solidFill>
                  <a:srgbClr val="0070C0"/>
                </a:solidFill>
              </a:rPr>
              <a:t>Bas 2017 1746</a:t>
            </a:r>
          </a:p>
          <a:p>
            <a:r>
              <a:rPr lang="sv-SE" sz="1400" dirty="0">
                <a:solidFill>
                  <a:srgbClr val="0070C0"/>
                </a:solidFill>
              </a:rPr>
              <a:t>Bas 2018 474</a:t>
            </a:r>
          </a:p>
          <a:p>
            <a:r>
              <a:rPr lang="sv-SE" sz="1400" dirty="0">
                <a:solidFill>
                  <a:srgbClr val="0070C0"/>
                </a:solidFill>
              </a:rPr>
              <a:t> </a:t>
            </a:r>
          </a:p>
          <a:p>
            <a:endParaRPr lang="sv-SE" dirty="0"/>
          </a:p>
        </p:txBody>
      </p:sp>
      <p:graphicFrame>
        <p:nvGraphicFramePr>
          <p:cNvPr id="16" name="Response|ACCESSLEVEL|q90|0|#||">
            <a:extLst>
              <a:ext uri="{FF2B5EF4-FFF2-40B4-BE49-F238E27FC236}">
                <a16:creationId xmlns:a16="http://schemas.microsoft.com/office/drawing/2014/main" id="{30E091F2-47A4-4F9D-A36E-53C12057E864}"/>
              </a:ext>
            </a:extLst>
          </p:cNvPr>
          <p:cNvGraphicFramePr>
            <a:graphicFrameLocks noGrp="1"/>
          </p:cNvGraphicFramePr>
          <p:nvPr>
            <p:extLst>
              <p:ext uri="{D42A27DB-BD31-4B8C-83A1-F6EECF244321}">
                <p14:modId xmlns:p14="http://schemas.microsoft.com/office/powerpoint/2010/main" val="1192540815"/>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74979237"/>
      </p:ext>
    </p:extLst>
  </p:cSld>
  <p:clrMapOvr>
    <a:masterClrMapping/>
  </p:clrMapOvr>
  <p:transition advClick="0" advTm="13375">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806218872"/>
              </p:ext>
            </p:extLst>
          </p:nvPr>
        </p:nvGraphicFramePr>
        <p:xfrm>
          <a:off x="35496" y="2190043"/>
          <a:ext cx="8951358" cy="426329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915816" y="2053940"/>
            <a:ext cx="5674823" cy="646331"/>
          </a:xfrm>
          <a:prstGeom prst="rect">
            <a:avLst/>
          </a:prstGeom>
          <a:noFill/>
        </p:spPr>
        <p:txBody>
          <a:bodyPr wrap="none" rtlCol="0">
            <a:spAutoFit/>
          </a:bodyPr>
          <a:lstStyle/>
          <a:p>
            <a:r>
              <a:rPr lang="sv-SE" dirty="0"/>
              <a:t>75. Har du någon utbildning eller yrkeserfarenhet från ditt </a:t>
            </a:r>
          </a:p>
          <a:p>
            <a:r>
              <a:rPr lang="sv-SE" dirty="0"/>
              <a:t>hemland som du kan ha nytta av i Sverige?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46</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46</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4545" y="6169580"/>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832366447"/>
              </p:ext>
            </p:extLst>
          </p:nvPr>
        </p:nvGraphicFramePr>
        <p:xfrm>
          <a:off x="3404653" y="2854519"/>
          <a:ext cx="4968552" cy="46284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3EFF9235-D550-4FB5-8E9F-06AB5692ACA2}"/>
              </a:ext>
            </a:extLst>
          </p:cNvPr>
          <p:cNvSpPr txBox="1"/>
          <p:nvPr/>
        </p:nvSpPr>
        <p:spPr>
          <a:xfrm>
            <a:off x="7308304" y="485237"/>
            <a:ext cx="1250663" cy="1015663"/>
          </a:xfrm>
          <a:prstGeom prst="rect">
            <a:avLst/>
          </a:prstGeom>
          <a:noFill/>
        </p:spPr>
        <p:txBody>
          <a:bodyPr wrap="none" rtlCol="0">
            <a:spAutoFit/>
          </a:bodyPr>
          <a:lstStyle/>
          <a:p>
            <a:r>
              <a:rPr lang="sv-SE" sz="1400" dirty="0">
                <a:solidFill>
                  <a:srgbClr val="0070C0"/>
                </a:solidFill>
              </a:rPr>
              <a:t>Bas 2017 1673</a:t>
            </a:r>
          </a:p>
          <a:p>
            <a:r>
              <a:rPr lang="sv-SE" sz="1400" dirty="0">
                <a:solidFill>
                  <a:srgbClr val="0070C0"/>
                </a:solidFill>
              </a:rPr>
              <a:t>Bas 2018 474</a:t>
            </a:r>
          </a:p>
          <a:p>
            <a:r>
              <a:rPr lang="sv-SE" sz="1400" dirty="0">
                <a:solidFill>
                  <a:srgbClr val="0070C0"/>
                </a:solidFill>
              </a:rPr>
              <a:t> </a:t>
            </a:r>
          </a:p>
          <a:p>
            <a:endParaRPr lang="sv-SE" dirty="0"/>
          </a:p>
        </p:txBody>
      </p:sp>
      <p:graphicFrame>
        <p:nvGraphicFramePr>
          <p:cNvPr id="16" name="Response|ACCESSLEVEL|q94|0|#||">
            <a:extLst>
              <a:ext uri="{FF2B5EF4-FFF2-40B4-BE49-F238E27FC236}">
                <a16:creationId xmlns:a16="http://schemas.microsoft.com/office/drawing/2014/main" id="{3973E95A-5FF4-4090-84E7-F413F42C3EB2}"/>
              </a:ext>
            </a:extLst>
          </p:cNvPr>
          <p:cNvGraphicFramePr>
            <a:graphicFrameLocks noGrp="1"/>
          </p:cNvGraphicFramePr>
          <p:nvPr>
            <p:extLst>
              <p:ext uri="{D42A27DB-BD31-4B8C-83A1-F6EECF244321}">
                <p14:modId xmlns:p14="http://schemas.microsoft.com/office/powerpoint/2010/main" val="3205942370"/>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5355399"/>
      </p:ext>
    </p:extLst>
  </p:cSld>
  <p:clrMapOvr>
    <a:masterClrMapping/>
  </p:clrMapOvr>
  <p:transition advClick="0" advTm="13375">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766394234"/>
              </p:ext>
            </p:extLst>
          </p:nvPr>
        </p:nvGraphicFramePr>
        <p:xfrm>
          <a:off x="159961" y="2132855"/>
          <a:ext cx="8784976" cy="42234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735841" y="1346175"/>
            <a:ext cx="5904191" cy="369332"/>
          </a:xfrm>
          <a:prstGeom prst="rect">
            <a:avLst/>
          </a:prstGeom>
          <a:noFill/>
        </p:spPr>
        <p:txBody>
          <a:bodyPr wrap="square" rtlCol="0">
            <a:spAutoFit/>
          </a:bodyPr>
          <a:lstStyle/>
          <a:p>
            <a:r>
              <a:rPr lang="sv-SE" dirty="0"/>
              <a:t>76. Hur bor du i dag?</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47</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47</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79137" y="6130616"/>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731070787"/>
              </p:ext>
            </p:extLst>
          </p:nvPr>
        </p:nvGraphicFramePr>
        <p:xfrm>
          <a:off x="683568" y="2073360"/>
          <a:ext cx="8136904" cy="879607"/>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3E12E868-74F9-4A6B-87AD-ECE460C00F2B}"/>
              </a:ext>
            </a:extLst>
          </p:cNvPr>
          <p:cNvSpPr txBox="1"/>
          <p:nvPr/>
        </p:nvSpPr>
        <p:spPr>
          <a:xfrm>
            <a:off x="7452320" y="516695"/>
            <a:ext cx="1250663" cy="1015663"/>
          </a:xfrm>
          <a:prstGeom prst="rect">
            <a:avLst/>
          </a:prstGeom>
          <a:noFill/>
        </p:spPr>
        <p:txBody>
          <a:bodyPr wrap="none" rtlCol="0">
            <a:spAutoFit/>
          </a:bodyPr>
          <a:lstStyle/>
          <a:p>
            <a:r>
              <a:rPr lang="sv-SE" sz="1400" dirty="0">
                <a:solidFill>
                  <a:srgbClr val="0070C0"/>
                </a:solidFill>
              </a:rPr>
              <a:t>Bas 2017 1633</a:t>
            </a:r>
          </a:p>
          <a:p>
            <a:r>
              <a:rPr lang="sv-SE" sz="1400" dirty="0">
                <a:solidFill>
                  <a:srgbClr val="0070C0"/>
                </a:solidFill>
              </a:rPr>
              <a:t>Bas 2018 476  </a:t>
            </a:r>
          </a:p>
          <a:p>
            <a:r>
              <a:rPr lang="sv-SE" sz="1400" dirty="0">
                <a:solidFill>
                  <a:srgbClr val="0070C0"/>
                </a:solidFill>
              </a:rPr>
              <a:t> </a:t>
            </a:r>
          </a:p>
          <a:p>
            <a:endParaRPr lang="sv-SE" dirty="0"/>
          </a:p>
        </p:txBody>
      </p:sp>
      <p:graphicFrame>
        <p:nvGraphicFramePr>
          <p:cNvPr id="16" name="Response|ACCESSLEVEL|q0100_1|0|#||">
            <a:extLst>
              <a:ext uri="{FF2B5EF4-FFF2-40B4-BE49-F238E27FC236}">
                <a16:creationId xmlns:a16="http://schemas.microsoft.com/office/drawing/2014/main" id="{D6422415-BD37-4839-9B98-F550B5D49389}"/>
              </a:ext>
            </a:extLst>
          </p:cNvPr>
          <p:cNvGraphicFramePr>
            <a:graphicFrameLocks noGrp="1"/>
          </p:cNvGraphicFramePr>
          <p:nvPr>
            <p:extLst>
              <p:ext uri="{D42A27DB-BD31-4B8C-83A1-F6EECF244321}">
                <p14:modId xmlns:p14="http://schemas.microsoft.com/office/powerpoint/2010/main" val="2953311337"/>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0417983"/>
      </p:ext>
    </p:extLst>
  </p:cSld>
  <p:clrMapOvr>
    <a:masterClrMapping/>
  </p:clrMapOvr>
  <p:transition advClick="0" advTm="13375">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570089323"/>
              </p:ext>
            </p:extLst>
          </p:nvPr>
        </p:nvGraphicFramePr>
        <p:xfrm>
          <a:off x="179512" y="2132857"/>
          <a:ext cx="8784654"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555776" y="1936048"/>
            <a:ext cx="3107902" cy="369332"/>
          </a:xfrm>
          <a:prstGeom prst="rect">
            <a:avLst/>
          </a:prstGeom>
          <a:noFill/>
        </p:spPr>
        <p:txBody>
          <a:bodyPr wrap="none" rtlCol="0">
            <a:spAutoFit/>
          </a:bodyPr>
          <a:lstStyle/>
          <a:p>
            <a:r>
              <a:rPr lang="sv-SE" dirty="0"/>
              <a:t>77. Vad har du för bostad idag?</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48</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48</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117324"/>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510656110"/>
              </p:ext>
            </p:extLst>
          </p:nvPr>
        </p:nvGraphicFramePr>
        <p:xfrm>
          <a:off x="159841" y="2144355"/>
          <a:ext cx="8928992" cy="172704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56E5A43E-8B64-4C5D-9962-62DD18D55679}"/>
              </a:ext>
            </a:extLst>
          </p:cNvPr>
          <p:cNvSpPr txBox="1"/>
          <p:nvPr/>
        </p:nvSpPr>
        <p:spPr>
          <a:xfrm>
            <a:off x="7452320" y="516153"/>
            <a:ext cx="1199367" cy="800219"/>
          </a:xfrm>
          <a:prstGeom prst="rect">
            <a:avLst/>
          </a:prstGeom>
          <a:noFill/>
        </p:spPr>
        <p:txBody>
          <a:bodyPr wrap="none" rtlCol="0">
            <a:spAutoFit/>
          </a:bodyPr>
          <a:lstStyle/>
          <a:p>
            <a:r>
              <a:rPr lang="sv-SE" sz="1400" dirty="0">
                <a:solidFill>
                  <a:srgbClr val="0070C0"/>
                </a:solidFill>
              </a:rPr>
              <a:t>Bas 2018  480</a:t>
            </a:r>
          </a:p>
          <a:p>
            <a:r>
              <a:rPr lang="sv-SE" sz="1400" dirty="0">
                <a:solidFill>
                  <a:srgbClr val="0070C0"/>
                </a:solidFill>
              </a:rPr>
              <a:t> </a:t>
            </a:r>
          </a:p>
          <a:p>
            <a:endParaRPr lang="sv-SE" dirty="0"/>
          </a:p>
        </p:txBody>
      </p:sp>
      <p:graphicFrame>
        <p:nvGraphicFramePr>
          <p:cNvPr id="16" name="Response|ACCESSLEVEL|q61_1|0|#||">
            <a:extLst>
              <a:ext uri="{FF2B5EF4-FFF2-40B4-BE49-F238E27FC236}">
                <a16:creationId xmlns:a16="http://schemas.microsoft.com/office/drawing/2014/main" id="{B2BF39F1-D535-457A-9561-FF0C7AA387D7}"/>
              </a:ext>
            </a:extLst>
          </p:cNvPr>
          <p:cNvGraphicFramePr>
            <a:graphicFrameLocks noGrp="1"/>
          </p:cNvGraphicFramePr>
          <p:nvPr>
            <p:extLst>
              <p:ext uri="{D42A27DB-BD31-4B8C-83A1-F6EECF244321}">
                <p14:modId xmlns:p14="http://schemas.microsoft.com/office/powerpoint/2010/main" val="1801742517"/>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 name="Picture 3">
            <a:extLst>
              <a:ext uri="{FF2B5EF4-FFF2-40B4-BE49-F238E27FC236}">
                <a16:creationId xmlns:a16="http://schemas.microsoft.com/office/drawing/2014/main" id="{0809DF2A-27AA-48C7-9BA7-639AAE02DB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317" y="299855"/>
            <a:ext cx="1306339" cy="653170"/>
          </a:xfrm>
          <a:prstGeom prst="rect">
            <a:avLst/>
          </a:prstGeom>
        </p:spPr>
      </p:pic>
    </p:spTree>
    <p:extLst>
      <p:ext uri="{BB962C8B-B14F-4D97-AF65-F5344CB8AC3E}">
        <p14:creationId xmlns:p14="http://schemas.microsoft.com/office/powerpoint/2010/main" val="1928088960"/>
      </p:ext>
    </p:extLst>
  </p:cSld>
  <p:clrMapOvr>
    <a:masterClrMapping/>
  </p:clrMapOvr>
  <p:transition advClick="0" advTm="13375">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140631506"/>
              </p:ext>
            </p:extLst>
          </p:nvPr>
        </p:nvGraphicFramePr>
        <p:xfrm>
          <a:off x="70483" y="2238971"/>
          <a:ext cx="8856662" cy="434153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123728" y="2149151"/>
            <a:ext cx="4608512" cy="369332"/>
          </a:xfrm>
          <a:prstGeom prst="rect">
            <a:avLst/>
          </a:prstGeom>
          <a:noFill/>
        </p:spPr>
        <p:txBody>
          <a:bodyPr wrap="square" rtlCol="0">
            <a:spAutoFit/>
          </a:bodyPr>
          <a:lstStyle/>
          <a:p>
            <a:r>
              <a:rPr lang="sv-SE" dirty="0"/>
              <a:t>78. Bor du permanent eller tillfälligt?</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49</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49</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8774" y="6105056"/>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069307981"/>
              </p:ext>
            </p:extLst>
          </p:nvPr>
        </p:nvGraphicFramePr>
        <p:xfrm>
          <a:off x="1979712" y="2901911"/>
          <a:ext cx="7488832" cy="46284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0A7673E3-D6B9-42B8-BADE-A1303DCCC676}"/>
              </a:ext>
            </a:extLst>
          </p:cNvPr>
          <p:cNvSpPr txBox="1"/>
          <p:nvPr/>
        </p:nvSpPr>
        <p:spPr>
          <a:xfrm>
            <a:off x="7524328" y="607757"/>
            <a:ext cx="1239442" cy="584775"/>
          </a:xfrm>
          <a:prstGeom prst="rect">
            <a:avLst/>
          </a:prstGeom>
          <a:noFill/>
        </p:spPr>
        <p:txBody>
          <a:bodyPr wrap="none" rtlCol="0">
            <a:spAutoFit/>
          </a:bodyPr>
          <a:lstStyle/>
          <a:p>
            <a:r>
              <a:rPr lang="sv-SE" sz="1400" dirty="0">
                <a:solidFill>
                  <a:srgbClr val="0070C0"/>
                </a:solidFill>
              </a:rPr>
              <a:t>Bas 2018 439  </a:t>
            </a:r>
          </a:p>
          <a:p>
            <a:endParaRPr lang="sv-SE" dirty="0"/>
          </a:p>
        </p:txBody>
      </p:sp>
      <p:graphicFrame>
        <p:nvGraphicFramePr>
          <p:cNvPr id="16" name="Response|ACCESSLEVEL|q19|0|#||">
            <a:extLst>
              <a:ext uri="{FF2B5EF4-FFF2-40B4-BE49-F238E27FC236}">
                <a16:creationId xmlns:a16="http://schemas.microsoft.com/office/drawing/2014/main" id="{4735AAF6-E018-442A-A977-BADF55F78179}"/>
              </a:ext>
            </a:extLst>
          </p:cNvPr>
          <p:cNvGraphicFramePr>
            <a:graphicFrameLocks noGrp="1"/>
          </p:cNvGraphicFramePr>
          <p:nvPr>
            <p:extLst>
              <p:ext uri="{D42A27DB-BD31-4B8C-83A1-F6EECF244321}">
                <p14:modId xmlns:p14="http://schemas.microsoft.com/office/powerpoint/2010/main" val="3111648475"/>
              </p:ext>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a:extLst>
              <a:ext uri="{FF2B5EF4-FFF2-40B4-BE49-F238E27FC236}">
                <a16:creationId xmlns:a16="http://schemas.microsoft.com/office/drawing/2014/main" id="{1A3EC2A3-C47D-4931-A537-2AA9D8FBD2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317" y="299855"/>
            <a:ext cx="1306339" cy="653170"/>
          </a:xfrm>
          <a:prstGeom prst="rect">
            <a:avLst/>
          </a:prstGeom>
        </p:spPr>
      </p:pic>
    </p:spTree>
    <p:extLst>
      <p:ext uri="{BB962C8B-B14F-4D97-AF65-F5344CB8AC3E}">
        <p14:creationId xmlns:p14="http://schemas.microsoft.com/office/powerpoint/2010/main" val="3552806236"/>
      </p:ext>
    </p:extLst>
  </p:cSld>
  <p:clrMapOvr>
    <a:masterClrMapping/>
  </p:clrMapOvr>
  <p:transition advClick="0" advTm="13375">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graphicFrame>
        <p:nvGraphicFramePr>
          <p:cNvPr id="4" name="Content Placeholder 3">
            <a:extLst>
              <a:ext uri="{FF2B5EF4-FFF2-40B4-BE49-F238E27FC236}">
                <a16:creationId xmlns:a16="http://schemas.microsoft.com/office/drawing/2014/main" id="{37F21C3E-3188-413F-BA35-454589E07850}"/>
              </a:ext>
            </a:extLst>
          </p:cNvPr>
          <p:cNvGraphicFramePr>
            <a:graphicFrameLocks noGrp="1"/>
          </p:cNvGraphicFramePr>
          <p:nvPr>
            <p:ph idx="1"/>
            <p:extLst>
              <p:ext uri="{D42A27DB-BD31-4B8C-83A1-F6EECF244321}">
                <p14:modId xmlns:p14="http://schemas.microsoft.com/office/powerpoint/2010/main" val="1888685123"/>
              </p:ext>
            </p:extLst>
          </p:nvPr>
        </p:nvGraphicFramePr>
        <p:xfrm>
          <a:off x="395536" y="1340768"/>
          <a:ext cx="6344592" cy="5015566"/>
        </p:xfrm>
        <a:graphic>
          <a:graphicData uri="http://schemas.openxmlformats.org/drawingml/2006/table">
            <a:tbl>
              <a:tblPr>
                <a:tableStyleId>{5C22544A-7EE6-4342-B048-85BDC9FD1C3A}</a:tableStyleId>
              </a:tblPr>
              <a:tblGrid>
                <a:gridCol w="528716">
                  <a:extLst>
                    <a:ext uri="{9D8B030D-6E8A-4147-A177-3AD203B41FA5}">
                      <a16:colId xmlns:a16="http://schemas.microsoft.com/office/drawing/2014/main" val="3290202985"/>
                    </a:ext>
                  </a:extLst>
                </a:gridCol>
                <a:gridCol w="528716">
                  <a:extLst>
                    <a:ext uri="{9D8B030D-6E8A-4147-A177-3AD203B41FA5}">
                      <a16:colId xmlns:a16="http://schemas.microsoft.com/office/drawing/2014/main" val="1472393417"/>
                    </a:ext>
                  </a:extLst>
                </a:gridCol>
                <a:gridCol w="528716">
                  <a:extLst>
                    <a:ext uri="{9D8B030D-6E8A-4147-A177-3AD203B41FA5}">
                      <a16:colId xmlns:a16="http://schemas.microsoft.com/office/drawing/2014/main" val="1625924127"/>
                    </a:ext>
                  </a:extLst>
                </a:gridCol>
                <a:gridCol w="528716">
                  <a:extLst>
                    <a:ext uri="{9D8B030D-6E8A-4147-A177-3AD203B41FA5}">
                      <a16:colId xmlns:a16="http://schemas.microsoft.com/office/drawing/2014/main" val="3444245843"/>
                    </a:ext>
                  </a:extLst>
                </a:gridCol>
                <a:gridCol w="528716">
                  <a:extLst>
                    <a:ext uri="{9D8B030D-6E8A-4147-A177-3AD203B41FA5}">
                      <a16:colId xmlns:a16="http://schemas.microsoft.com/office/drawing/2014/main" val="4235102748"/>
                    </a:ext>
                  </a:extLst>
                </a:gridCol>
                <a:gridCol w="528716">
                  <a:extLst>
                    <a:ext uri="{9D8B030D-6E8A-4147-A177-3AD203B41FA5}">
                      <a16:colId xmlns:a16="http://schemas.microsoft.com/office/drawing/2014/main" val="1445032927"/>
                    </a:ext>
                  </a:extLst>
                </a:gridCol>
                <a:gridCol w="793074">
                  <a:extLst>
                    <a:ext uri="{9D8B030D-6E8A-4147-A177-3AD203B41FA5}">
                      <a16:colId xmlns:a16="http://schemas.microsoft.com/office/drawing/2014/main" val="1678343195"/>
                    </a:ext>
                  </a:extLst>
                </a:gridCol>
                <a:gridCol w="793074">
                  <a:extLst>
                    <a:ext uri="{9D8B030D-6E8A-4147-A177-3AD203B41FA5}">
                      <a16:colId xmlns:a16="http://schemas.microsoft.com/office/drawing/2014/main" val="3252401065"/>
                    </a:ext>
                  </a:extLst>
                </a:gridCol>
                <a:gridCol w="793074">
                  <a:extLst>
                    <a:ext uri="{9D8B030D-6E8A-4147-A177-3AD203B41FA5}">
                      <a16:colId xmlns:a16="http://schemas.microsoft.com/office/drawing/2014/main" val="3196872569"/>
                    </a:ext>
                  </a:extLst>
                </a:gridCol>
                <a:gridCol w="793074">
                  <a:extLst>
                    <a:ext uri="{9D8B030D-6E8A-4147-A177-3AD203B41FA5}">
                      <a16:colId xmlns:a16="http://schemas.microsoft.com/office/drawing/2014/main" val="311814417"/>
                    </a:ext>
                  </a:extLst>
                </a:gridCol>
              </a:tblGrid>
              <a:tr h="269299">
                <a:tc gridSpan="6">
                  <a:txBody>
                    <a:bodyPr/>
                    <a:lstStyle/>
                    <a:p>
                      <a:pPr algn="l" fontAlgn="b"/>
                      <a:r>
                        <a:rPr lang="sv-SE" sz="1200" u="none" strike="noStrike" dirty="0">
                          <a:effectLst/>
                        </a:rPr>
                        <a:t>Resplan ”Walkabout” Invandrarindex 2019</a:t>
                      </a:r>
                      <a:endParaRPr lang="sv-SE" sz="1200" b="1" i="0" u="none" strike="noStrike" dirty="0">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3125090732"/>
                  </a:ext>
                </a:extLst>
              </a:tr>
              <a:tr h="145161">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dirty="0">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228603657"/>
                  </a:ext>
                </a:extLst>
              </a:tr>
              <a:tr h="145161">
                <a:tc gridSpan="2">
                  <a:txBody>
                    <a:bodyPr/>
                    <a:lstStyle/>
                    <a:p>
                      <a:pPr algn="l" fontAlgn="b"/>
                      <a:r>
                        <a:rPr lang="sv-SE" sz="800" u="none" strike="noStrike">
                          <a:effectLst/>
                        </a:rPr>
                        <a:t>Måndag 23 sept</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r>
                        <a:rPr lang="sv-SE" sz="800" u="none" strike="noStrike">
                          <a:effectLst/>
                        </a:rPr>
                        <a:t>Arjeplog</a:t>
                      </a:r>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2">
                  <a:txBody>
                    <a:bodyPr/>
                    <a:lstStyle/>
                    <a:p>
                      <a:pPr algn="l" fontAlgn="t"/>
                      <a:r>
                        <a:rPr lang="sv-SE" sz="800" u="none" strike="noStrike">
                          <a:effectLst/>
                        </a:rPr>
                        <a:t>Arjeplog 08:30</a:t>
                      </a:r>
                      <a:endParaRPr lang="sv-SE" sz="800" b="0" i="0" u="none" strike="noStrike">
                        <a:solidFill>
                          <a:srgbClr val="000000"/>
                        </a:solidFill>
                        <a:effectLst/>
                        <a:latin typeface="Calibri" panose="020F0502020204030204" pitchFamily="34" charset="0"/>
                      </a:endParaRPr>
                    </a:p>
                  </a:txBody>
                  <a:tcPr marL="4517" marR="4517" marT="4517" marB="0"/>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2802153477"/>
                  </a:ext>
                </a:extLst>
              </a:tr>
              <a:tr h="269299">
                <a:tc>
                  <a:txBody>
                    <a:bodyPr/>
                    <a:lstStyle/>
                    <a:p>
                      <a:pPr algn="l" fontAlgn="b"/>
                      <a:r>
                        <a:rPr lang="sv-SE" sz="800" u="none" strike="noStrike">
                          <a:effectLst/>
                        </a:rPr>
                        <a:t>Tisdag 24</a:t>
                      </a:r>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2">
                  <a:txBody>
                    <a:bodyPr/>
                    <a:lstStyle/>
                    <a:p>
                      <a:pPr algn="l" fontAlgn="b"/>
                      <a:r>
                        <a:rPr lang="sv-SE" sz="800" u="none" strike="noStrike">
                          <a:effectLst/>
                        </a:rPr>
                        <a:t>Övertårneå</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2">
                  <a:txBody>
                    <a:bodyPr/>
                    <a:lstStyle/>
                    <a:p>
                      <a:pPr algn="l" fontAlgn="b"/>
                      <a:r>
                        <a:rPr lang="sv-SE" sz="800" u="none" strike="noStrike">
                          <a:effectLst/>
                        </a:rPr>
                        <a:t>Övertårneå 08:30</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518720913"/>
                  </a:ext>
                </a:extLst>
              </a:tr>
              <a:tr h="145161">
                <a:tc gridSpan="2">
                  <a:txBody>
                    <a:bodyPr/>
                    <a:lstStyle/>
                    <a:p>
                      <a:pPr algn="l" fontAlgn="b"/>
                      <a:r>
                        <a:rPr lang="sv-SE" sz="800" u="none" strike="noStrike">
                          <a:effectLst/>
                        </a:rPr>
                        <a:t>Onsdag 25</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gridSpan="2">
                  <a:txBody>
                    <a:bodyPr/>
                    <a:lstStyle/>
                    <a:p>
                      <a:pPr algn="l" fontAlgn="b"/>
                      <a:r>
                        <a:rPr lang="sv-SE" sz="800" u="none" strike="noStrike">
                          <a:effectLst/>
                        </a:rPr>
                        <a:t>Boden , Umeå</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4">
                  <a:txBody>
                    <a:bodyPr/>
                    <a:lstStyle/>
                    <a:p>
                      <a:pPr algn="l" fontAlgn="b"/>
                      <a:r>
                        <a:rPr lang="de-DE" sz="800" u="none" strike="noStrike">
                          <a:effectLst/>
                        </a:rPr>
                        <a:t>Boden 08:00 - 11:00  Umeå 13:30-17:00</a:t>
                      </a:r>
                      <a:endParaRPr lang="de-D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3957833129"/>
                  </a:ext>
                </a:extLst>
              </a:tr>
              <a:tr h="269299">
                <a:tc gridSpan="2">
                  <a:txBody>
                    <a:bodyPr/>
                    <a:lstStyle/>
                    <a:p>
                      <a:pPr algn="l" fontAlgn="b"/>
                      <a:r>
                        <a:rPr lang="sv-SE" sz="800" u="none" strike="noStrike">
                          <a:effectLst/>
                        </a:rPr>
                        <a:t>Torsdag 26</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gridSpan="3">
                  <a:txBody>
                    <a:bodyPr/>
                    <a:lstStyle/>
                    <a:p>
                      <a:pPr algn="l" fontAlgn="b"/>
                      <a:r>
                        <a:rPr lang="sv-SE" sz="800" u="none" strike="noStrike">
                          <a:effectLst/>
                        </a:rPr>
                        <a:t>Ragunda/Bispg, Krokom/Östers</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gridSpan="5">
                  <a:txBody>
                    <a:bodyPr/>
                    <a:lstStyle/>
                    <a:p>
                      <a:pPr algn="l" fontAlgn="b"/>
                      <a:r>
                        <a:rPr lang="sv-SE" sz="800" u="none" strike="noStrike">
                          <a:effectLst/>
                        </a:rPr>
                        <a:t>08:00 Ragunda och 09:30 Bispgården  13:30 Krokom</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206305674"/>
                  </a:ext>
                </a:extLst>
              </a:tr>
              <a:tr h="145161">
                <a:tc gridSpan="2">
                  <a:txBody>
                    <a:bodyPr/>
                    <a:lstStyle/>
                    <a:p>
                      <a:pPr algn="l" fontAlgn="b"/>
                      <a:r>
                        <a:rPr lang="sv-SE" sz="800" u="none" strike="noStrike">
                          <a:effectLst/>
                        </a:rPr>
                        <a:t> Fredag 27</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1007151177"/>
                  </a:ext>
                </a:extLst>
              </a:tr>
              <a:tr h="145161">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775521589"/>
                  </a:ext>
                </a:extLst>
              </a:tr>
              <a:tr h="145161">
                <a:tc gridSpan="2">
                  <a:txBody>
                    <a:bodyPr/>
                    <a:lstStyle/>
                    <a:p>
                      <a:pPr algn="l" fontAlgn="b"/>
                      <a:r>
                        <a:rPr lang="sv-SE" sz="800" u="none" strike="noStrike">
                          <a:effectLst/>
                        </a:rPr>
                        <a:t>Måndag 30 sep</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gridSpan="2">
                  <a:txBody>
                    <a:bodyPr/>
                    <a:lstStyle/>
                    <a:p>
                      <a:pPr algn="l" fontAlgn="b"/>
                      <a:r>
                        <a:rPr lang="sv-SE" sz="800" u="none" strike="noStrike">
                          <a:effectLst/>
                        </a:rPr>
                        <a:t>Orsa, Falun</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3">
                  <a:txBody>
                    <a:bodyPr/>
                    <a:lstStyle/>
                    <a:p>
                      <a:pPr algn="l" fontAlgn="b"/>
                      <a:r>
                        <a:rPr lang="sv-SE" sz="800" u="none" strike="noStrike">
                          <a:effectLst/>
                        </a:rPr>
                        <a:t>Orsa 08:00  Falun 13:30</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3370974080"/>
                  </a:ext>
                </a:extLst>
              </a:tr>
              <a:tr h="145161">
                <a:tc gridSpan="2">
                  <a:txBody>
                    <a:bodyPr/>
                    <a:lstStyle/>
                    <a:p>
                      <a:pPr algn="l" fontAlgn="b"/>
                      <a:r>
                        <a:rPr lang="sv-SE" sz="800" u="none" strike="noStrike">
                          <a:effectLst/>
                        </a:rPr>
                        <a:t>Tisdag 1 okt</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gridSpan="3">
                  <a:txBody>
                    <a:bodyPr/>
                    <a:lstStyle/>
                    <a:p>
                      <a:pPr algn="l" fontAlgn="b"/>
                      <a:r>
                        <a:rPr lang="sv-SE" sz="800" u="none" strike="noStrike">
                          <a:effectLst/>
                        </a:rPr>
                        <a:t>Älvkarleby, Vallentuna</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gridSpan="4">
                  <a:txBody>
                    <a:bodyPr/>
                    <a:lstStyle/>
                    <a:p>
                      <a:pPr algn="l" fontAlgn="b"/>
                      <a:r>
                        <a:rPr lang="sv-SE" sz="800" u="none" strike="noStrike">
                          <a:effectLst/>
                        </a:rPr>
                        <a:t>Älvkarleby 08:00  Vallentuna 13:30</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1891589861"/>
                  </a:ext>
                </a:extLst>
              </a:tr>
              <a:tr h="269299">
                <a:tc>
                  <a:txBody>
                    <a:bodyPr/>
                    <a:lstStyle/>
                    <a:p>
                      <a:pPr algn="l" fontAlgn="b"/>
                      <a:r>
                        <a:rPr lang="sv-SE" sz="800" u="none" strike="noStrike">
                          <a:effectLst/>
                        </a:rPr>
                        <a:t>Onsdag 2</a:t>
                      </a:r>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2">
                  <a:txBody>
                    <a:bodyPr/>
                    <a:lstStyle/>
                    <a:p>
                      <a:pPr algn="l" fontAlgn="b"/>
                      <a:r>
                        <a:rPr lang="sv-SE" sz="800" u="none" strike="noStrike">
                          <a:effectLst/>
                        </a:rPr>
                        <a:t>Nacka, Gnesta</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3">
                  <a:txBody>
                    <a:bodyPr/>
                    <a:lstStyle/>
                    <a:p>
                      <a:pPr algn="l" fontAlgn="b"/>
                      <a:r>
                        <a:rPr lang="sv-SE" sz="800" u="none" strike="noStrike">
                          <a:effectLst/>
                        </a:rPr>
                        <a:t>Nacka 08:00  Gnesta 13:30</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3234848191"/>
                  </a:ext>
                </a:extLst>
              </a:tr>
              <a:tr h="269299">
                <a:tc>
                  <a:txBody>
                    <a:bodyPr/>
                    <a:lstStyle/>
                    <a:p>
                      <a:pPr algn="l" fontAlgn="b"/>
                      <a:r>
                        <a:rPr lang="sv-SE" sz="800" u="none" strike="noStrike">
                          <a:effectLst/>
                        </a:rPr>
                        <a:t>Torsdag 3</a:t>
                      </a:r>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2">
                  <a:txBody>
                    <a:bodyPr/>
                    <a:lstStyle/>
                    <a:p>
                      <a:pPr algn="l" fontAlgn="b"/>
                      <a:r>
                        <a:rPr lang="sv-SE" sz="800" u="none" strike="noStrike">
                          <a:effectLst/>
                        </a:rPr>
                        <a:t>Köping. Örebro</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3">
                  <a:txBody>
                    <a:bodyPr/>
                    <a:lstStyle/>
                    <a:p>
                      <a:pPr algn="l" fontAlgn="b"/>
                      <a:r>
                        <a:rPr lang="sv-SE" sz="800" u="none" strike="noStrike">
                          <a:effectLst/>
                        </a:rPr>
                        <a:t>Köping 08:00  Örebro 13:00</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1352539939"/>
                  </a:ext>
                </a:extLst>
              </a:tr>
              <a:tr h="145161">
                <a:tc>
                  <a:txBody>
                    <a:bodyPr/>
                    <a:lstStyle/>
                    <a:p>
                      <a:pPr algn="l" fontAlgn="b"/>
                      <a:r>
                        <a:rPr lang="sv-SE" sz="800" u="none" strike="noStrike">
                          <a:effectLst/>
                        </a:rPr>
                        <a:t>Fredag 4</a:t>
                      </a:r>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r>
                        <a:rPr lang="sv-SE" sz="800" u="none" strike="noStrike">
                          <a:effectLst/>
                        </a:rPr>
                        <a:t>Timrå</a:t>
                      </a:r>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2">
                  <a:txBody>
                    <a:bodyPr/>
                    <a:lstStyle/>
                    <a:p>
                      <a:pPr algn="l" fontAlgn="b"/>
                      <a:r>
                        <a:rPr lang="sv-SE" sz="800" u="none" strike="noStrike">
                          <a:effectLst/>
                        </a:rPr>
                        <a:t>Timrå 08:30</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2205560472"/>
                  </a:ext>
                </a:extLst>
              </a:tr>
              <a:tr h="145161">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3585584182"/>
                  </a:ext>
                </a:extLst>
              </a:tr>
              <a:tr h="145161">
                <a:tc gridSpan="2">
                  <a:txBody>
                    <a:bodyPr/>
                    <a:lstStyle/>
                    <a:p>
                      <a:pPr algn="l" fontAlgn="b"/>
                      <a:r>
                        <a:rPr lang="sv-SE" sz="800" u="none" strike="noStrike">
                          <a:effectLst/>
                        </a:rPr>
                        <a:t>Måndag 7</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gridSpan="2">
                  <a:txBody>
                    <a:bodyPr/>
                    <a:lstStyle/>
                    <a:p>
                      <a:pPr algn="l" fontAlgn="b"/>
                      <a:r>
                        <a:rPr lang="sv-SE" sz="800" u="none" strike="noStrike">
                          <a:effectLst/>
                        </a:rPr>
                        <a:t>Torsby, Sunne</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3">
                  <a:txBody>
                    <a:bodyPr/>
                    <a:lstStyle/>
                    <a:p>
                      <a:pPr algn="l" fontAlgn="b"/>
                      <a:r>
                        <a:rPr lang="sv-SE" sz="800" u="none" strike="noStrike">
                          <a:effectLst/>
                        </a:rPr>
                        <a:t>Torsby 08:30  Sunne  13:00</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2562063277"/>
                  </a:ext>
                </a:extLst>
              </a:tr>
              <a:tr h="269299">
                <a:tc>
                  <a:txBody>
                    <a:bodyPr/>
                    <a:lstStyle/>
                    <a:p>
                      <a:pPr algn="l" fontAlgn="b"/>
                      <a:r>
                        <a:rPr lang="sv-SE" sz="800" u="none" strike="noStrike">
                          <a:effectLst/>
                        </a:rPr>
                        <a:t>Tisadag 8</a:t>
                      </a:r>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3">
                  <a:txBody>
                    <a:bodyPr/>
                    <a:lstStyle/>
                    <a:p>
                      <a:pPr algn="l" fontAlgn="b"/>
                      <a:r>
                        <a:rPr lang="sv-SE" sz="800" u="none" strike="noStrike">
                          <a:effectLst/>
                        </a:rPr>
                        <a:t>Hällefors, Askersund/Hallsberg</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gridSpan="4">
                  <a:txBody>
                    <a:bodyPr/>
                    <a:lstStyle/>
                    <a:p>
                      <a:pPr algn="l" fontAlgn="b"/>
                      <a:r>
                        <a:rPr lang="sv-SE" sz="800" u="none" strike="noStrike">
                          <a:effectLst/>
                        </a:rPr>
                        <a:t>Hällefors 08:00 Hallsberg 13:00</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2608350696"/>
                  </a:ext>
                </a:extLst>
              </a:tr>
              <a:tr h="269299">
                <a:tc>
                  <a:txBody>
                    <a:bodyPr/>
                    <a:lstStyle/>
                    <a:p>
                      <a:pPr algn="l" fontAlgn="b"/>
                      <a:r>
                        <a:rPr lang="sv-SE" sz="800" u="none" strike="noStrike">
                          <a:effectLst/>
                        </a:rPr>
                        <a:t>Onsdag 9</a:t>
                      </a:r>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2">
                  <a:txBody>
                    <a:bodyPr/>
                    <a:lstStyle/>
                    <a:p>
                      <a:pPr algn="l" fontAlgn="b"/>
                      <a:r>
                        <a:rPr lang="sv-SE" sz="800" u="none" strike="noStrike">
                          <a:effectLst/>
                        </a:rPr>
                        <a:t>Lysekil, Kungälv</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3">
                  <a:txBody>
                    <a:bodyPr/>
                    <a:lstStyle/>
                    <a:p>
                      <a:pPr algn="l" fontAlgn="b"/>
                      <a:r>
                        <a:rPr lang="sv-SE" sz="800" u="none" strike="noStrike">
                          <a:effectLst/>
                        </a:rPr>
                        <a:t>Lysekil 08:00   Kungälv 13:30</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973829781"/>
                  </a:ext>
                </a:extLst>
              </a:tr>
              <a:tr h="145161">
                <a:tc gridSpan="2">
                  <a:txBody>
                    <a:bodyPr/>
                    <a:lstStyle/>
                    <a:p>
                      <a:pPr algn="l" fontAlgn="b"/>
                      <a:r>
                        <a:rPr lang="sv-SE" sz="800" u="none" strike="noStrike">
                          <a:effectLst/>
                        </a:rPr>
                        <a:t>Torsdag 10</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gridSpan="2">
                  <a:txBody>
                    <a:bodyPr/>
                    <a:lstStyle/>
                    <a:p>
                      <a:pPr algn="l" fontAlgn="b"/>
                      <a:r>
                        <a:rPr lang="sv-SE" sz="800" u="none" strike="noStrike">
                          <a:effectLst/>
                        </a:rPr>
                        <a:t>Göteborg,</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2">
                  <a:txBody>
                    <a:bodyPr/>
                    <a:lstStyle/>
                    <a:p>
                      <a:pPr algn="l" fontAlgn="b"/>
                      <a:r>
                        <a:rPr lang="sv-SE" sz="800" u="none" strike="noStrike">
                          <a:effectLst/>
                        </a:rPr>
                        <a:t>Göteborg 08:30</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3887455439"/>
                  </a:ext>
                </a:extLst>
              </a:tr>
              <a:tr h="269299">
                <a:tc>
                  <a:txBody>
                    <a:bodyPr/>
                    <a:lstStyle/>
                    <a:p>
                      <a:pPr algn="l" fontAlgn="b"/>
                      <a:r>
                        <a:rPr lang="sv-SE" sz="800" u="none" strike="noStrike">
                          <a:effectLst/>
                        </a:rPr>
                        <a:t>Fredag 11</a:t>
                      </a:r>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r>
                        <a:rPr lang="sv-SE" sz="800" u="none" strike="noStrike">
                          <a:effectLst/>
                        </a:rPr>
                        <a:t>Gislaved</a:t>
                      </a:r>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2">
                  <a:txBody>
                    <a:bodyPr/>
                    <a:lstStyle/>
                    <a:p>
                      <a:pPr algn="l" fontAlgn="b"/>
                      <a:r>
                        <a:rPr lang="sv-SE" sz="800" u="none" strike="noStrike">
                          <a:effectLst/>
                        </a:rPr>
                        <a:t>Gislaved 08:30 </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767684706"/>
                  </a:ext>
                </a:extLst>
              </a:tr>
              <a:tr h="145161">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720187243"/>
                  </a:ext>
                </a:extLst>
              </a:tr>
              <a:tr h="145161">
                <a:tc gridSpan="2">
                  <a:txBody>
                    <a:bodyPr/>
                    <a:lstStyle/>
                    <a:p>
                      <a:pPr algn="l" fontAlgn="b"/>
                      <a:r>
                        <a:rPr lang="sv-SE" sz="800" u="none" strike="noStrike">
                          <a:effectLst/>
                        </a:rPr>
                        <a:t>Måndag 14 okt</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gridSpan="3">
                  <a:txBody>
                    <a:bodyPr/>
                    <a:lstStyle/>
                    <a:p>
                      <a:pPr algn="l" fontAlgn="b"/>
                      <a:r>
                        <a:rPr lang="sv-SE" sz="800" u="none" strike="noStrike">
                          <a:effectLst/>
                        </a:rPr>
                        <a:t>Ljungby, Ängelholm, </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gridSpan="4">
                  <a:txBody>
                    <a:bodyPr/>
                    <a:lstStyle/>
                    <a:p>
                      <a:pPr algn="l" fontAlgn="b"/>
                      <a:r>
                        <a:rPr lang="sv-SE" sz="800" u="none" strike="noStrike">
                          <a:effectLst/>
                        </a:rPr>
                        <a:t>Ljungby 08:30 13:00 Ängelholm</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847749023"/>
                  </a:ext>
                </a:extLst>
              </a:tr>
              <a:tr h="269299">
                <a:tc>
                  <a:txBody>
                    <a:bodyPr/>
                    <a:lstStyle/>
                    <a:p>
                      <a:pPr algn="l" fontAlgn="b"/>
                      <a:r>
                        <a:rPr lang="sv-SE" sz="800" u="none" strike="noStrike">
                          <a:effectLst/>
                        </a:rPr>
                        <a:t>Tisdag 15</a:t>
                      </a:r>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2">
                  <a:txBody>
                    <a:bodyPr/>
                    <a:lstStyle/>
                    <a:p>
                      <a:pPr algn="l" fontAlgn="b"/>
                      <a:r>
                        <a:rPr lang="sv-SE" sz="800" u="none" strike="noStrike">
                          <a:effectLst/>
                        </a:rPr>
                        <a:t>Höganäs, Båstad</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3">
                  <a:txBody>
                    <a:bodyPr/>
                    <a:lstStyle/>
                    <a:p>
                      <a:pPr algn="l" fontAlgn="b"/>
                      <a:r>
                        <a:rPr lang="sv-SE" sz="800" u="none" strike="noStrike">
                          <a:effectLst/>
                        </a:rPr>
                        <a:t>08:00 Höganäs    13:00 Båstad</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4265551238"/>
                  </a:ext>
                </a:extLst>
              </a:tr>
              <a:tr h="145161">
                <a:tc gridSpan="2">
                  <a:txBody>
                    <a:bodyPr/>
                    <a:lstStyle/>
                    <a:p>
                      <a:pPr algn="l" fontAlgn="b"/>
                      <a:r>
                        <a:rPr lang="sv-SE" sz="800" u="none" strike="noStrike">
                          <a:effectLst/>
                        </a:rPr>
                        <a:t>Onsdag 16</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gridSpan="2">
                  <a:txBody>
                    <a:bodyPr/>
                    <a:lstStyle/>
                    <a:p>
                      <a:pPr algn="l" fontAlgn="b"/>
                      <a:r>
                        <a:rPr lang="sv-SE" sz="800" u="none" strike="noStrike">
                          <a:effectLst/>
                        </a:rPr>
                        <a:t>Osby, Karlshamn</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3">
                  <a:txBody>
                    <a:bodyPr/>
                    <a:lstStyle/>
                    <a:p>
                      <a:pPr algn="l" fontAlgn="b"/>
                      <a:r>
                        <a:rPr lang="sv-SE" sz="800" u="none" strike="noStrike">
                          <a:effectLst/>
                        </a:rPr>
                        <a:t>08:30 Osby   13:00 Karlshamn</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4107050216"/>
                  </a:ext>
                </a:extLst>
              </a:tr>
              <a:tr h="145161">
                <a:tc gridSpan="2">
                  <a:txBody>
                    <a:bodyPr/>
                    <a:lstStyle/>
                    <a:p>
                      <a:pPr algn="l" fontAlgn="b"/>
                      <a:r>
                        <a:rPr lang="sv-SE" sz="800" u="none" strike="noStrike">
                          <a:effectLst/>
                        </a:rPr>
                        <a:t>Torsdag 17</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gridSpan="3">
                  <a:txBody>
                    <a:bodyPr/>
                    <a:lstStyle/>
                    <a:p>
                      <a:pPr algn="l" fontAlgn="b"/>
                      <a:r>
                        <a:rPr lang="sv-SE" sz="800" u="none" strike="noStrike">
                          <a:effectLst/>
                        </a:rPr>
                        <a:t>Lessebo, Mörbylånga</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gridSpan="5">
                  <a:txBody>
                    <a:bodyPr/>
                    <a:lstStyle/>
                    <a:p>
                      <a:pPr algn="l" fontAlgn="b"/>
                      <a:r>
                        <a:rPr lang="sv-SE" sz="800" u="none" strike="noStrike">
                          <a:effectLst/>
                        </a:rPr>
                        <a:t>Lessebo 08:30   Mörbylånga/Kalmar 13:00</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943190140"/>
                  </a:ext>
                </a:extLst>
              </a:tr>
              <a:tr h="269299">
                <a:tc>
                  <a:txBody>
                    <a:bodyPr/>
                    <a:lstStyle/>
                    <a:p>
                      <a:pPr algn="l" fontAlgn="b"/>
                      <a:r>
                        <a:rPr lang="sv-SE" sz="800" u="none" strike="noStrike">
                          <a:effectLst/>
                        </a:rPr>
                        <a:t>Fredag 18</a:t>
                      </a:r>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r>
                        <a:rPr lang="sv-SE" sz="800" u="none" strike="noStrike">
                          <a:effectLst/>
                        </a:rPr>
                        <a:t>Kinda</a:t>
                      </a:r>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gridSpan="2">
                  <a:txBody>
                    <a:bodyPr/>
                    <a:lstStyle/>
                    <a:p>
                      <a:pPr algn="l" fontAlgn="b"/>
                      <a:r>
                        <a:rPr lang="sv-SE" sz="800" u="none" strike="noStrike">
                          <a:effectLst/>
                        </a:rPr>
                        <a:t>Kinda 09:00</a:t>
                      </a:r>
                      <a:endParaRPr lang="sv-SE" sz="800" b="0" i="0" u="none" strike="noStrike">
                        <a:solidFill>
                          <a:srgbClr val="000000"/>
                        </a:solidFill>
                        <a:effectLst/>
                        <a:latin typeface="Calibri" panose="020F0502020204030204" pitchFamily="34" charset="0"/>
                      </a:endParaRPr>
                    </a:p>
                  </a:txBody>
                  <a:tcPr marL="4517" marR="4517" marT="4517" marB="0" anchor="b"/>
                </a:tc>
                <a:tc hMerge="1">
                  <a:txBody>
                    <a:bodyPr/>
                    <a:lstStyle/>
                    <a:p>
                      <a:endParaRPr lang="sv-SE"/>
                    </a:p>
                  </a:txBody>
                  <a:tcPr/>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4086351603"/>
                  </a:ext>
                </a:extLst>
              </a:tr>
              <a:tr h="145161">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a:solidFill>
                          <a:srgbClr val="000000"/>
                        </a:solidFill>
                        <a:effectLst/>
                        <a:latin typeface="Calibri" panose="020F0502020204030204" pitchFamily="34" charset="0"/>
                      </a:endParaRPr>
                    </a:p>
                  </a:txBody>
                  <a:tcPr marL="4517" marR="4517" marT="4517" marB="0" anchor="b"/>
                </a:tc>
                <a:tc>
                  <a:txBody>
                    <a:bodyPr/>
                    <a:lstStyle/>
                    <a:p>
                      <a:pPr algn="l" fontAlgn="b"/>
                      <a:endParaRPr lang="sv-SE" sz="800" b="0" i="0" u="none" strike="noStrike" dirty="0">
                        <a:solidFill>
                          <a:srgbClr val="000000"/>
                        </a:solidFill>
                        <a:effectLst/>
                        <a:latin typeface="Calibri" panose="020F0502020204030204" pitchFamily="34" charset="0"/>
                      </a:endParaRPr>
                    </a:p>
                  </a:txBody>
                  <a:tcPr marL="4517" marR="4517" marT="4517" marB="0" anchor="b"/>
                </a:tc>
                <a:extLst>
                  <a:ext uri="{0D108BD9-81ED-4DB2-BD59-A6C34878D82A}">
                    <a16:rowId xmlns:a16="http://schemas.microsoft.com/office/drawing/2014/main" val="3272283772"/>
                  </a:ext>
                </a:extLst>
              </a:tr>
            </a:tbl>
          </a:graphicData>
        </a:graphic>
      </p:graphicFrame>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5</a:t>
            </a:fld>
            <a:endParaRPr lang="sv-SE" dirty="0"/>
          </a:p>
        </p:txBody>
      </p:sp>
      <p:pic>
        <p:nvPicPr>
          <p:cNvPr id="9" name="Bildobjekt 8" descr="C:\Users\ProBook 4510s\Dropbox\Invandrarindex\iilogga.png"/>
          <p:cNvPicPr/>
          <p:nvPr/>
        </p:nvPicPr>
        <p:blipFill>
          <a:blip r:embed="rId3" cstate="print"/>
          <a:srcRect/>
          <a:stretch>
            <a:fillRect/>
          </a:stretch>
        </p:blipFill>
        <p:spPr bwMode="auto">
          <a:xfrm>
            <a:off x="3995936" y="260648"/>
            <a:ext cx="1113027" cy="619125"/>
          </a:xfrm>
          <a:prstGeom prst="rect">
            <a:avLst/>
          </a:prstGeom>
          <a:noFill/>
          <a:ln w="9525">
            <a:noFill/>
            <a:miter lim="800000"/>
            <a:headEnd/>
            <a:tailEnd/>
          </a:ln>
        </p:spPr>
      </p:pic>
    </p:spTree>
    <p:extLst>
      <p:ext uri="{BB962C8B-B14F-4D97-AF65-F5344CB8AC3E}">
        <p14:creationId xmlns:p14="http://schemas.microsoft.com/office/powerpoint/2010/main" val="415259375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ruta 13"/>
          <p:cNvSpPr txBox="1"/>
          <p:nvPr/>
        </p:nvSpPr>
        <p:spPr>
          <a:xfrm>
            <a:off x="2483768" y="1337964"/>
            <a:ext cx="6912768" cy="369332"/>
          </a:xfrm>
          <a:prstGeom prst="rect">
            <a:avLst/>
          </a:prstGeom>
          <a:noFill/>
        </p:spPr>
        <p:txBody>
          <a:bodyPr wrap="square" rtlCol="0">
            <a:spAutoFit/>
          </a:bodyPr>
          <a:lstStyle/>
          <a:p>
            <a:r>
              <a:rPr lang="sv-SE" dirty="0"/>
              <a:t>79. Inklusive dig själv, hur många bor i ert hushåll just nu?</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50</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50</a:t>
            </a:fld>
            <a:endParaRPr lang="sv-SE" dirty="0">
              <a:solidFill>
                <a:schemeClr val="tx1"/>
              </a:solidFill>
            </a:endParaRPr>
          </a:p>
        </p:txBody>
      </p:sp>
      <p:pic>
        <p:nvPicPr>
          <p:cNvPr id="9" name="Bildobjekt 8" descr="C:\Users\ProBook 4510s\Dropbox\Invandrarindex\iilogga.png"/>
          <p:cNvPicPr/>
          <p:nvPr/>
        </p:nvPicPr>
        <p:blipFill>
          <a:blip r:embed="rId3"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007845"/>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932628448"/>
              </p:ext>
            </p:extLst>
          </p:nvPr>
        </p:nvGraphicFramePr>
        <p:xfrm>
          <a:off x="2411760" y="1814018"/>
          <a:ext cx="6840760" cy="797357"/>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ruta 9">
            <a:extLst>
              <a:ext uri="{FF2B5EF4-FFF2-40B4-BE49-F238E27FC236}">
                <a16:creationId xmlns:a16="http://schemas.microsoft.com/office/drawing/2014/main" id="{0CB15A74-87B6-463C-896E-3082F232CC7E}"/>
              </a:ext>
            </a:extLst>
          </p:cNvPr>
          <p:cNvSpPr txBox="1"/>
          <p:nvPr/>
        </p:nvSpPr>
        <p:spPr>
          <a:xfrm>
            <a:off x="7740352" y="483651"/>
            <a:ext cx="1239442" cy="800219"/>
          </a:xfrm>
          <a:prstGeom prst="rect">
            <a:avLst/>
          </a:prstGeom>
          <a:noFill/>
        </p:spPr>
        <p:txBody>
          <a:bodyPr wrap="none" rtlCol="0">
            <a:spAutoFit/>
          </a:bodyPr>
          <a:lstStyle/>
          <a:p>
            <a:r>
              <a:rPr lang="sv-SE" sz="1400" dirty="0">
                <a:solidFill>
                  <a:srgbClr val="0070C0"/>
                </a:solidFill>
              </a:rPr>
              <a:t>Bas 2018 438  </a:t>
            </a:r>
          </a:p>
          <a:p>
            <a:r>
              <a:rPr lang="sv-SE" sz="1400" dirty="0">
                <a:solidFill>
                  <a:srgbClr val="0070C0"/>
                </a:solidFill>
              </a:rPr>
              <a:t> </a:t>
            </a:r>
          </a:p>
          <a:p>
            <a:endParaRPr lang="sv-SE" dirty="0"/>
          </a:p>
        </p:txBody>
      </p:sp>
      <p:graphicFrame>
        <p:nvGraphicFramePr>
          <p:cNvPr id="16" name="Response|ACCESSLEVEL|q18_01|0|#||">
            <a:extLst>
              <a:ext uri="{FF2B5EF4-FFF2-40B4-BE49-F238E27FC236}">
                <a16:creationId xmlns:a16="http://schemas.microsoft.com/office/drawing/2014/main" id="{E96C2EEC-1F36-4A8B-A387-CDE947F448AA}"/>
              </a:ext>
            </a:extLst>
          </p:cNvPr>
          <p:cNvGraphicFramePr>
            <a:graphicFrameLocks noGrp="1"/>
          </p:cNvGraphicFramePr>
          <p:nvPr>
            <p:extLst>
              <p:ext uri="{D42A27DB-BD31-4B8C-83A1-F6EECF244321}">
                <p14:modId xmlns:p14="http://schemas.microsoft.com/office/powerpoint/2010/main" val="3552002825"/>
              </p:ext>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0" name="Chart1">
            <a:extLst>
              <a:ext uri="{FF2B5EF4-FFF2-40B4-BE49-F238E27FC236}">
                <a16:creationId xmlns:a16="http://schemas.microsoft.com/office/drawing/2014/main" id="{66EE9931-7355-4F2C-B0FC-018F1BB24F3D}"/>
              </a:ext>
            </a:extLst>
          </p:cNvPr>
          <p:cNvGraphicFramePr>
            <a:graphicFrameLocks noGrp="1"/>
          </p:cNvGraphicFramePr>
          <p:nvPr>
            <p:ph idx="1"/>
            <p:extLst>
              <p:ext uri="{D42A27DB-BD31-4B8C-83A1-F6EECF244321}">
                <p14:modId xmlns:p14="http://schemas.microsoft.com/office/powerpoint/2010/main" val="1862914365"/>
              </p:ext>
            </p:extLst>
          </p:nvPr>
        </p:nvGraphicFramePr>
        <p:xfrm>
          <a:off x="179190" y="2132857"/>
          <a:ext cx="8713290" cy="3874988"/>
        </p:xfrm>
        <a:graphic>
          <a:graphicData uri="http://schemas.openxmlformats.org/drawingml/2006/chart">
            <c:chart xmlns:c="http://schemas.openxmlformats.org/drawingml/2006/chart" xmlns:r="http://schemas.openxmlformats.org/officeDocument/2006/relationships" r:id="rId5"/>
          </a:graphicData>
        </a:graphic>
      </p:graphicFrame>
      <p:pic>
        <p:nvPicPr>
          <p:cNvPr id="19" name="Picture 18">
            <a:extLst>
              <a:ext uri="{FF2B5EF4-FFF2-40B4-BE49-F238E27FC236}">
                <a16:creationId xmlns:a16="http://schemas.microsoft.com/office/drawing/2014/main" id="{AF69268B-CA87-4BFC-8ACC-6FA421A4C8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317" y="299855"/>
            <a:ext cx="1306339" cy="653170"/>
          </a:xfrm>
          <a:prstGeom prst="rect">
            <a:avLst/>
          </a:prstGeom>
        </p:spPr>
      </p:pic>
    </p:spTree>
    <p:extLst>
      <p:ext uri="{BB962C8B-B14F-4D97-AF65-F5344CB8AC3E}">
        <p14:creationId xmlns:p14="http://schemas.microsoft.com/office/powerpoint/2010/main" val="3465770013"/>
      </p:ext>
    </p:extLst>
  </p:cSld>
  <p:clrMapOvr>
    <a:masterClrMapping/>
  </p:clrMapOvr>
  <p:transition advClick="0" advTm="13375">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ruta 13"/>
          <p:cNvSpPr txBox="1"/>
          <p:nvPr/>
        </p:nvSpPr>
        <p:spPr>
          <a:xfrm>
            <a:off x="1652579" y="1524300"/>
            <a:ext cx="6912768" cy="369332"/>
          </a:xfrm>
          <a:prstGeom prst="rect">
            <a:avLst/>
          </a:prstGeom>
          <a:noFill/>
        </p:spPr>
        <p:txBody>
          <a:bodyPr wrap="square" rtlCol="0">
            <a:spAutoFit/>
          </a:bodyPr>
          <a:lstStyle/>
          <a:p>
            <a:r>
              <a:rPr lang="sv-SE" dirty="0"/>
              <a:t>80. Bor du med dina föräldrar eller dina svärföräldrar?</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51</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51</a:t>
            </a:fld>
            <a:endParaRPr lang="sv-SE" dirty="0">
              <a:solidFill>
                <a:schemeClr val="tx1"/>
              </a:solidFill>
            </a:endParaRPr>
          </a:p>
        </p:txBody>
      </p:sp>
      <p:pic>
        <p:nvPicPr>
          <p:cNvPr id="9" name="Bildobjekt 8" descr="C:\Users\ProBook 4510s\Dropbox\Invandrarindex\iilogga.png"/>
          <p:cNvPicPr/>
          <p:nvPr/>
        </p:nvPicPr>
        <p:blipFill>
          <a:blip r:embed="rId3"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007845"/>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911321152"/>
              </p:ext>
            </p:extLst>
          </p:nvPr>
        </p:nvGraphicFramePr>
        <p:xfrm>
          <a:off x="1655676" y="1887394"/>
          <a:ext cx="8568952" cy="144016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ruta 9">
            <a:extLst>
              <a:ext uri="{FF2B5EF4-FFF2-40B4-BE49-F238E27FC236}">
                <a16:creationId xmlns:a16="http://schemas.microsoft.com/office/drawing/2014/main" id="{0CB15A74-87B6-463C-896E-3082F232CC7E}"/>
              </a:ext>
            </a:extLst>
          </p:cNvPr>
          <p:cNvSpPr txBox="1"/>
          <p:nvPr/>
        </p:nvSpPr>
        <p:spPr>
          <a:xfrm>
            <a:off x="7603025" y="548788"/>
            <a:ext cx="1159292" cy="584775"/>
          </a:xfrm>
          <a:prstGeom prst="rect">
            <a:avLst/>
          </a:prstGeom>
          <a:noFill/>
        </p:spPr>
        <p:txBody>
          <a:bodyPr wrap="none" rtlCol="0">
            <a:spAutoFit/>
          </a:bodyPr>
          <a:lstStyle/>
          <a:p>
            <a:r>
              <a:rPr lang="sv-SE" sz="1400" dirty="0">
                <a:solidFill>
                  <a:srgbClr val="0070C0"/>
                </a:solidFill>
              </a:rPr>
              <a:t>Bas 2018 418</a:t>
            </a:r>
          </a:p>
          <a:p>
            <a:endParaRPr lang="sv-SE" dirty="0"/>
          </a:p>
        </p:txBody>
      </p:sp>
      <p:graphicFrame>
        <p:nvGraphicFramePr>
          <p:cNvPr id="16" name="Response|ACCESSLEVEL|q18_01|0|#||">
            <a:extLst>
              <a:ext uri="{FF2B5EF4-FFF2-40B4-BE49-F238E27FC236}">
                <a16:creationId xmlns:a16="http://schemas.microsoft.com/office/drawing/2014/main" id="{E96C2EEC-1F36-4A8B-A387-CDE947F448AA}"/>
              </a:ext>
            </a:extLst>
          </p:cNvPr>
          <p:cNvGraphicFramePr>
            <a:graphicFrameLocks noGrp="1"/>
          </p:cNvGraphicFramePr>
          <p:nvPr>
            <p:extLst>
              <p:ext uri="{D42A27DB-BD31-4B8C-83A1-F6EECF244321}">
                <p14:modId xmlns:p14="http://schemas.microsoft.com/office/powerpoint/2010/main" val="2046251001"/>
              </p:ext>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0" name="Chart1">
            <a:extLst>
              <a:ext uri="{FF2B5EF4-FFF2-40B4-BE49-F238E27FC236}">
                <a16:creationId xmlns:a16="http://schemas.microsoft.com/office/drawing/2014/main" id="{66EE9931-7355-4F2C-B0FC-018F1BB24F3D}"/>
              </a:ext>
            </a:extLst>
          </p:cNvPr>
          <p:cNvGraphicFramePr>
            <a:graphicFrameLocks noGrp="1"/>
          </p:cNvGraphicFramePr>
          <p:nvPr>
            <p:ph idx="1"/>
            <p:extLst>
              <p:ext uri="{D42A27DB-BD31-4B8C-83A1-F6EECF244321}">
                <p14:modId xmlns:p14="http://schemas.microsoft.com/office/powerpoint/2010/main" val="3463564488"/>
              </p:ext>
            </p:extLst>
          </p:nvPr>
        </p:nvGraphicFramePr>
        <p:xfrm>
          <a:off x="-564675" y="2810281"/>
          <a:ext cx="8713290" cy="38749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8580294"/>
      </p:ext>
    </p:extLst>
  </p:cSld>
  <p:clrMapOvr>
    <a:masterClrMapping/>
  </p:clrMapOvr>
  <p:transition advClick="0" advTm="13375">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54424888"/>
              </p:ext>
            </p:extLst>
          </p:nvPr>
        </p:nvGraphicFramePr>
        <p:xfrm>
          <a:off x="107504" y="2132856"/>
          <a:ext cx="8856662" cy="44637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907704" y="1235215"/>
            <a:ext cx="11768678" cy="523220"/>
          </a:xfrm>
          <a:prstGeom prst="rect">
            <a:avLst/>
          </a:prstGeom>
          <a:noFill/>
        </p:spPr>
        <p:txBody>
          <a:bodyPr wrap="square" rtlCol="0">
            <a:spAutoFit/>
          </a:bodyPr>
          <a:lstStyle/>
          <a:p>
            <a:r>
              <a:rPr lang="sv-SE" sz="1400" dirty="0"/>
              <a:t>88. Vilka olika sätt skulle du använda för att hitta en bostad om du skulle flytta? </a:t>
            </a:r>
          </a:p>
          <a:p>
            <a:r>
              <a:rPr lang="sv-SE" sz="1400" dirty="0"/>
              <a:t>Kryssa gärna flera svarsalternativ.</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52</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52</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158274"/>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438483741"/>
              </p:ext>
            </p:extLst>
          </p:nvPr>
        </p:nvGraphicFramePr>
        <p:xfrm>
          <a:off x="755576" y="1804771"/>
          <a:ext cx="8934000" cy="163556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B89B93F7-C000-4A7E-839D-2E748AB7D6C8}"/>
              </a:ext>
            </a:extLst>
          </p:cNvPr>
          <p:cNvSpPr txBox="1"/>
          <p:nvPr/>
        </p:nvSpPr>
        <p:spPr>
          <a:xfrm>
            <a:off x="7524328" y="452620"/>
            <a:ext cx="1239442" cy="800219"/>
          </a:xfrm>
          <a:prstGeom prst="rect">
            <a:avLst/>
          </a:prstGeom>
          <a:noFill/>
        </p:spPr>
        <p:txBody>
          <a:bodyPr wrap="none" rtlCol="0">
            <a:spAutoFit/>
          </a:bodyPr>
          <a:lstStyle/>
          <a:p>
            <a:r>
              <a:rPr lang="sv-SE" sz="1400" dirty="0">
                <a:solidFill>
                  <a:srgbClr val="0070C0"/>
                </a:solidFill>
              </a:rPr>
              <a:t>Bas 2018 418  </a:t>
            </a:r>
          </a:p>
          <a:p>
            <a:r>
              <a:rPr lang="sv-SE" sz="1400" dirty="0">
                <a:solidFill>
                  <a:srgbClr val="0070C0"/>
                </a:solidFill>
              </a:rPr>
              <a:t> </a:t>
            </a:r>
          </a:p>
          <a:p>
            <a:endParaRPr lang="sv-SE" dirty="0"/>
          </a:p>
        </p:txBody>
      </p:sp>
      <p:graphicFrame>
        <p:nvGraphicFramePr>
          <p:cNvPr id="16" name="Response|ACCESSLEVEL|q62_1|0|#||">
            <a:extLst>
              <a:ext uri="{FF2B5EF4-FFF2-40B4-BE49-F238E27FC236}">
                <a16:creationId xmlns:a16="http://schemas.microsoft.com/office/drawing/2014/main" id="{E021BAA4-BAF1-4D93-8344-56E8DA1CF1B5}"/>
              </a:ext>
            </a:extLst>
          </p:cNvPr>
          <p:cNvGraphicFramePr>
            <a:graphicFrameLocks noGrp="1"/>
          </p:cNvGraphicFramePr>
          <p:nvPr>
            <p:extLst>
              <p:ext uri="{D42A27DB-BD31-4B8C-83A1-F6EECF244321}">
                <p14:modId xmlns:p14="http://schemas.microsoft.com/office/powerpoint/2010/main" val="3955002174"/>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a:extLst>
              <a:ext uri="{FF2B5EF4-FFF2-40B4-BE49-F238E27FC236}">
                <a16:creationId xmlns:a16="http://schemas.microsoft.com/office/drawing/2014/main" id="{DB1CE186-FD27-41C9-A5EB-23098AE16D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317" y="299855"/>
            <a:ext cx="1306339" cy="653170"/>
          </a:xfrm>
          <a:prstGeom prst="rect">
            <a:avLst/>
          </a:prstGeom>
        </p:spPr>
      </p:pic>
    </p:spTree>
    <p:extLst>
      <p:ext uri="{BB962C8B-B14F-4D97-AF65-F5344CB8AC3E}">
        <p14:creationId xmlns:p14="http://schemas.microsoft.com/office/powerpoint/2010/main" val="698490952"/>
      </p:ext>
    </p:extLst>
  </p:cSld>
  <p:clrMapOvr>
    <a:masterClrMapping/>
  </p:clrMapOvr>
  <p:transition advClick="0" advTm="13375">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968101548"/>
              </p:ext>
            </p:extLst>
          </p:nvPr>
        </p:nvGraphicFramePr>
        <p:xfrm>
          <a:off x="179190" y="2132857"/>
          <a:ext cx="8784976" cy="422349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339752" y="1607750"/>
            <a:ext cx="7344816" cy="369332"/>
          </a:xfrm>
          <a:prstGeom prst="rect">
            <a:avLst/>
          </a:prstGeom>
          <a:noFill/>
        </p:spPr>
        <p:txBody>
          <a:bodyPr wrap="square" rtlCol="0">
            <a:spAutoFit/>
          </a:bodyPr>
          <a:lstStyle/>
          <a:p>
            <a:r>
              <a:rPr lang="sv-SE" sz="1600" dirty="0"/>
              <a:t>89. Hur ser du på möjligheten att skaffa (en egen) bostad? </a:t>
            </a:r>
            <a:r>
              <a:rPr lang="sv-SE" dirty="0"/>
              <a:t>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53</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53</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5702" y="6081815"/>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63416390"/>
              </p:ext>
            </p:extLst>
          </p:nvPr>
        </p:nvGraphicFramePr>
        <p:xfrm>
          <a:off x="587238" y="1963192"/>
          <a:ext cx="8393988" cy="83371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5ECAF53B-881D-4C72-9AD3-7F0C11B6641F}"/>
              </a:ext>
            </a:extLst>
          </p:cNvPr>
          <p:cNvSpPr txBox="1"/>
          <p:nvPr/>
        </p:nvSpPr>
        <p:spPr>
          <a:xfrm>
            <a:off x="7380191" y="552867"/>
            <a:ext cx="1239442" cy="800219"/>
          </a:xfrm>
          <a:prstGeom prst="rect">
            <a:avLst/>
          </a:prstGeom>
          <a:noFill/>
        </p:spPr>
        <p:txBody>
          <a:bodyPr wrap="none" rtlCol="0">
            <a:spAutoFit/>
          </a:bodyPr>
          <a:lstStyle/>
          <a:p>
            <a:r>
              <a:rPr lang="sv-SE" sz="1400" dirty="0">
                <a:solidFill>
                  <a:srgbClr val="0070C0"/>
                </a:solidFill>
              </a:rPr>
              <a:t>Bas 2018 409  </a:t>
            </a:r>
          </a:p>
          <a:p>
            <a:r>
              <a:rPr lang="sv-SE" sz="1400" dirty="0">
                <a:solidFill>
                  <a:srgbClr val="0070C0"/>
                </a:solidFill>
              </a:rPr>
              <a:t> </a:t>
            </a:r>
          </a:p>
          <a:p>
            <a:endParaRPr lang="sv-SE" dirty="0"/>
          </a:p>
        </p:txBody>
      </p:sp>
      <p:graphicFrame>
        <p:nvGraphicFramePr>
          <p:cNvPr id="16" name="Response|ACCESSLEVEL|q20_01|0|#||">
            <a:extLst>
              <a:ext uri="{FF2B5EF4-FFF2-40B4-BE49-F238E27FC236}">
                <a16:creationId xmlns:a16="http://schemas.microsoft.com/office/drawing/2014/main" id="{18371F23-9554-45C4-9B9E-C34F1BB1AEFD}"/>
              </a:ext>
            </a:extLst>
          </p:cNvPr>
          <p:cNvGraphicFramePr>
            <a:graphicFrameLocks noGrp="1"/>
          </p:cNvGraphicFramePr>
          <p:nvPr>
            <p:extLst>
              <p:ext uri="{D42A27DB-BD31-4B8C-83A1-F6EECF244321}">
                <p14:modId xmlns:p14="http://schemas.microsoft.com/office/powerpoint/2010/main" val="575320071"/>
              </p:ext>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a:extLst>
              <a:ext uri="{FF2B5EF4-FFF2-40B4-BE49-F238E27FC236}">
                <a16:creationId xmlns:a16="http://schemas.microsoft.com/office/drawing/2014/main" id="{8818D1EB-EBF2-4515-B796-720AF31B5B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317" y="299855"/>
            <a:ext cx="1306339" cy="653170"/>
          </a:xfrm>
          <a:prstGeom prst="rect">
            <a:avLst/>
          </a:prstGeom>
        </p:spPr>
      </p:pic>
    </p:spTree>
    <p:extLst>
      <p:ext uri="{BB962C8B-B14F-4D97-AF65-F5344CB8AC3E}">
        <p14:creationId xmlns:p14="http://schemas.microsoft.com/office/powerpoint/2010/main" val="998268065"/>
      </p:ext>
    </p:extLst>
  </p:cSld>
  <p:clrMapOvr>
    <a:masterClrMapping/>
  </p:clrMapOvr>
  <p:transition advClick="0" advTm="13375">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815680118"/>
              </p:ext>
            </p:extLst>
          </p:nvPr>
        </p:nvGraphicFramePr>
        <p:xfrm>
          <a:off x="70483" y="2238971"/>
          <a:ext cx="8856662" cy="434153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056184" y="1793890"/>
            <a:ext cx="6336704" cy="369332"/>
          </a:xfrm>
          <a:prstGeom prst="rect">
            <a:avLst/>
          </a:prstGeom>
          <a:noFill/>
        </p:spPr>
        <p:txBody>
          <a:bodyPr wrap="square" rtlCol="0">
            <a:spAutoFit/>
          </a:bodyPr>
          <a:lstStyle/>
          <a:p>
            <a:r>
              <a:rPr lang="sv-SE" sz="1600" dirty="0"/>
              <a:t>91. Har du blivit erbjuden bostad mot betalning? </a:t>
            </a:r>
            <a:r>
              <a:rPr lang="sv-SE" dirty="0"/>
              <a:t>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54</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54</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8774" y="6105056"/>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4289587358"/>
              </p:ext>
            </p:extLst>
          </p:nvPr>
        </p:nvGraphicFramePr>
        <p:xfrm>
          <a:off x="1907704" y="2599496"/>
          <a:ext cx="7488832" cy="46284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0A7673E3-D6B9-42B8-BADE-A1303DCCC676}"/>
              </a:ext>
            </a:extLst>
          </p:cNvPr>
          <p:cNvSpPr txBox="1"/>
          <p:nvPr/>
        </p:nvSpPr>
        <p:spPr>
          <a:xfrm>
            <a:off x="7595266" y="586412"/>
            <a:ext cx="1239442" cy="800219"/>
          </a:xfrm>
          <a:prstGeom prst="rect">
            <a:avLst/>
          </a:prstGeom>
          <a:noFill/>
        </p:spPr>
        <p:txBody>
          <a:bodyPr wrap="none" rtlCol="0">
            <a:spAutoFit/>
          </a:bodyPr>
          <a:lstStyle/>
          <a:p>
            <a:r>
              <a:rPr lang="sv-SE" sz="1400" dirty="0">
                <a:solidFill>
                  <a:srgbClr val="0070C0"/>
                </a:solidFill>
              </a:rPr>
              <a:t>Bas 2018 410  </a:t>
            </a:r>
          </a:p>
          <a:p>
            <a:r>
              <a:rPr lang="sv-SE" sz="1400" dirty="0">
                <a:solidFill>
                  <a:srgbClr val="0070C0"/>
                </a:solidFill>
              </a:rPr>
              <a:t> </a:t>
            </a:r>
          </a:p>
          <a:p>
            <a:endParaRPr lang="sv-SE" dirty="0"/>
          </a:p>
        </p:txBody>
      </p:sp>
      <p:graphicFrame>
        <p:nvGraphicFramePr>
          <p:cNvPr id="16" name="Response|ACCESSLEVEL|q19|0|#||">
            <a:extLst>
              <a:ext uri="{FF2B5EF4-FFF2-40B4-BE49-F238E27FC236}">
                <a16:creationId xmlns:a16="http://schemas.microsoft.com/office/drawing/2014/main" id="{4735AAF6-E018-442A-A977-BADF55F78179}"/>
              </a:ext>
            </a:extLst>
          </p:cNvPr>
          <p:cNvGraphicFramePr>
            <a:graphicFrameLocks noGrp="1"/>
          </p:cNvGraphicFramePr>
          <p:nvPr>
            <p:extLst>
              <p:ext uri="{D42A27DB-BD31-4B8C-83A1-F6EECF244321}">
                <p14:modId xmlns:p14="http://schemas.microsoft.com/office/powerpoint/2010/main" val="1789746939"/>
              </p:ext>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a:extLst>
              <a:ext uri="{FF2B5EF4-FFF2-40B4-BE49-F238E27FC236}">
                <a16:creationId xmlns:a16="http://schemas.microsoft.com/office/drawing/2014/main" id="{219E175B-77B4-4124-B20C-E95BF6F833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317" y="299855"/>
            <a:ext cx="1306339" cy="653170"/>
          </a:xfrm>
          <a:prstGeom prst="rect">
            <a:avLst/>
          </a:prstGeom>
        </p:spPr>
      </p:pic>
    </p:spTree>
    <p:extLst>
      <p:ext uri="{BB962C8B-B14F-4D97-AF65-F5344CB8AC3E}">
        <p14:creationId xmlns:p14="http://schemas.microsoft.com/office/powerpoint/2010/main" val="968295837"/>
      </p:ext>
    </p:extLst>
  </p:cSld>
  <p:clrMapOvr>
    <a:masterClrMapping/>
  </p:clrMapOvr>
  <p:transition advClick="0" advTm="13375">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844472116"/>
              </p:ext>
            </p:extLst>
          </p:nvPr>
        </p:nvGraphicFramePr>
        <p:xfrm>
          <a:off x="70483" y="2238971"/>
          <a:ext cx="8856662" cy="434153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123728" y="1445756"/>
            <a:ext cx="6336704" cy="369332"/>
          </a:xfrm>
          <a:prstGeom prst="rect">
            <a:avLst/>
          </a:prstGeom>
          <a:noFill/>
        </p:spPr>
        <p:txBody>
          <a:bodyPr wrap="square" rtlCol="0">
            <a:spAutoFit/>
          </a:bodyPr>
          <a:lstStyle/>
          <a:p>
            <a:r>
              <a:rPr lang="sv-SE" sz="1600" dirty="0"/>
              <a:t>92. Har du pengar till att köpa en bostad?	</a:t>
            </a:r>
            <a:r>
              <a:rPr lang="sv-SE" dirty="0"/>
              <a:t>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55</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55</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8774" y="6105056"/>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380248936"/>
              </p:ext>
            </p:extLst>
          </p:nvPr>
        </p:nvGraphicFramePr>
        <p:xfrm>
          <a:off x="1907704" y="2368072"/>
          <a:ext cx="7488832" cy="46284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0A7673E3-D6B9-42B8-BADE-A1303DCCC676}"/>
              </a:ext>
            </a:extLst>
          </p:cNvPr>
          <p:cNvSpPr txBox="1"/>
          <p:nvPr/>
        </p:nvSpPr>
        <p:spPr>
          <a:xfrm>
            <a:off x="7524328" y="516843"/>
            <a:ext cx="1239442" cy="800219"/>
          </a:xfrm>
          <a:prstGeom prst="rect">
            <a:avLst/>
          </a:prstGeom>
          <a:noFill/>
        </p:spPr>
        <p:txBody>
          <a:bodyPr wrap="none" rtlCol="0">
            <a:spAutoFit/>
          </a:bodyPr>
          <a:lstStyle/>
          <a:p>
            <a:r>
              <a:rPr lang="sv-SE" sz="1400" dirty="0">
                <a:solidFill>
                  <a:srgbClr val="0070C0"/>
                </a:solidFill>
              </a:rPr>
              <a:t>Bas 2018 409  </a:t>
            </a:r>
          </a:p>
          <a:p>
            <a:r>
              <a:rPr lang="sv-SE" sz="1400" dirty="0">
                <a:solidFill>
                  <a:srgbClr val="0070C0"/>
                </a:solidFill>
              </a:rPr>
              <a:t> </a:t>
            </a:r>
          </a:p>
          <a:p>
            <a:endParaRPr lang="sv-SE" dirty="0"/>
          </a:p>
        </p:txBody>
      </p:sp>
      <p:graphicFrame>
        <p:nvGraphicFramePr>
          <p:cNvPr id="16" name="Response|ACCESSLEVEL|q19|0|#||">
            <a:extLst>
              <a:ext uri="{FF2B5EF4-FFF2-40B4-BE49-F238E27FC236}">
                <a16:creationId xmlns:a16="http://schemas.microsoft.com/office/drawing/2014/main" id="{4735AAF6-E018-442A-A977-BADF55F78179}"/>
              </a:ext>
            </a:extLst>
          </p:cNvPr>
          <p:cNvGraphicFramePr>
            <a:graphicFrameLocks noGrp="1"/>
          </p:cNvGraphicFramePr>
          <p:nvPr>
            <p:extLst>
              <p:ext uri="{D42A27DB-BD31-4B8C-83A1-F6EECF244321}">
                <p14:modId xmlns:p14="http://schemas.microsoft.com/office/powerpoint/2010/main" val="3644509575"/>
              </p:ext>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a:extLst>
              <a:ext uri="{FF2B5EF4-FFF2-40B4-BE49-F238E27FC236}">
                <a16:creationId xmlns:a16="http://schemas.microsoft.com/office/drawing/2014/main" id="{0AC13073-DCC5-4024-A7E7-CE5BF8A9F5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317" y="299855"/>
            <a:ext cx="1306339" cy="653170"/>
          </a:xfrm>
          <a:prstGeom prst="rect">
            <a:avLst/>
          </a:prstGeom>
        </p:spPr>
      </p:pic>
    </p:spTree>
    <p:extLst>
      <p:ext uri="{BB962C8B-B14F-4D97-AF65-F5344CB8AC3E}">
        <p14:creationId xmlns:p14="http://schemas.microsoft.com/office/powerpoint/2010/main" val="4105066417"/>
      </p:ext>
    </p:extLst>
  </p:cSld>
  <p:clrMapOvr>
    <a:masterClrMapping/>
  </p:clrMapOvr>
  <p:transition advClick="0" advTm="13375">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945570907"/>
              </p:ext>
            </p:extLst>
          </p:nvPr>
        </p:nvGraphicFramePr>
        <p:xfrm>
          <a:off x="107504" y="2249126"/>
          <a:ext cx="8856984" cy="424847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043608" y="1319034"/>
            <a:ext cx="8856984" cy="369332"/>
          </a:xfrm>
          <a:prstGeom prst="rect">
            <a:avLst/>
          </a:prstGeom>
          <a:noFill/>
        </p:spPr>
        <p:txBody>
          <a:bodyPr wrap="square" rtlCol="0">
            <a:spAutoFit/>
          </a:bodyPr>
          <a:lstStyle/>
          <a:p>
            <a:r>
              <a:rPr lang="sv-SE" dirty="0"/>
              <a:t>93. Hur viktiga tycker du att följande är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56</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56</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56803844"/>
              </p:ext>
            </p:extLst>
          </p:nvPr>
        </p:nvGraphicFramePr>
        <p:xfrm>
          <a:off x="1156998" y="1590338"/>
          <a:ext cx="7776542" cy="83371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5ECAF53B-881D-4C72-9AD3-7F0C11B6641F}"/>
              </a:ext>
            </a:extLst>
          </p:cNvPr>
          <p:cNvSpPr txBox="1"/>
          <p:nvPr/>
        </p:nvSpPr>
        <p:spPr>
          <a:xfrm>
            <a:off x="7668344" y="445193"/>
            <a:ext cx="1239442" cy="800219"/>
          </a:xfrm>
          <a:prstGeom prst="rect">
            <a:avLst/>
          </a:prstGeom>
          <a:noFill/>
        </p:spPr>
        <p:txBody>
          <a:bodyPr wrap="none" rtlCol="0">
            <a:spAutoFit/>
          </a:bodyPr>
          <a:lstStyle/>
          <a:p>
            <a:r>
              <a:rPr lang="sv-SE" sz="1400" dirty="0">
                <a:solidFill>
                  <a:srgbClr val="0070C0"/>
                </a:solidFill>
              </a:rPr>
              <a:t>Bas 2018 397  </a:t>
            </a:r>
          </a:p>
          <a:p>
            <a:r>
              <a:rPr lang="sv-SE" sz="1400" dirty="0">
                <a:solidFill>
                  <a:srgbClr val="0070C0"/>
                </a:solidFill>
              </a:rPr>
              <a:t> </a:t>
            </a:r>
          </a:p>
          <a:p>
            <a:endParaRPr lang="sv-SE" dirty="0"/>
          </a:p>
        </p:txBody>
      </p:sp>
      <p:graphicFrame>
        <p:nvGraphicFramePr>
          <p:cNvPr id="16" name="Response|ACCESSLEVEL|q20_01|0|#||">
            <a:extLst>
              <a:ext uri="{FF2B5EF4-FFF2-40B4-BE49-F238E27FC236}">
                <a16:creationId xmlns:a16="http://schemas.microsoft.com/office/drawing/2014/main" id="{18371F23-9554-45C4-9B9E-C34F1BB1AEFD}"/>
              </a:ext>
            </a:extLst>
          </p:cNvPr>
          <p:cNvGraphicFramePr>
            <a:graphicFrameLocks noGrp="1"/>
          </p:cNvGraphicFramePr>
          <p:nvPr>
            <p:extLst>
              <p:ext uri="{D42A27DB-BD31-4B8C-83A1-F6EECF244321}">
                <p14:modId xmlns:p14="http://schemas.microsoft.com/office/powerpoint/2010/main" val="2034763083"/>
              </p:ext>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a:extLst>
              <a:ext uri="{FF2B5EF4-FFF2-40B4-BE49-F238E27FC236}">
                <a16:creationId xmlns:a16="http://schemas.microsoft.com/office/drawing/2014/main" id="{C31DAC5E-84BB-4036-B8F2-2F3486D322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317" y="299855"/>
            <a:ext cx="1306339" cy="653170"/>
          </a:xfrm>
          <a:prstGeom prst="rect">
            <a:avLst/>
          </a:prstGeom>
        </p:spPr>
      </p:pic>
    </p:spTree>
    <p:extLst>
      <p:ext uri="{BB962C8B-B14F-4D97-AF65-F5344CB8AC3E}">
        <p14:creationId xmlns:p14="http://schemas.microsoft.com/office/powerpoint/2010/main" val="585357716"/>
      </p:ext>
    </p:extLst>
  </p:cSld>
  <p:clrMapOvr>
    <a:masterClrMapping/>
  </p:clrMapOvr>
  <p:transition advClick="0" advTm="13375">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373255774"/>
              </p:ext>
            </p:extLst>
          </p:nvPr>
        </p:nvGraphicFramePr>
        <p:xfrm>
          <a:off x="143669" y="2732193"/>
          <a:ext cx="8856662" cy="42234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627784" y="1794225"/>
            <a:ext cx="5904191" cy="369332"/>
          </a:xfrm>
          <a:prstGeom prst="rect">
            <a:avLst/>
          </a:prstGeom>
          <a:noFill/>
        </p:spPr>
        <p:txBody>
          <a:bodyPr wrap="square" rtlCol="0">
            <a:spAutoFit/>
          </a:bodyPr>
          <a:lstStyle/>
          <a:p>
            <a:r>
              <a:rPr lang="sv-SE" dirty="0"/>
              <a:t>95. Ordnade du själv boende eller gjorde kommunen det?</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57</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57</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85700" y="5892581"/>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4216963767"/>
              </p:ext>
            </p:extLst>
          </p:nvPr>
        </p:nvGraphicFramePr>
        <p:xfrm>
          <a:off x="2339752" y="2376751"/>
          <a:ext cx="6983989"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0C04BE3F-21D5-43E1-A73F-CC9D4F52B6CE}"/>
              </a:ext>
            </a:extLst>
          </p:cNvPr>
          <p:cNvSpPr txBox="1"/>
          <p:nvPr/>
        </p:nvSpPr>
        <p:spPr>
          <a:xfrm>
            <a:off x="7524328" y="410868"/>
            <a:ext cx="1250663" cy="800219"/>
          </a:xfrm>
          <a:prstGeom prst="rect">
            <a:avLst/>
          </a:prstGeom>
          <a:noFill/>
        </p:spPr>
        <p:txBody>
          <a:bodyPr wrap="none" rtlCol="0">
            <a:spAutoFit/>
          </a:bodyPr>
          <a:lstStyle/>
          <a:p>
            <a:r>
              <a:rPr lang="sv-SE" sz="1400" dirty="0">
                <a:solidFill>
                  <a:srgbClr val="0070C0"/>
                </a:solidFill>
              </a:rPr>
              <a:t>Bas 2017 1541</a:t>
            </a:r>
          </a:p>
          <a:p>
            <a:r>
              <a:rPr lang="sv-SE" sz="1400" dirty="0">
                <a:solidFill>
                  <a:srgbClr val="0070C0"/>
                </a:solidFill>
              </a:rPr>
              <a:t>Bas 2018 388</a:t>
            </a:r>
          </a:p>
          <a:p>
            <a:endParaRPr lang="sv-SE" dirty="0"/>
          </a:p>
        </p:txBody>
      </p:sp>
      <p:graphicFrame>
        <p:nvGraphicFramePr>
          <p:cNvPr id="16" name="Response|ACCESSLEVEL|q0102|0|#||">
            <a:extLst>
              <a:ext uri="{FF2B5EF4-FFF2-40B4-BE49-F238E27FC236}">
                <a16:creationId xmlns:a16="http://schemas.microsoft.com/office/drawing/2014/main" id="{F3D51703-2F82-4A7B-BD23-7B290EEAB88B}"/>
              </a:ext>
            </a:extLst>
          </p:cNvPr>
          <p:cNvGraphicFramePr>
            <a:graphicFrameLocks noGrp="1"/>
          </p:cNvGraphicFramePr>
          <p:nvPr>
            <p:extLst>
              <p:ext uri="{D42A27DB-BD31-4B8C-83A1-F6EECF244321}">
                <p14:modId xmlns:p14="http://schemas.microsoft.com/office/powerpoint/2010/main" val="288503644"/>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a:extLst>
              <a:ext uri="{FF2B5EF4-FFF2-40B4-BE49-F238E27FC236}">
                <a16:creationId xmlns:a16="http://schemas.microsoft.com/office/drawing/2014/main" id="{7A2F9A3E-B76D-43D5-9F57-2AAAE13E15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317" y="299855"/>
            <a:ext cx="1306339" cy="653170"/>
          </a:xfrm>
          <a:prstGeom prst="rect">
            <a:avLst/>
          </a:prstGeom>
        </p:spPr>
      </p:pic>
    </p:spTree>
    <p:extLst>
      <p:ext uri="{BB962C8B-B14F-4D97-AF65-F5344CB8AC3E}">
        <p14:creationId xmlns:p14="http://schemas.microsoft.com/office/powerpoint/2010/main" val="156650375"/>
      </p:ext>
    </p:extLst>
  </p:cSld>
  <p:clrMapOvr>
    <a:masterClrMapping/>
  </p:clrMapOvr>
  <p:transition advClick="0" advTm="13375">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446437947"/>
              </p:ext>
            </p:extLst>
          </p:nvPr>
        </p:nvGraphicFramePr>
        <p:xfrm>
          <a:off x="107826" y="2214542"/>
          <a:ext cx="8856662" cy="42234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3055488" y="1524581"/>
            <a:ext cx="5904191" cy="369332"/>
          </a:xfrm>
          <a:prstGeom prst="rect">
            <a:avLst/>
          </a:prstGeom>
          <a:noFill/>
        </p:spPr>
        <p:txBody>
          <a:bodyPr wrap="square" rtlCol="0">
            <a:spAutoFit/>
          </a:bodyPr>
          <a:lstStyle/>
          <a:p>
            <a:r>
              <a:rPr lang="sv-SE" dirty="0"/>
              <a:t>96. Var det boende för en längre tid eller för en kortare tid?</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58</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58</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475126" y="5888245"/>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4242396023"/>
              </p:ext>
            </p:extLst>
          </p:nvPr>
        </p:nvGraphicFramePr>
        <p:xfrm>
          <a:off x="3156278" y="1921865"/>
          <a:ext cx="4752528" cy="710401"/>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B0672C9D-6FA4-4D4B-8F6F-3ADEC32F3F57}"/>
              </a:ext>
            </a:extLst>
          </p:cNvPr>
          <p:cNvSpPr txBox="1"/>
          <p:nvPr/>
        </p:nvSpPr>
        <p:spPr>
          <a:xfrm>
            <a:off x="7596336" y="419245"/>
            <a:ext cx="1250663" cy="1015663"/>
          </a:xfrm>
          <a:prstGeom prst="rect">
            <a:avLst/>
          </a:prstGeom>
          <a:noFill/>
        </p:spPr>
        <p:txBody>
          <a:bodyPr wrap="none" rtlCol="0">
            <a:spAutoFit/>
          </a:bodyPr>
          <a:lstStyle/>
          <a:p>
            <a:r>
              <a:rPr lang="sv-SE" sz="1400" dirty="0">
                <a:solidFill>
                  <a:srgbClr val="0070C0"/>
                </a:solidFill>
              </a:rPr>
              <a:t>Bas 2017 1541</a:t>
            </a:r>
          </a:p>
          <a:p>
            <a:r>
              <a:rPr lang="sv-SE" sz="1400" dirty="0">
                <a:solidFill>
                  <a:srgbClr val="0070C0"/>
                </a:solidFill>
              </a:rPr>
              <a:t>Bas 2018 372</a:t>
            </a:r>
          </a:p>
          <a:p>
            <a:r>
              <a:rPr lang="sv-SE" sz="1400" dirty="0">
                <a:solidFill>
                  <a:srgbClr val="0070C0"/>
                </a:solidFill>
              </a:rPr>
              <a:t> </a:t>
            </a:r>
          </a:p>
          <a:p>
            <a:endParaRPr lang="sv-SE" dirty="0"/>
          </a:p>
        </p:txBody>
      </p:sp>
      <p:graphicFrame>
        <p:nvGraphicFramePr>
          <p:cNvPr id="16" name="Response|ACCESSLEVEL|q0103|0|#||">
            <a:extLst>
              <a:ext uri="{FF2B5EF4-FFF2-40B4-BE49-F238E27FC236}">
                <a16:creationId xmlns:a16="http://schemas.microsoft.com/office/drawing/2014/main" id="{85612C0F-0EDC-4206-8134-7B1361E58D05}"/>
              </a:ext>
            </a:extLst>
          </p:cNvPr>
          <p:cNvGraphicFramePr>
            <a:graphicFrameLocks noGrp="1"/>
          </p:cNvGraphicFramePr>
          <p:nvPr>
            <p:extLst>
              <p:ext uri="{D42A27DB-BD31-4B8C-83A1-F6EECF244321}">
                <p14:modId xmlns:p14="http://schemas.microsoft.com/office/powerpoint/2010/main" val="2349206475"/>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Picture 18">
            <a:extLst>
              <a:ext uri="{FF2B5EF4-FFF2-40B4-BE49-F238E27FC236}">
                <a16:creationId xmlns:a16="http://schemas.microsoft.com/office/drawing/2014/main" id="{19CDCE4D-2528-434B-82B1-50D9099842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317" y="299855"/>
            <a:ext cx="1306339" cy="653170"/>
          </a:xfrm>
          <a:prstGeom prst="rect">
            <a:avLst/>
          </a:prstGeom>
        </p:spPr>
      </p:pic>
    </p:spTree>
    <p:extLst>
      <p:ext uri="{BB962C8B-B14F-4D97-AF65-F5344CB8AC3E}">
        <p14:creationId xmlns:p14="http://schemas.microsoft.com/office/powerpoint/2010/main" val="685920184"/>
      </p:ext>
    </p:extLst>
  </p:cSld>
  <p:clrMapOvr>
    <a:masterClrMapping/>
  </p:clrMapOvr>
  <p:transition advClick="0" advTm="13375">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030489553"/>
              </p:ext>
            </p:extLst>
          </p:nvPr>
        </p:nvGraphicFramePr>
        <p:xfrm>
          <a:off x="107504" y="2249126"/>
          <a:ext cx="8856984" cy="424847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043608" y="1319034"/>
            <a:ext cx="8856984" cy="523220"/>
          </a:xfrm>
          <a:prstGeom prst="rect">
            <a:avLst/>
          </a:prstGeom>
          <a:noFill/>
        </p:spPr>
        <p:txBody>
          <a:bodyPr wrap="square" rtlCol="0">
            <a:spAutoFit/>
          </a:bodyPr>
          <a:lstStyle/>
          <a:p>
            <a:r>
              <a:rPr lang="sv-SE" sz="1400" dirty="0"/>
              <a:t>97. När det gäller ditt boende, upplever du följande problem... </a:t>
            </a:r>
          </a:p>
          <a:p>
            <a:r>
              <a:rPr lang="sv-SE" sz="1400" dirty="0"/>
              <a:t>Andelen som svarat ja.</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59</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59</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964106776"/>
              </p:ext>
            </p:extLst>
          </p:nvPr>
        </p:nvGraphicFramePr>
        <p:xfrm>
          <a:off x="1156998" y="1590338"/>
          <a:ext cx="7776542" cy="83371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5ECAF53B-881D-4C72-9AD3-7F0C11B6641F}"/>
              </a:ext>
            </a:extLst>
          </p:cNvPr>
          <p:cNvSpPr txBox="1"/>
          <p:nvPr/>
        </p:nvSpPr>
        <p:spPr>
          <a:xfrm>
            <a:off x="7620000" y="526226"/>
            <a:ext cx="1159292" cy="800219"/>
          </a:xfrm>
          <a:prstGeom prst="rect">
            <a:avLst/>
          </a:prstGeom>
          <a:noFill/>
        </p:spPr>
        <p:txBody>
          <a:bodyPr wrap="none" rtlCol="0">
            <a:spAutoFit/>
          </a:bodyPr>
          <a:lstStyle/>
          <a:p>
            <a:r>
              <a:rPr lang="sv-SE" sz="1400" dirty="0">
                <a:solidFill>
                  <a:srgbClr val="0070C0"/>
                </a:solidFill>
              </a:rPr>
              <a:t>Bas 2018 373</a:t>
            </a:r>
          </a:p>
          <a:p>
            <a:r>
              <a:rPr lang="sv-SE" sz="1400" dirty="0">
                <a:solidFill>
                  <a:srgbClr val="0070C0"/>
                </a:solidFill>
              </a:rPr>
              <a:t> </a:t>
            </a:r>
          </a:p>
          <a:p>
            <a:endParaRPr lang="sv-SE" dirty="0"/>
          </a:p>
        </p:txBody>
      </p:sp>
      <p:graphicFrame>
        <p:nvGraphicFramePr>
          <p:cNvPr id="16" name="Response|ACCESSLEVEL|q20_01|0|#||">
            <a:extLst>
              <a:ext uri="{FF2B5EF4-FFF2-40B4-BE49-F238E27FC236}">
                <a16:creationId xmlns:a16="http://schemas.microsoft.com/office/drawing/2014/main" id="{18371F23-9554-45C4-9B9E-C34F1BB1AEFD}"/>
              </a:ext>
            </a:extLst>
          </p:cNvPr>
          <p:cNvGraphicFramePr>
            <a:graphicFrameLocks noGrp="1"/>
          </p:cNvGraphicFramePr>
          <p:nvPr>
            <p:extLst>
              <p:ext uri="{D42A27DB-BD31-4B8C-83A1-F6EECF244321}">
                <p14:modId xmlns:p14="http://schemas.microsoft.com/office/powerpoint/2010/main" val="2999373938"/>
              </p:ext>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 name="Picture 3">
            <a:extLst>
              <a:ext uri="{FF2B5EF4-FFF2-40B4-BE49-F238E27FC236}">
                <a16:creationId xmlns:a16="http://schemas.microsoft.com/office/drawing/2014/main" id="{55660BB4-AF89-4637-AAA6-A9DE6BFC09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325" y="199641"/>
            <a:ext cx="669525" cy="1055486"/>
          </a:xfrm>
          <a:prstGeom prst="rect">
            <a:avLst/>
          </a:prstGeom>
        </p:spPr>
      </p:pic>
    </p:spTree>
    <p:extLst>
      <p:ext uri="{BB962C8B-B14F-4D97-AF65-F5344CB8AC3E}">
        <p14:creationId xmlns:p14="http://schemas.microsoft.com/office/powerpoint/2010/main" val="3234113113"/>
      </p:ext>
    </p:extLst>
  </p:cSld>
  <p:clrMapOvr>
    <a:masterClrMapping/>
  </p:clrMapOvr>
  <p:transition advClick="0" advTm="13375">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0" y="724028"/>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sv-SE" sz="1600" b="1" i="0" u="none" strike="noStrike" cap="none" normalizeH="0" baseline="0" dirty="0">
                <a:ln>
                  <a:noFill/>
                </a:ln>
                <a:solidFill>
                  <a:schemeClr val="tx1"/>
                </a:solidFill>
                <a:effectLst/>
                <a:latin typeface="Calibri" pitchFamily="34" charset="0"/>
                <a:cs typeface="Times New Roman" pitchFamily="18" charset="0"/>
              </a:rPr>
              <a:t>Frågeformulär</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sp>
        <p:nvSpPr>
          <p:cNvPr id="2" name="Platshållare för innehåll 1"/>
          <p:cNvSpPr>
            <a:spLocks noGrp="1"/>
          </p:cNvSpPr>
          <p:nvPr>
            <p:ph idx="1"/>
          </p:nvPr>
        </p:nvSpPr>
        <p:spPr/>
        <p:txBody>
          <a:bodyPr/>
          <a:lstStyle/>
          <a:p>
            <a:r>
              <a:rPr lang="sv-SE" sz="1800" dirty="0"/>
              <a:t>Sex olika språk</a:t>
            </a:r>
          </a:p>
          <a:p>
            <a:r>
              <a:rPr lang="sv-SE" sz="1800" dirty="0"/>
              <a:t>Svenska alltid inkluderat</a:t>
            </a:r>
            <a:br>
              <a:rPr lang="sv-SE" sz="1800" dirty="0"/>
            </a:br>
            <a:r>
              <a:rPr lang="sv-SE" sz="1800" dirty="0"/>
              <a:t>- Lärarna kan assistera</a:t>
            </a:r>
            <a:br>
              <a:rPr lang="sv-SE" sz="1800" dirty="0"/>
            </a:br>
            <a:r>
              <a:rPr lang="sv-SE" sz="1800" dirty="0"/>
              <a:t>- Bra svensklektion</a:t>
            </a:r>
          </a:p>
          <a:p>
            <a:r>
              <a:rPr lang="sv-SE" sz="1800" dirty="0"/>
              <a:t>Frågorna konstruerade av våra uppdragsgivare</a:t>
            </a:r>
          </a:p>
          <a:p>
            <a:pPr marL="0" indent="0">
              <a:buNone/>
            </a:pPr>
            <a:endParaRPr lang="sv-SE" sz="2400" dirty="0"/>
          </a:p>
          <a:p>
            <a:pPr marL="0" indent="0">
              <a:buNone/>
            </a:pPr>
            <a:endParaRPr lang="sv-SE" sz="2400"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6</a:t>
            </a:fld>
            <a:endParaRPr lang="sv-SE" dirty="0"/>
          </a:p>
        </p:txBody>
      </p:sp>
      <p:pic>
        <p:nvPicPr>
          <p:cNvPr id="9" name="Bildobjekt 8" descr="C:\Users\ProBook 4510s\Dropbox\Invandrarindex\iilogga.png"/>
          <p:cNvPicPr/>
          <p:nvPr/>
        </p:nvPicPr>
        <p:blipFill>
          <a:blip r:embed="rId3" cstate="print"/>
          <a:srcRect/>
          <a:stretch>
            <a:fillRect/>
          </a:stretch>
        </p:blipFill>
        <p:spPr bwMode="auto">
          <a:xfrm>
            <a:off x="3995936" y="260648"/>
            <a:ext cx="1113027" cy="619125"/>
          </a:xfrm>
          <a:prstGeom prst="rect">
            <a:avLst/>
          </a:prstGeom>
          <a:noFill/>
          <a:ln w="9525">
            <a:noFill/>
            <a:miter lim="800000"/>
            <a:headEnd/>
            <a:tailEnd/>
          </a:ln>
        </p:spPr>
      </p:pic>
    </p:spTree>
    <p:extLst>
      <p:ext uri="{BB962C8B-B14F-4D97-AF65-F5344CB8AC3E}">
        <p14:creationId xmlns:p14="http://schemas.microsoft.com/office/powerpoint/2010/main" val="411063213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032093551"/>
              </p:ext>
            </p:extLst>
          </p:nvPr>
        </p:nvGraphicFramePr>
        <p:xfrm>
          <a:off x="124118" y="3429000"/>
          <a:ext cx="8856662" cy="224599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3023873" y="1983685"/>
            <a:ext cx="5904191" cy="369332"/>
          </a:xfrm>
          <a:prstGeom prst="rect">
            <a:avLst/>
          </a:prstGeom>
          <a:noFill/>
        </p:spPr>
        <p:txBody>
          <a:bodyPr wrap="square" rtlCol="0">
            <a:spAutoFit/>
          </a:bodyPr>
          <a:lstStyle/>
          <a:p>
            <a:r>
              <a:rPr lang="sv-SE" dirty="0"/>
              <a:t>98. Har du ett arbete?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60</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60</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475126" y="5888245"/>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119883054"/>
              </p:ext>
            </p:extLst>
          </p:nvPr>
        </p:nvGraphicFramePr>
        <p:xfrm>
          <a:off x="3561092" y="2960690"/>
          <a:ext cx="3960440"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EDCE0D39-460F-4E0F-A2CC-5328FAA6C4D9}"/>
              </a:ext>
            </a:extLst>
          </p:cNvPr>
          <p:cNvSpPr txBox="1"/>
          <p:nvPr/>
        </p:nvSpPr>
        <p:spPr>
          <a:xfrm>
            <a:off x="7380312" y="425128"/>
            <a:ext cx="1159292" cy="1015663"/>
          </a:xfrm>
          <a:prstGeom prst="rect">
            <a:avLst/>
          </a:prstGeom>
          <a:noFill/>
        </p:spPr>
        <p:txBody>
          <a:bodyPr wrap="none" rtlCol="0">
            <a:spAutoFit/>
          </a:bodyPr>
          <a:lstStyle/>
          <a:p>
            <a:endParaRPr lang="sv-SE" sz="1400" dirty="0">
              <a:solidFill>
                <a:srgbClr val="0070C0"/>
              </a:solidFill>
            </a:endParaRPr>
          </a:p>
          <a:p>
            <a:r>
              <a:rPr lang="sv-SE" sz="1400" dirty="0">
                <a:solidFill>
                  <a:srgbClr val="0070C0"/>
                </a:solidFill>
              </a:rPr>
              <a:t>Bas 2018 410</a:t>
            </a:r>
          </a:p>
          <a:p>
            <a:r>
              <a:rPr lang="sv-SE" sz="1400" dirty="0">
                <a:solidFill>
                  <a:srgbClr val="0070C0"/>
                </a:solidFill>
              </a:rPr>
              <a:t> </a:t>
            </a:r>
          </a:p>
          <a:p>
            <a:endParaRPr lang="sv-SE" dirty="0"/>
          </a:p>
        </p:txBody>
      </p:sp>
      <p:graphicFrame>
        <p:nvGraphicFramePr>
          <p:cNvPr id="16" name="Response|ACCESSLEVEL|q0116|0|#||">
            <a:extLst>
              <a:ext uri="{FF2B5EF4-FFF2-40B4-BE49-F238E27FC236}">
                <a16:creationId xmlns:a16="http://schemas.microsoft.com/office/drawing/2014/main" id="{6AAD18CF-5AB7-46E8-9E12-D4BA41A7F010}"/>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 name="Picture 3">
            <a:extLst>
              <a:ext uri="{FF2B5EF4-FFF2-40B4-BE49-F238E27FC236}">
                <a16:creationId xmlns:a16="http://schemas.microsoft.com/office/drawing/2014/main" id="{5E5904B2-40A7-4473-A84F-2D7F6321AD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396" y="241598"/>
            <a:ext cx="809625" cy="1276350"/>
          </a:xfrm>
          <a:prstGeom prst="rect">
            <a:avLst/>
          </a:prstGeom>
        </p:spPr>
      </p:pic>
    </p:spTree>
    <p:extLst>
      <p:ext uri="{BB962C8B-B14F-4D97-AF65-F5344CB8AC3E}">
        <p14:creationId xmlns:p14="http://schemas.microsoft.com/office/powerpoint/2010/main" val="2237674226"/>
      </p:ext>
    </p:extLst>
  </p:cSld>
  <p:clrMapOvr>
    <a:masterClrMapping/>
  </p:clrMapOvr>
  <p:transition advClick="0" advTm="13375">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028854136"/>
              </p:ext>
            </p:extLst>
          </p:nvPr>
        </p:nvGraphicFramePr>
        <p:xfrm>
          <a:off x="124118" y="3429000"/>
          <a:ext cx="8856662" cy="224599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3023873" y="1983685"/>
            <a:ext cx="5904191" cy="369332"/>
          </a:xfrm>
          <a:prstGeom prst="rect">
            <a:avLst/>
          </a:prstGeom>
          <a:noFill/>
        </p:spPr>
        <p:txBody>
          <a:bodyPr wrap="square" rtlCol="0">
            <a:spAutoFit/>
          </a:bodyPr>
          <a:lstStyle/>
          <a:p>
            <a:r>
              <a:rPr lang="sv-SE" dirty="0"/>
              <a:t>99. Anser du att du är överkvalificerad för ditt arbete?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61</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61</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475126" y="5888245"/>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069519819"/>
              </p:ext>
            </p:extLst>
          </p:nvPr>
        </p:nvGraphicFramePr>
        <p:xfrm>
          <a:off x="3561092" y="2960690"/>
          <a:ext cx="3960440"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EDCE0D39-460F-4E0F-A2CC-5328FAA6C4D9}"/>
              </a:ext>
            </a:extLst>
          </p:cNvPr>
          <p:cNvSpPr txBox="1"/>
          <p:nvPr/>
        </p:nvSpPr>
        <p:spPr>
          <a:xfrm>
            <a:off x="7380312" y="425128"/>
            <a:ext cx="1067921" cy="1015663"/>
          </a:xfrm>
          <a:prstGeom prst="rect">
            <a:avLst/>
          </a:prstGeom>
          <a:noFill/>
        </p:spPr>
        <p:txBody>
          <a:bodyPr wrap="none" rtlCol="0">
            <a:spAutoFit/>
          </a:bodyPr>
          <a:lstStyle/>
          <a:p>
            <a:endParaRPr lang="sv-SE" sz="1400" dirty="0">
              <a:solidFill>
                <a:srgbClr val="0070C0"/>
              </a:solidFill>
            </a:endParaRPr>
          </a:p>
          <a:p>
            <a:r>
              <a:rPr lang="sv-SE" sz="1400" dirty="0">
                <a:solidFill>
                  <a:srgbClr val="0070C0"/>
                </a:solidFill>
              </a:rPr>
              <a:t>Bas 2018 65</a:t>
            </a:r>
          </a:p>
          <a:p>
            <a:r>
              <a:rPr lang="sv-SE" sz="1400" dirty="0">
                <a:solidFill>
                  <a:srgbClr val="0070C0"/>
                </a:solidFill>
              </a:rPr>
              <a:t> </a:t>
            </a:r>
          </a:p>
          <a:p>
            <a:endParaRPr lang="sv-SE" dirty="0"/>
          </a:p>
        </p:txBody>
      </p:sp>
      <p:graphicFrame>
        <p:nvGraphicFramePr>
          <p:cNvPr id="16" name="Response|ACCESSLEVEL|q0116|0|#||">
            <a:extLst>
              <a:ext uri="{FF2B5EF4-FFF2-40B4-BE49-F238E27FC236}">
                <a16:creationId xmlns:a16="http://schemas.microsoft.com/office/drawing/2014/main" id="{6AAD18CF-5AB7-46E8-9E12-D4BA41A7F010}"/>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 name="Picture 3">
            <a:extLst>
              <a:ext uri="{FF2B5EF4-FFF2-40B4-BE49-F238E27FC236}">
                <a16:creationId xmlns:a16="http://schemas.microsoft.com/office/drawing/2014/main" id="{D84E76D9-D58C-4295-B5DC-553E6632DF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526" y="159701"/>
            <a:ext cx="703508" cy="1109059"/>
          </a:xfrm>
          <a:prstGeom prst="rect">
            <a:avLst/>
          </a:prstGeom>
        </p:spPr>
      </p:pic>
    </p:spTree>
    <p:extLst>
      <p:ext uri="{BB962C8B-B14F-4D97-AF65-F5344CB8AC3E}">
        <p14:creationId xmlns:p14="http://schemas.microsoft.com/office/powerpoint/2010/main" val="3077504343"/>
      </p:ext>
    </p:extLst>
  </p:cSld>
  <p:clrMapOvr>
    <a:masterClrMapping/>
  </p:clrMapOvr>
  <p:transition advClick="0" advTm="13375">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514163328"/>
              </p:ext>
            </p:extLst>
          </p:nvPr>
        </p:nvGraphicFramePr>
        <p:xfrm>
          <a:off x="124118" y="2272009"/>
          <a:ext cx="8856662" cy="42234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853835" y="1991083"/>
            <a:ext cx="5904191" cy="369332"/>
          </a:xfrm>
          <a:prstGeom prst="rect">
            <a:avLst/>
          </a:prstGeom>
          <a:noFill/>
        </p:spPr>
        <p:txBody>
          <a:bodyPr wrap="square" rtlCol="0">
            <a:spAutoFit/>
          </a:bodyPr>
          <a:lstStyle/>
          <a:p>
            <a:r>
              <a:rPr lang="sv-SE" dirty="0"/>
              <a:t>100. Har du tillgång till bil?</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62</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62</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475126" y="5888245"/>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719223138"/>
              </p:ext>
            </p:extLst>
          </p:nvPr>
        </p:nvGraphicFramePr>
        <p:xfrm>
          <a:off x="3659560" y="2960690"/>
          <a:ext cx="3960440"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EDCE0D39-460F-4E0F-A2CC-5328FAA6C4D9}"/>
              </a:ext>
            </a:extLst>
          </p:cNvPr>
          <p:cNvSpPr txBox="1"/>
          <p:nvPr/>
        </p:nvSpPr>
        <p:spPr>
          <a:xfrm>
            <a:off x="7380312" y="425128"/>
            <a:ext cx="1250663" cy="1015663"/>
          </a:xfrm>
          <a:prstGeom prst="rect">
            <a:avLst/>
          </a:prstGeom>
          <a:noFill/>
        </p:spPr>
        <p:txBody>
          <a:bodyPr wrap="none" rtlCol="0">
            <a:spAutoFit/>
          </a:bodyPr>
          <a:lstStyle/>
          <a:p>
            <a:r>
              <a:rPr lang="sv-SE" sz="1400" dirty="0">
                <a:solidFill>
                  <a:srgbClr val="0070C0"/>
                </a:solidFill>
              </a:rPr>
              <a:t>Bas 2017 1431</a:t>
            </a:r>
          </a:p>
          <a:p>
            <a:r>
              <a:rPr lang="sv-SE" sz="1400" dirty="0">
                <a:solidFill>
                  <a:srgbClr val="0070C0"/>
                </a:solidFill>
              </a:rPr>
              <a:t>Bas 2018 418</a:t>
            </a:r>
          </a:p>
          <a:p>
            <a:r>
              <a:rPr lang="sv-SE" sz="1400" dirty="0">
                <a:solidFill>
                  <a:srgbClr val="0070C0"/>
                </a:solidFill>
              </a:rPr>
              <a:t> </a:t>
            </a:r>
          </a:p>
          <a:p>
            <a:endParaRPr lang="sv-SE" dirty="0"/>
          </a:p>
        </p:txBody>
      </p:sp>
      <p:graphicFrame>
        <p:nvGraphicFramePr>
          <p:cNvPr id="16" name="Response|ACCESSLEVEL|q0116|0|#||">
            <a:extLst>
              <a:ext uri="{FF2B5EF4-FFF2-40B4-BE49-F238E27FC236}">
                <a16:creationId xmlns:a16="http://schemas.microsoft.com/office/drawing/2014/main" id="{6AAD18CF-5AB7-46E8-9E12-D4BA41A7F010}"/>
              </a:ext>
            </a:extLst>
          </p:cNvPr>
          <p:cNvGraphicFramePr>
            <a:graphicFrameLocks noGrp="1"/>
          </p:cNvGraphicFramePr>
          <p:nvPr>
            <p:extLst>
              <p:ext uri="{D42A27DB-BD31-4B8C-83A1-F6EECF244321}">
                <p14:modId xmlns:p14="http://schemas.microsoft.com/office/powerpoint/2010/main" val="679976080"/>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5555839"/>
      </p:ext>
    </p:extLst>
  </p:cSld>
  <p:clrMapOvr>
    <a:masterClrMapping/>
  </p:clrMapOvr>
  <p:transition advClick="0" advTm="13375">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0" y="692696"/>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092732246"/>
              </p:ext>
            </p:extLst>
          </p:nvPr>
        </p:nvGraphicFramePr>
        <p:xfrm>
          <a:off x="124118" y="2272009"/>
          <a:ext cx="8856662" cy="42234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604537" y="1489908"/>
            <a:ext cx="5904191" cy="369332"/>
          </a:xfrm>
          <a:prstGeom prst="rect">
            <a:avLst/>
          </a:prstGeom>
          <a:noFill/>
        </p:spPr>
        <p:txBody>
          <a:bodyPr wrap="square" rtlCol="0">
            <a:spAutoFit/>
          </a:bodyPr>
          <a:lstStyle/>
          <a:p>
            <a:r>
              <a:rPr lang="sv-SE" dirty="0"/>
              <a:t>101. Har ni brandvarnare där du bor?</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63</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63</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5472" y="5882250"/>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003500895"/>
              </p:ext>
            </p:extLst>
          </p:nvPr>
        </p:nvGraphicFramePr>
        <p:xfrm>
          <a:off x="2962181" y="2165877"/>
          <a:ext cx="4032448"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8564CB7B-C130-4F17-A9AC-CDB895010304}"/>
              </a:ext>
            </a:extLst>
          </p:cNvPr>
          <p:cNvSpPr txBox="1"/>
          <p:nvPr/>
        </p:nvSpPr>
        <p:spPr>
          <a:xfrm>
            <a:off x="7524328" y="436043"/>
            <a:ext cx="1250663" cy="1015663"/>
          </a:xfrm>
          <a:prstGeom prst="rect">
            <a:avLst/>
          </a:prstGeom>
          <a:noFill/>
        </p:spPr>
        <p:txBody>
          <a:bodyPr wrap="none" rtlCol="0">
            <a:spAutoFit/>
          </a:bodyPr>
          <a:lstStyle/>
          <a:p>
            <a:r>
              <a:rPr lang="sv-SE" sz="1400" dirty="0">
                <a:solidFill>
                  <a:srgbClr val="0070C0"/>
                </a:solidFill>
              </a:rPr>
              <a:t>Bas 2017 1062</a:t>
            </a:r>
          </a:p>
          <a:p>
            <a:r>
              <a:rPr lang="sv-SE" sz="1400" dirty="0">
                <a:solidFill>
                  <a:srgbClr val="0070C0"/>
                </a:solidFill>
              </a:rPr>
              <a:t>Bas 2018 411</a:t>
            </a:r>
          </a:p>
          <a:p>
            <a:r>
              <a:rPr lang="sv-SE" sz="1400" dirty="0">
                <a:solidFill>
                  <a:srgbClr val="0070C0"/>
                </a:solidFill>
              </a:rPr>
              <a:t> </a:t>
            </a:r>
          </a:p>
          <a:p>
            <a:endParaRPr lang="sv-SE" dirty="0"/>
          </a:p>
        </p:txBody>
      </p:sp>
      <p:graphicFrame>
        <p:nvGraphicFramePr>
          <p:cNvPr id="16" name="Response|ACCESSLEVEL|q0117|0|#||">
            <a:extLst>
              <a:ext uri="{FF2B5EF4-FFF2-40B4-BE49-F238E27FC236}">
                <a16:creationId xmlns:a16="http://schemas.microsoft.com/office/drawing/2014/main" id="{B26C1FAE-9640-46ED-94AE-AE112E1FDE71}"/>
              </a:ext>
            </a:extLst>
          </p:cNvPr>
          <p:cNvGraphicFramePr>
            <a:graphicFrameLocks noGrp="1"/>
          </p:cNvGraphicFramePr>
          <p:nvPr>
            <p:extLst>
              <p:ext uri="{D42A27DB-BD31-4B8C-83A1-F6EECF244321}">
                <p14:modId xmlns:p14="http://schemas.microsoft.com/office/powerpoint/2010/main" val="1725717172"/>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3214864"/>
      </p:ext>
    </p:extLst>
  </p:cSld>
  <p:clrMapOvr>
    <a:masterClrMapping/>
  </p:clrMapOvr>
  <p:transition advClick="0" advTm="13375">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4122665604"/>
              </p:ext>
            </p:extLst>
          </p:nvPr>
        </p:nvGraphicFramePr>
        <p:xfrm>
          <a:off x="124118" y="2272009"/>
          <a:ext cx="8856662" cy="42234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411760" y="1460296"/>
            <a:ext cx="5904191" cy="369332"/>
          </a:xfrm>
          <a:prstGeom prst="rect">
            <a:avLst/>
          </a:prstGeom>
          <a:noFill/>
        </p:spPr>
        <p:txBody>
          <a:bodyPr wrap="square" rtlCol="0">
            <a:spAutoFit/>
          </a:bodyPr>
          <a:lstStyle/>
          <a:p>
            <a:r>
              <a:rPr lang="sv-SE" dirty="0"/>
              <a:t>102. Känner du till telefonnumret 112?</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64</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64</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098530830"/>
              </p:ext>
            </p:extLst>
          </p:nvPr>
        </p:nvGraphicFramePr>
        <p:xfrm>
          <a:off x="2555776" y="2060848"/>
          <a:ext cx="4320480"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615037" y="500274"/>
            <a:ext cx="1250663" cy="1015663"/>
          </a:xfrm>
          <a:prstGeom prst="rect">
            <a:avLst/>
          </a:prstGeom>
          <a:noFill/>
        </p:spPr>
        <p:txBody>
          <a:bodyPr wrap="none" rtlCol="0">
            <a:spAutoFit/>
          </a:bodyPr>
          <a:lstStyle/>
          <a:p>
            <a:r>
              <a:rPr lang="sv-SE" sz="1400" dirty="0">
                <a:solidFill>
                  <a:srgbClr val="0070C0"/>
                </a:solidFill>
              </a:rPr>
              <a:t>Bas 2017 1483</a:t>
            </a:r>
          </a:p>
          <a:p>
            <a:r>
              <a:rPr lang="sv-SE" sz="1400" dirty="0">
                <a:solidFill>
                  <a:srgbClr val="0070C0"/>
                </a:solidFill>
              </a:rPr>
              <a:t>Bas 2018 405</a:t>
            </a:r>
          </a:p>
          <a:p>
            <a:r>
              <a:rPr lang="sv-SE" sz="1400" dirty="0">
                <a:solidFill>
                  <a:srgbClr val="0070C0"/>
                </a:solidFill>
              </a:rPr>
              <a:t> </a:t>
            </a:r>
          </a:p>
          <a:p>
            <a:endParaRPr lang="sv-SE" dirty="0"/>
          </a:p>
        </p:txBody>
      </p:sp>
      <p:graphicFrame>
        <p:nvGraphicFramePr>
          <p:cNvPr id="16" name="Response|ACCESSLEVEL|q0118|0|#||">
            <a:extLst>
              <a:ext uri="{FF2B5EF4-FFF2-40B4-BE49-F238E27FC236}">
                <a16:creationId xmlns:a16="http://schemas.microsoft.com/office/drawing/2014/main" id="{AE53A15B-FB72-49D1-9D18-31F6B7128DC9}"/>
              </a:ext>
            </a:extLst>
          </p:cNvPr>
          <p:cNvGraphicFramePr>
            <a:graphicFrameLocks noGrp="1"/>
          </p:cNvGraphicFramePr>
          <p:nvPr>
            <p:extLst>
              <p:ext uri="{D42A27DB-BD31-4B8C-83A1-F6EECF244321}">
                <p14:modId xmlns:p14="http://schemas.microsoft.com/office/powerpoint/2010/main" val="4221499893"/>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00120313"/>
      </p:ext>
    </p:extLst>
  </p:cSld>
  <p:clrMapOvr>
    <a:masterClrMapping/>
  </p:clrMapOvr>
  <p:transition advClick="0" advTm="13375">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600350421"/>
              </p:ext>
            </p:extLst>
          </p:nvPr>
        </p:nvGraphicFramePr>
        <p:xfrm>
          <a:off x="124118" y="3428999"/>
          <a:ext cx="8856662" cy="257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411760" y="1460296"/>
            <a:ext cx="5904191" cy="369332"/>
          </a:xfrm>
          <a:prstGeom prst="rect">
            <a:avLst/>
          </a:prstGeom>
          <a:noFill/>
        </p:spPr>
        <p:txBody>
          <a:bodyPr wrap="square" rtlCol="0">
            <a:spAutoFit/>
          </a:bodyPr>
          <a:lstStyle/>
          <a:p>
            <a:r>
              <a:rPr lang="sv-SE" dirty="0"/>
              <a:t>103. Känner du till telefonnummret 1177?</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65</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65</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972358521"/>
              </p:ext>
            </p:extLst>
          </p:nvPr>
        </p:nvGraphicFramePr>
        <p:xfrm>
          <a:off x="2948723" y="2564904"/>
          <a:ext cx="4320480"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452320" y="487207"/>
            <a:ext cx="1250663" cy="1015663"/>
          </a:xfrm>
          <a:prstGeom prst="rect">
            <a:avLst/>
          </a:prstGeom>
          <a:noFill/>
        </p:spPr>
        <p:txBody>
          <a:bodyPr wrap="none" rtlCol="0">
            <a:spAutoFit/>
          </a:bodyPr>
          <a:lstStyle/>
          <a:p>
            <a:r>
              <a:rPr lang="sv-SE" sz="1400" dirty="0">
                <a:solidFill>
                  <a:srgbClr val="0070C0"/>
                </a:solidFill>
              </a:rPr>
              <a:t>Bas 2017 1483</a:t>
            </a:r>
          </a:p>
          <a:p>
            <a:r>
              <a:rPr lang="sv-SE" sz="1400" dirty="0">
                <a:solidFill>
                  <a:srgbClr val="0070C0"/>
                </a:solidFill>
              </a:rPr>
              <a:t>Bas 2018 406</a:t>
            </a:r>
          </a:p>
          <a:p>
            <a:r>
              <a:rPr lang="sv-SE" sz="1400" dirty="0">
                <a:solidFill>
                  <a:srgbClr val="0070C0"/>
                </a:solidFill>
              </a:rPr>
              <a:t> </a:t>
            </a:r>
          </a:p>
          <a:p>
            <a:endParaRPr lang="sv-SE" dirty="0"/>
          </a:p>
        </p:txBody>
      </p:sp>
      <p:graphicFrame>
        <p:nvGraphicFramePr>
          <p:cNvPr id="16" name="Response|ACCESSLEVEL|q0119|0|#||">
            <a:extLst>
              <a:ext uri="{FF2B5EF4-FFF2-40B4-BE49-F238E27FC236}">
                <a16:creationId xmlns:a16="http://schemas.microsoft.com/office/drawing/2014/main" id="{AE53A15B-FB72-49D1-9D18-31F6B7128DC9}"/>
              </a:ext>
            </a:extLst>
          </p:cNvPr>
          <p:cNvGraphicFramePr>
            <a:graphicFrameLocks noGrp="1"/>
          </p:cNvGraphicFramePr>
          <p:nvPr>
            <p:extLst>
              <p:ext uri="{D42A27DB-BD31-4B8C-83A1-F6EECF244321}">
                <p14:modId xmlns:p14="http://schemas.microsoft.com/office/powerpoint/2010/main" val="564024883"/>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34542566"/>
      </p:ext>
    </p:extLst>
  </p:cSld>
  <p:clrMapOvr>
    <a:masterClrMapping/>
  </p:clrMapOvr>
  <p:transition advClick="0" advTm="13375">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279977887"/>
              </p:ext>
            </p:extLst>
          </p:nvPr>
        </p:nvGraphicFramePr>
        <p:xfrm>
          <a:off x="611560" y="3508558"/>
          <a:ext cx="8512889" cy="237968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156867" y="2201502"/>
            <a:ext cx="5904191" cy="369332"/>
          </a:xfrm>
          <a:prstGeom prst="rect">
            <a:avLst/>
          </a:prstGeom>
          <a:noFill/>
        </p:spPr>
        <p:txBody>
          <a:bodyPr wrap="square" rtlCol="0">
            <a:spAutoFit/>
          </a:bodyPr>
          <a:lstStyle/>
          <a:p>
            <a:r>
              <a:rPr lang="sv-SE" dirty="0"/>
              <a:t>104. Hur upplever du att din allmänna hälsa är?</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66</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66</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475126" y="5888245"/>
            <a:ext cx="565800" cy="646331"/>
          </a:xfrm>
          <a:prstGeom prst="rect">
            <a:avLst/>
          </a:prstGeom>
          <a:noFill/>
        </p:spPr>
        <p:txBody>
          <a:bodyPr wrap="square" rtlCol="0">
            <a:spAutoFit/>
          </a:bodyPr>
          <a:lstStyle/>
          <a:p>
            <a:endParaRPr lang="sv-SE" dirty="0"/>
          </a:p>
          <a:p>
            <a:r>
              <a:rPr lang="sv-SE" dirty="0"/>
              <a:t>%</a:t>
            </a:r>
          </a:p>
        </p:txBody>
      </p:sp>
      <p:graphicFrame>
        <p:nvGraphicFramePr>
          <p:cNvPr id="21" name="legend">
            <a:extLst>
              <a:ext uri="{FF2B5EF4-FFF2-40B4-BE49-F238E27FC236}">
                <a16:creationId xmlns:a16="http://schemas.microsoft.com/office/drawing/2014/main" id="{930F6A0F-9440-4A3D-83B6-19F73C01749B}"/>
              </a:ext>
            </a:extLst>
          </p:cNvPr>
          <p:cNvGraphicFramePr>
            <a:graphicFrameLocks/>
          </p:cNvGraphicFramePr>
          <p:nvPr>
            <p:extLst>
              <p:ext uri="{D42A27DB-BD31-4B8C-83A1-F6EECF244321}">
                <p14:modId xmlns:p14="http://schemas.microsoft.com/office/powerpoint/2010/main" val="2387767479"/>
              </p:ext>
            </p:extLst>
          </p:nvPr>
        </p:nvGraphicFramePr>
        <p:xfrm>
          <a:off x="2724683" y="2975062"/>
          <a:ext cx="5976663"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ruta 9">
            <a:extLst>
              <a:ext uri="{FF2B5EF4-FFF2-40B4-BE49-F238E27FC236}">
                <a16:creationId xmlns:a16="http://schemas.microsoft.com/office/drawing/2014/main" id="{48A86DAC-3AFE-49C6-A193-72A3AFAF7162}"/>
              </a:ext>
            </a:extLst>
          </p:cNvPr>
          <p:cNvSpPr txBox="1"/>
          <p:nvPr/>
        </p:nvSpPr>
        <p:spPr>
          <a:xfrm>
            <a:off x="7524328" y="434996"/>
            <a:ext cx="1250663" cy="1015663"/>
          </a:xfrm>
          <a:prstGeom prst="rect">
            <a:avLst/>
          </a:prstGeom>
          <a:noFill/>
        </p:spPr>
        <p:txBody>
          <a:bodyPr wrap="none" rtlCol="0">
            <a:spAutoFit/>
          </a:bodyPr>
          <a:lstStyle/>
          <a:p>
            <a:r>
              <a:rPr lang="sv-SE" sz="1400" dirty="0">
                <a:solidFill>
                  <a:srgbClr val="0070C0"/>
                </a:solidFill>
              </a:rPr>
              <a:t>Bas 2017 1483</a:t>
            </a:r>
          </a:p>
          <a:p>
            <a:r>
              <a:rPr lang="sv-SE" sz="1400" dirty="0">
                <a:solidFill>
                  <a:srgbClr val="0070C0"/>
                </a:solidFill>
              </a:rPr>
              <a:t>Bas 2018 418</a:t>
            </a:r>
          </a:p>
          <a:p>
            <a:r>
              <a:rPr lang="sv-SE" sz="1400" dirty="0">
                <a:solidFill>
                  <a:srgbClr val="0070C0"/>
                </a:solidFill>
              </a:rPr>
              <a:t> </a:t>
            </a:r>
          </a:p>
          <a:p>
            <a:endParaRPr lang="sv-SE" dirty="0"/>
          </a:p>
        </p:txBody>
      </p:sp>
      <p:graphicFrame>
        <p:nvGraphicFramePr>
          <p:cNvPr id="22" name="Response|ACCESSLEVEL|q0121_01|0|#||">
            <a:extLst>
              <a:ext uri="{FF2B5EF4-FFF2-40B4-BE49-F238E27FC236}">
                <a16:creationId xmlns:a16="http://schemas.microsoft.com/office/drawing/2014/main" id="{0F224A7F-12A8-4B40-92C8-68A9B0BEF34B}"/>
              </a:ext>
            </a:extLst>
          </p:cNvPr>
          <p:cNvGraphicFramePr>
            <a:graphicFrameLocks noGrp="1"/>
          </p:cNvGraphicFramePr>
          <p:nvPr>
            <p:extLst>
              <p:ext uri="{D42A27DB-BD31-4B8C-83A1-F6EECF244321}">
                <p14:modId xmlns:p14="http://schemas.microsoft.com/office/powerpoint/2010/main" val="1241133453"/>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C706DB15-A547-4B83-8B89-E31A5CCC661D}"/>
              </a:ext>
            </a:extLst>
          </p:cNvPr>
          <p:cNvSpPr txBox="1"/>
          <p:nvPr/>
        </p:nvSpPr>
        <p:spPr>
          <a:xfrm>
            <a:off x="6457373" y="6148622"/>
            <a:ext cx="1657698" cy="369332"/>
          </a:xfrm>
          <a:prstGeom prst="rect">
            <a:avLst/>
          </a:prstGeom>
          <a:noFill/>
        </p:spPr>
        <p:txBody>
          <a:bodyPr wrap="none" rtlCol="0">
            <a:spAutoFit/>
          </a:bodyPr>
          <a:lstStyle/>
          <a:p>
            <a:r>
              <a:rPr lang="sv-SE" dirty="0"/>
              <a:t>Medelvärde 3,5</a:t>
            </a:r>
          </a:p>
        </p:txBody>
      </p:sp>
      <p:sp>
        <p:nvSpPr>
          <p:cNvPr id="3" name="TextBox 2">
            <a:extLst>
              <a:ext uri="{FF2B5EF4-FFF2-40B4-BE49-F238E27FC236}">
                <a16:creationId xmlns:a16="http://schemas.microsoft.com/office/drawing/2014/main" id="{B687F3B8-155B-4175-A861-5A29B9664753}"/>
              </a:ext>
            </a:extLst>
          </p:cNvPr>
          <p:cNvSpPr txBox="1"/>
          <p:nvPr/>
        </p:nvSpPr>
        <p:spPr>
          <a:xfrm>
            <a:off x="539552" y="458443"/>
            <a:ext cx="774507" cy="369332"/>
          </a:xfrm>
          <a:prstGeom prst="rect">
            <a:avLst/>
          </a:prstGeom>
          <a:noFill/>
        </p:spPr>
        <p:txBody>
          <a:bodyPr wrap="none" rtlCol="0">
            <a:spAutoFit/>
          </a:bodyPr>
          <a:lstStyle/>
          <a:p>
            <a:r>
              <a:rPr lang="sv-SE" dirty="0"/>
              <a:t>MILSA</a:t>
            </a:r>
          </a:p>
        </p:txBody>
      </p:sp>
    </p:spTree>
    <p:extLst>
      <p:ext uri="{BB962C8B-B14F-4D97-AF65-F5344CB8AC3E}">
        <p14:creationId xmlns:p14="http://schemas.microsoft.com/office/powerpoint/2010/main" val="2112901511"/>
      </p:ext>
    </p:extLst>
  </p:cSld>
  <p:clrMapOvr>
    <a:masterClrMapping/>
  </p:clrMapOvr>
  <p:transition advClick="0" advTm="13375">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640409152"/>
              </p:ext>
            </p:extLst>
          </p:nvPr>
        </p:nvGraphicFramePr>
        <p:xfrm>
          <a:off x="124118" y="3428999"/>
          <a:ext cx="8120289" cy="257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05257" y="1849581"/>
            <a:ext cx="6255174" cy="369332"/>
          </a:xfrm>
          <a:prstGeom prst="rect">
            <a:avLst/>
          </a:prstGeom>
          <a:noFill/>
        </p:spPr>
        <p:txBody>
          <a:bodyPr wrap="square" rtlCol="0">
            <a:spAutoFit/>
          </a:bodyPr>
          <a:lstStyle/>
          <a:p>
            <a:r>
              <a:rPr lang="sv-SE" dirty="0"/>
              <a:t>105. Har ditt hälsotillstånd förändrats sedan Du kom till Sverige?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67</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67</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101633988"/>
              </p:ext>
            </p:extLst>
          </p:nvPr>
        </p:nvGraphicFramePr>
        <p:xfrm>
          <a:off x="2483768" y="3025691"/>
          <a:ext cx="5904655"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452320" y="487207"/>
            <a:ext cx="1250663" cy="1015663"/>
          </a:xfrm>
          <a:prstGeom prst="rect">
            <a:avLst/>
          </a:prstGeom>
          <a:noFill/>
        </p:spPr>
        <p:txBody>
          <a:bodyPr wrap="none" rtlCol="0">
            <a:spAutoFit/>
          </a:bodyPr>
          <a:lstStyle/>
          <a:p>
            <a:r>
              <a:rPr lang="sv-SE" sz="1400" dirty="0">
                <a:solidFill>
                  <a:srgbClr val="0070C0"/>
                </a:solidFill>
              </a:rPr>
              <a:t>Bas 2017 1483</a:t>
            </a:r>
          </a:p>
          <a:p>
            <a:r>
              <a:rPr lang="sv-SE" sz="1400" dirty="0">
                <a:solidFill>
                  <a:srgbClr val="0070C0"/>
                </a:solidFill>
              </a:rPr>
              <a:t>Bas 2018 399</a:t>
            </a:r>
          </a:p>
          <a:p>
            <a:r>
              <a:rPr lang="sv-SE" sz="1400" dirty="0">
                <a:solidFill>
                  <a:srgbClr val="0070C0"/>
                </a:solidFill>
              </a:rPr>
              <a:t> </a:t>
            </a:r>
          </a:p>
          <a:p>
            <a:endParaRPr lang="sv-SE" dirty="0"/>
          </a:p>
        </p:txBody>
      </p:sp>
      <p:graphicFrame>
        <p:nvGraphicFramePr>
          <p:cNvPr id="16" name="Response|ACCESSLEVEL|q0119|0|#||">
            <a:extLst>
              <a:ext uri="{FF2B5EF4-FFF2-40B4-BE49-F238E27FC236}">
                <a16:creationId xmlns:a16="http://schemas.microsoft.com/office/drawing/2014/main" id="{AE53A15B-FB72-49D1-9D18-31F6B7128DC9}"/>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E09B0A6-E9DC-485D-B812-C4405FD3095C}"/>
              </a:ext>
            </a:extLst>
          </p:cNvPr>
          <p:cNvSpPr txBox="1"/>
          <p:nvPr/>
        </p:nvSpPr>
        <p:spPr>
          <a:xfrm>
            <a:off x="683568" y="487760"/>
            <a:ext cx="774507" cy="369332"/>
          </a:xfrm>
          <a:prstGeom prst="rect">
            <a:avLst/>
          </a:prstGeom>
          <a:noFill/>
        </p:spPr>
        <p:txBody>
          <a:bodyPr wrap="none" rtlCol="0">
            <a:spAutoFit/>
          </a:bodyPr>
          <a:lstStyle/>
          <a:p>
            <a:r>
              <a:rPr lang="sv-SE" dirty="0"/>
              <a:t>MILSA</a:t>
            </a:r>
          </a:p>
        </p:txBody>
      </p:sp>
    </p:spTree>
    <p:extLst>
      <p:ext uri="{BB962C8B-B14F-4D97-AF65-F5344CB8AC3E}">
        <p14:creationId xmlns:p14="http://schemas.microsoft.com/office/powerpoint/2010/main" val="4157568961"/>
      </p:ext>
    </p:extLst>
  </p:cSld>
  <p:clrMapOvr>
    <a:masterClrMapping/>
  </p:clrMapOvr>
  <p:transition advClick="0" advTm="13375">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326235889"/>
              </p:ext>
            </p:extLst>
          </p:nvPr>
        </p:nvGraphicFramePr>
        <p:xfrm>
          <a:off x="124118" y="3428999"/>
          <a:ext cx="8120289" cy="257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05257" y="1849581"/>
            <a:ext cx="6255174" cy="369332"/>
          </a:xfrm>
          <a:prstGeom prst="rect">
            <a:avLst/>
          </a:prstGeom>
          <a:noFill/>
        </p:spPr>
        <p:txBody>
          <a:bodyPr wrap="square" rtlCol="0">
            <a:spAutoFit/>
          </a:bodyPr>
          <a:lstStyle/>
          <a:p>
            <a:r>
              <a:rPr lang="sv-SE" dirty="0"/>
              <a:t>107. Anser du att du får den sjukvård som du behöver?</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68</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68</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2483768" y="3025691"/>
          <a:ext cx="5904655"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452320" y="487207"/>
            <a:ext cx="1250663" cy="1015663"/>
          </a:xfrm>
          <a:prstGeom prst="rect">
            <a:avLst/>
          </a:prstGeom>
          <a:noFill/>
        </p:spPr>
        <p:txBody>
          <a:bodyPr wrap="none" rtlCol="0">
            <a:spAutoFit/>
          </a:bodyPr>
          <a:lstStyle/>
          <a:p>
            <a:r>
              <a:rPr lang="sv-SE" sz="1400" dirty="0">
                <a:solidFill>
                  <a:srgbClr val="0070C0"/>
                </a:solidFill>
              </a:rPr>
              <a:t>Bas 2017 1483</a:t>
            </a:r>
          </a:p>
          <a:p>
            <a:r>
              <a:rPr lang="sv-SE" sz="1400" dirty="0">
                <a:solidFill>
                  <a:srgbClr val="0070C0"/>
                </a:solidFill>
              </a:rPr>
              <a:t>Bas 2018 393</a:t>
            </a:r>
          </a:p>
          <a:p>
            <a:r>
              <a:rPr lang="sv-SE" sz="1400" dirty="0">
                <a:solidFill>
                  <a:srgbClr val="0070C0"/>
                </a:solidFill>
              </a:rPr>
              <a:t> </a:t>
            </a:r>
          </a:p>
          <a:p>
            <a:endParaRPr lang="sv-SE" dirty="0"/>
          </a:p>
        </p:txBody>
      </p:sp>
      <p:graphicFrame>
        <p:nvGraphicFramePr>
          <p:cNvPr id="16" name="Response|ACCESSLEVEL|q0119|0|#||">
            <a:extLst>
              <a:ext uri="{FF2B5EF4-FFF2-40B4-BE49-F238E27FC236}">
                <a16:creationId xmlns:a16="http://schemas.microsoft.com/office/drawing/2014/main" id="{AE53A15B-FB72-49D1-9D18-31F6B7128DC9}"/>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29316676"/>
      </p:ext>
    </p:extLst>
  </p:cSld>
  <p:clrMapOvr>
    <a:masterClrMapping/>
  </p:clrMapOvr>
  <p:transition advClick="0" advTm="13375">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541885658"/>
              </p:ext>
            </p:extLst>
          </p:nvPr>
        </p:nvGraphicFramePr>
        <p:xfrm>
          <a:off x="124118" y="3428999"/>
          <a:ext cx="8120289" cy="257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403648" y="1849581"/>
            <a:ext cx="7056783" cy="646331"/>
          </a:xfrm>
          <a:prstGeom prst="rect">
            <a:avLst/>
          </a:prstGeom>
          <a:noFill/>
        </p:spPr>
        <p:txBody>
          <a:bodyPr wrap="square" rtlCol="0">
            <a:spAutoFit/>
          </a:bodyPr>
          <a:lstStyle/>
          <a:p>
            <a:r>
              <a:rPr lang="sv-SE" dirty="0"/>
              <a:t>108. Känner Du att Du har någon eller några personer som kan ge Dig ett                      ordentligt personligt stöd för att klara av livets stress och problem?</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69</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69</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809252912"/>
              </p:ext>
            </p:extLst>
          </p:nvPr>
        </p:nvGraphicFramePr>
        <p:xfrm>
          <a:off x="2483768" y="3025691"/>
          <a:ext cx="5904655"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452320" y="487207"/>
            <a:ext cx="1250663" cy="1015663"/>
          </a:xfrm>
          <a:prstGeom prst="rect">
            <a:avLst/>
          </a:prstGeom>
          <a:noFill/>
        </p:spPr>
        <p:txBody>
          <a:bodyPr wrap="none" rtlCol="0">
            <a:spAutoFit/>
          </a:bodyPr>
          <a:lstStyle/>
          <a:p>
            <a:r>
              <a:rPr lang="sv-SE" sz="1400" dirty="0">
                <a:solidFill>
                  <a:srgbClr val="0070C0"/>
                </a:solidFill>
              </a:rPr>
              <a:t>Bas 2017 1483</a:t>
            </a:r>
          </a:p>
          <a:p>
            <a:r>
              <a:rPr lang="sv-SE" sz="1400" dirty="0">
                <a:solidFill>
                  <a:srgbClr val="0070C0"/>
                </a:solidFill>
              </a:rPr>
              <a:t>Bas 2018 390</a:t>
            </a:r>
          </a:p>
          <a:p>
            <a:r>
              <a:rPr lang="sv-SE" sz="1400" dirty="0">
                <a:solidFill>
                  <a:srgbClr val="0070C0"/>
                </a:solidFill>
              </a:rPr>
              <a:t> </a:t>
            </a:r>
          </a:p>
          <a:p>
            <a:endParaRPr lang="sv-SE" dirty="0"/>
          </a:p>
        </p:txBody>
      </p:sp>
      <p:graphicFrame>
        <p:nvGraphicFramePr>
          <p:cNvPr id="16" name="Response|ACCESSLEVEL|q0119|0|#||">
            <a:extLst>
              <a:ext uri="{FF2B5EF4-FFF2-40B4-BE49-F238E27FC236}">
                <a16:creationId xmlns:a16="http://schemas.microsoft.com/office/drawing/2014/main" id="{AE53A15B-FB72-49D1-9D18-31F6B7128DC9}"/>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BDCCA22-64DE-408C-85DD-AED376172F70}"/>
              </a:ext>
            </a:extLst>
          </p:cNvPr>
          <p:cNvSpPr txBox="1"/>
          <p:nvPr/>
        </p:nvSpPr>
        <p:spPr>
          <a:xfrm>
            <a:off x="611560" y="480745"/>
            <a:ext cx="774507" cy="646331"/>
          </a:xfrm>
          <a:prstGeom prst="rect">
            <a:avLst/>
          </a:prstGeom>
          <a:noFill/>
        </p:spPr>
        <p:txBody>
          <a:bodyPr wrap="none" rtlCol="0">
            <a:spAutoFit/>
          </a:bodyPr>
          <a:lstStyle/>
          <a:p>
            <a:r>
              <a:rPr lang="sv-SE" dirty="0"/>
              <a:t>MILSA</a:t>
            </a:r>
          </a:p>
          <a:p>
            <a:endParaRPr lang="sv-SE" dirty="0"/>
          </a:p>
        </p:txBody>
      </p:sp>
    </p:spTree>
    <p:extLst>
      <p:ext uri="{BB962C8B-B14F-4D97-AF65-F5344CB8AC3E}">
        <p14:creationId xmlns:p14="http://schemas.microsoft.com/office/powerpoint/2010/main" val="2645919200"/>
      </p:ext>
    </p:extLst>
  </p:cSld>
  <p:clrMapOvr>
    <a:masterClrMapping/>
  </p:clrMapOvr>
  <p:transition advClick="0" advTm="13375">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713796621"/>
              </p:ext>
            </p:extLst>
          </p:nvPr>
        </p:nvGraphicFramePr>
        <p:xfrm>
          <a:off x="457200" y="2133575"/>
          <a:ext cx="8496622" cy="44637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18098" y="1501031"/>
            <a:ext cx="4328364" cy="369332"/>
          </a:xfrm>
          <a:prstGeom prst="rect">
            <a:avLst/>
          </a:prstGeom>
          <a:noFill/>
        </p:spPr>
        <p:txBody>
          <a:bodyPr wrap="none" rtlCol="0">
            <a:spAutoFit/>
          </a:bodyPr>
          <a:lstStyle/>
          <a:p>
            <a:r>
              <a:rPr lang="sv-SE" dirty="0"/>
              <a:t>2. Vilket språk valde du att svara på frågorna</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7</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7</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0" name="textruta 9"/>
          <p:cNvSpPr txBox="1"/>
          <p:nvPr/>
        </p:nvSpPr>
        <p:spPr>
          <a:xfrm>
            <a:off x="7506992" y="321604"/>
            <a:ext cx="1330814" cy="584775"/>
          </a:xfrm>
          <a:prstGeom prst="rect">
            <a:avLst/>
          </a:prstGeom>
          <a:noFill/>
        </p:spPr>
        <p:txBody>
          <a:bodyPr wrap="none" rtlCol="0">
            <a:spAutoFit/>
          </a:bodyPr>
          <a:lstStyle/>
          <a:p>
            <a:r>
              <a:rPr lang="sv-SE" sz="1400" dirty="0">
                <a:solidFill>
                  <a:srgbClr val="0070C0"/>
                </a:solidFill>
              </a:rPr>
              <a:t>Bas 2018 1391  </a:t>
            </a:r>
          </a:p>
          <a:p>
            <a:endParaRPr lang="sv-SE" dirty="0"/>
          </a:p>
        </p:txBody>
      </p:sp>
      <p:sp>
        <p:nvSpPr>
          <p:cNvPr id="11" name="textruta 10"/>
          <p:cNvSpPr txBox="1"/>
          <p:nvPr/>
        </p:nvSpPr>
        <p:spPr>
          <a:xfrm>
            <a:off x="8316416" y="6138448"/>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921567760"/>
              </p:ext>
            </p:extLst>
          </p:nvPr>
        </p:nvGraphicFramePr>
        <p:xfrm>
          <a:off x="2411760" y="2420888"/>
          <a:ext cx="5760639" cy="4628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82763374"/>
      </p:ext>
    </p:extLst>
  </p:cSld>
  <p:clrMapOvr>
    <a:masterClrMapping/>
  </p:clrMapOvr>
  <p:transition advClick="0" advTm="13375">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092087073"/>
              </p:ext>
            </p:extLst>
          </p:nvPr>
        </p:nvGraphicFramePr>
        <p:xfrm>
          <a:off x="124118" y="3428999"/>
          <a:ext cx="8120289" cy="257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05257" y="1849581"/>
            <a:ext cx="6255174" cy="369332"/>
          </a:xfrm>
          <a:prstGeom prst="rect">
            <a:avLst/>
          </a:prstGeom>
          <a:noFill/>
        </p:spPr>
        <p:txBody>
          <a:bodyPr wrap="square" rtlCol="0">
            <a:spAutoFit/>
          </a:bodyPr>
          <a:lstStyle/>
          <a:p>
            <a:r>
              <a:rPr lang="sv-SE" dirty="0"/>
              <a:t>109. Hur bedömer du att sover i allmänhet?</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70</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70</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075620003"/>
              </p:ext>
            </p:extLst>
          </p:nvPr>
        </p:nvGraphicFramePr>
        <p:xfrm>
          <a:off x="1835696" y="3025691"/>
          <a:ext cx="6552727"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452320" y="487207"/>
            <a:ext cx="1250663" cy="1015663"/>
          </a:xfrm>
          <a:prstGeom prst="rect">
            <a:avLst/>
          </a:prstGeom>
          <a:noFill/>
        </p:spPr>
        <p:txBody>
          <a:bodyPr wrap="none" rtlCol="0">
            <a:spAutoFit/>
          </a:bodyPr>
          <a:lstStyle/>
          <a:p>
            <a:r>
              <a:rPr lang="sv-SE" sz="1400" dirty="0">
                <a:solidFill>
                  <a:srgbClr val="0070C0"/>
                </a:solidFill>
              </a:rPr>
              <a:t>Bas 2017 1483</a:t>
            </a:r>
          </a:p>
          <a:p>
            <a:r>
              <a:rPr lang="sv-SE" sz="1400" dirty="0">
                <a:solidFill>
                  <a:srgbClr val="0070C0"/>
                </a:solidFill>
              </a:rPr>
              <a:t>Bas 2018 388</a:t>
            </a:r>
          </a:p>
          <a:p>
            <a:r>
              <a:rPr lang="sv-SE" sz="1400" dirty="0">
                <a:solidFill>
                  <a:srgbClr val="0070C0"/>
                </a:solidFill>
              </a:rPr>
              <a:t> </a:t>
            </a:r>
          </a:p>
          <a:p>
            <a:endParaRPr lang="sv-SE" dirty="0"/>
          </a:p>
        </p:txBody>
      </p:sp>
      <p:graphicFrame>
        <p:nvGraphicFramePr>
          <p:cNvPr id="16" name="Response|ACCESSLEVEL|q0119|0|#||">
            <a:extLst>
              <a:ext uri="{FF2B5EF4-FFF2-40B4-BE49-F238E27FC236}">
                <a16:creationId xmlns:a16="http://schemas.microsoft.com/office/drawing/2014/main" id="{AE53A15B-FB72-49D1-9D18-31F6B7128DC9}"/>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1B06177-0080-41E0-AD80-FDE04D258C08}"/>
              </a:ext>
            </a:extLst>
          </p:cNvPr>
          <p:cNvSpPr txBox="1"/>
          <p:nvPr/>
        </p:nvSpPr>
        <p:spPr>
          <a:xfrm>
            <a:off x="683568" y="484848"/>
            <a:ext cx="774507" cy="369332"/>
          </a:xfrm>
          <a:prstGeom prst="rect">
            <a:avLst/>
          </a:prstGeom>
          <a:noFill/>
        </p:spPr>
        <p:txBody>
          <a:bodyPr wrap="none" rtlCol="0">
            <a:spAutoFit/>
          </a:bodyPr>
          <a:lstStyle/>
          <a:p>
            <a:r>
              <a:rPr lang="sv-SE" dirty="0"/>
              <a:t>MILSA</a:t>
            </a:r>
          </a:p>
        </p:txBody>
      </p:sp>
    </p:spTree>
    <p:extLst>
      <p:ext uri="{BB962C8B-B14F-4D97-AF65-F5344CB8AC3E}">
        <p14:creationId xmlns:p14="http://schemas.microsoft.com/office/powerpoint/2010/main" val="3410649019"/>
      </p:ext>
    </p:extLst>
  </p:cSld>
  <p:clrMapOvr>
    <a:masterClrMapping/>
  </p:clrMapOvr>
  <p:transition advClick="0" advTm="13375">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703835421"/>
              </p:ext>
            </p:extLst>
          </p:nvPr>
        </p:nvGraphicFramePr>
        <p:xfrm>
          <a:off x="124118" y="3428999"/>
          <a:ext cx="8120289" cy="257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05257" y="1849581"/>
            <a:ext cx="6255174" cy="646331"/>
          </a:xfrm>
          <a:prstGeom prst="rect">
            <a:avLst/>
          </a:prstGeom>
          <a:noFill/>
        </p:spPr>
        <p:txBody>
          <a:bodyPr wrap="square" rtlCol="0">
            <a:spAutoFit/>
          </a:bodyPr>
          <a:lstStyle/>
          <a:p>
            <a:r>
              <a:rPr lang="sv-SE" dirty="0"/>
              <a:t>110. Har du uppehållstillstånd, permanent, tillfälligt eller har du inte fått något ännu?</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71</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71</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320448156"/>
              </p:ext>
            </p:extLst>
          </p:nvPr>
        </p:nvGraphicFramePr>
        <p:xfrm>
          <a:off x="1259632" y="3025691"/>
          <a:ext cx="7668432"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452320" y="487207"/>
            <a:ext cx="1250663" cy="1015663"/>
          </a:xfrm>
          <a:prstGeom prst="rect">
            <a:avLst/>
          </a:prstGeom>
          <a:noFill/>
        </p:spPr>
        <p:txBody>
          <a:bodyPr wrap="none" rtlCol="0">
            <a:spAutoFit/>
          </a:bodyPr>
          <a:lstStyle/>
          <a:p>
            <a:r>
              <a:rPr lang="sv-SE" sz="1400" dirty="0">
                <a:solidFill>
                  <a:srgbClr val="0070C0"/>
                </a:solidFill>
              </a:rPr>
              <a:t>Bas 2017 1483</a:t>
            </a:r>
          </a:p>
          <a:p>
            <a:r>
              <a:rPr lang="sv-SE" sz="1400" dirty="0">
                <a:solidFill>
                  <a:srgbClr val="0070C0"/>
                </a:solidFill>
              </a:rPr>
              <a:t>Bas 2018 395</a:t>
            </a:r>
          </a:p>
          <a:p>
            <a:r>
              <a:rPr lang="sv-SE" sz="1400" dirty="0">
                <a:solidFill>
                  <a:srgbClr val="0070C0"/>
                </a:solidFill>
              </a:rPr>
              <a:t> </a:t>
            </a:r>
          </a:p>
          <a:p>
            <a:endParaRPr lang="sv-SE" dirty="0"/>
          </a:p>
        </p:txBody>
      </p:sp>
      <p:graphicFrame>
        <p:nvGraphicFramePr>
          <p:cNvPr id="16" name="Response|ACCESSLEVEL|q0119|0|#||">
            <a:extLst>
              <a:ext uri="{FF2B5EF4-FFF2-40B4-BE49-F238E27FC236}">
                <a16:creationId xmlns:a16="http://schemas.microsoft.com/office/drawing/2014/main" id="{AE53A15B-FB72-49D1-9D18-31F6B7128DC9}"/>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AEC58266-3DE9-4D5D-B16E-0827BC3233F1}"/>
              </a:ext>
            </a:extLst>
          </p:cNvPr>
          <p:cNvSpPr txBox="1"/>
          <p:nvPr/>
        </p:nvSpPr>
        <p:spPr>
          <a:xfrm>
            <a:off x="485125" y="496136"/>
            <a:ext cx="774507" cy="646331"/>
          </a:xfrm>
          <a:prstGeom prst="rect">
            <a:avLst/>
          </a:prstGeom>
          <a:noFill/>
        </p:spPr>
        <p:txBody>
          <a:bodyPr wrap="none" rtlCol="0">
            <a:spAutoFit/>
          </a:bodyPr>
          <a:lstStyle/>
          <a:p>
            <a:r>
              <a:rPr lang="sv-SE" dirty="0"/>
              <a:t>MILSA</a:t>
            </a:r>
          </a:p>
          <a:p>
            <a:endParaRPr lang="sv-SE" dirty="0"/>
          </a:p>
        </p:txBody>
      </p:sp>
    </p:spTree>
    <p:extLst>
      <p:ext uri="{BB962C8B-B14F-4D97-AF65-F5344CB8AC3E}">
        <p14:creationId xmlns:p14="http://schemas.microsoft.com/office/powerpoint/2010/main" val="1880088064"/>
      </p:ext>
    </p:extLst>
  </p:cSld>
  <p:clrMapOvr>
    <a:masterClrMapping/>
  </p:clrMapOvr>
  <p:transition advClick="0" advTm="13375">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597727282"/>
              </p:ext>
            </p:extLst>
          </p:nvPr>
        </p:nvGraphicFramePr>
        <p:xfrm>
          <a:off x="611561" y="3508558"/>
          <a:ext cx="7560839" cy="237968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156867" y="2201502"/>
            <a:ext cx="5904191" cy="646331"/>
          </a:xfrm>
          <a:prstGeom prst="rect">
            <a:avLst/>
          </a:prstGeom>
          <a:noFill/>
        </p:spPr>
        <p:txBody>
          <a:bodyPr wrap="square" rtlCol="0">
            <a:spAutoFit/>
          </a:bodyPr>
          <a:lstStyle/>
          <a:p>
            <a:r>
              <a:rPr lang="sv-SE" dirty="0"/>
              <a:t>111. Hur många gånger har Du flyttat sedan Du beviljades uppehållstillstånd?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72</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72</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475126" y="5888245"/>
            <a:ext cx="565800" cy="646331"/>
          </a:xfrm>
          <a:prstGeom prst="rect">
            <a:avLst/>
          </a:prstGeom>
          <a:noFill/>
        </p:spPr>
        <p:txBody>
          <a:bodyPr wrap="square" rtlCol="0">
            <a:spAutoFit/>
          </a:bodyPr>
          <a:lstStyle/>
          <a:p>
            <a:endParaRPr lang="sv-SE" dirty="0"/>
          </a:p>
          <a:p>
            <a:r>
              <a:rPr lang="sv-SE" dirty="0"/>
              <a:t>%</a:t>
            </a:r>
          </a:p>
        </p:txBody>
      </p:sp>
      <p:graphicFrame>
        <p:nvGraphicFramePr>
          <p:cNvPr id="21" name="legend">
            <a:extLst>
              <a:ext uri="{FF2B5EF4-FFF2-40B4-BE49-F238E27FC236}">
                <a16:creationId xmlns:a16="http://schemas.microsoft.com/office/drawing/2014/main" id="{930F6A0F-9440-4A3D-83B6-19F73C01749B}"/>
              </a:ext>
            </a:extLst>
          </p:cNvPr>
          <p:cNvGraphicFramePr>
            <a:graphicFrameLocks/>
          </p:cNvGraphicFramePr>
          <p:nvPr>
            <p:extLst>
              <p:ext uri="{D42A27DB-BD31-4B8C-83A1-F6EECF244321}">
                <p14:modId xmlns:p14="http://schemas.microsoft.com/office/powerpoint/2010/main" val="910564232"/>
              </p:ext>
            </p:extLst>
          </p:nvPr>
        </p:nvGraphicFramePr>
        <p:xfrm>
          <a:off x="2724683" y="2975062"/>
          <a:ext cx="5976663"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ruta 9">
            <a:extLst>
              <a:ext uri="{FF2B5EF4-FFF2-40B4-BE49-F238E27FC236}">
                <a16:creationId xmlns:a16="http://schemas.microsoft.com/office/drawing/2014/main" id="{48A86DAC-3AFE-49C6-A193-72A3AFAF7162}"/>
              </a:ext>
            </a:extLst>
          </p:cNvPr>
          <p:cNvSpPr txBox="1"/>
          <p:nvPr/>
        </p:nvSpPr>
        <p:spPr>
          <a:xfrm>
            <a:off x="7524328" y="434996"/>
            <a:ext cx="1250663" cy="1015663"/>
          </a:xfrm>
          <a:prstGeom prst="rect">
            <a:avLst/>
          </a:prstGeom>
          <a:noFill/>
        </p:spPr>
        <p:txBody>
          <a:bodyPr wrap="none" rtlCol="0">
            <a:spAutoFit/>
          </a:bodyPr>
          <a:lstStyle/>
          <a:p>
            <a:r>
              <a:rPr lang="sv-SE" sz="1400" dirty="0">
                <a:solidFill>
                  <a:srgbClr val="0070C0"/>
                </a:solidFill>
              </a:rPr>
              <a:t>Bas 2017 1483</a:t>
            </a:r>
          </a:p>
          <a:p>
            <a:r>
              <a:rPr lang="sv-SE" sz="1400" dirty="0">
                <a:solidFill>
                  <a:srgbClr val="0070C0"/>
                </a:solidFill>
              </a:rPr>
              <a:t>Bas 2018 377</a:t>
            </a:r>
          </a:p>
          <a:p>
            <a:r>
              <a:rPr lang="sv-SE" sz="1400" dirty="0">
                <a:solidFill>
                  <a:srgbClr val="0070C0"/>
                </a:solidFill>
              </a:rPr>
              <a:t> </a:t>
            </a:r>
          </a:p>
          <a:p>
            <a:endParaRPr lang="sv-SE" dirty="0"/>
          </a:p>
        </p:txBody>
      </p:sp>
      <p:graphicFrame>
        <p:nvGraphicFramePr>
          <p:cNvPr id="22" name="Response|ACCESSLEVEL|q0121_01|0|#||">
            <a:extLst>
              <a:ext uri="{FF2B5EF4-FFF2-40B4-BE49-F238E27FC236}">
                <a16:creationId xmlns:a16="http://schemas.microsoft.com/office/drawing/2014/main" id="{0F224A7F-12A8-4B40-92C8-68A9B0BEF34B}"/>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A7D65A7-0267-45C2-A8F9-237D7749B487}"/>
              </a:ext>
            </a:extLst>
          </p:cNvPr>
          <p:cNvSpPr txBox="1"/>
          <p:nvPr/>
        </p:nvSpPr>
        <p:spPr>
          <a:xfrm>
            <a:off x="610200" y="457200"/>
            <a:ext cx="774507" cy="369332"/>
          </a:xfrm>
          <a:prstGeom prst="rect">
            <a:avLst/>
          </a:prstGeom>
          <a:noFill/>
        </p:spPr>
        <p:txBody>
          <a:bodyPr wrap="none" rtlCol="0">
            <a:spAutoFit/>
          </a:bodyPr>
          <a:lstStyle/>
          <a:p>
            <a:r>
              <a:rPr lang="sv-SE" dirty="0"/>
              <a:t>MILSA</a:t>
            </a:r>
          </a:p>
        </p:txBody>
      </p:sp>
    </p:spTree>
    <p:extLst>
      <p:ext uri="{BB962C8B-B14F-4D97-AF65-F5344CB8AC3E}">
        <p14:creationId xmlns:p14="http://schemas.microsoft.com/office/powerpoint/2010/main" val="3141437430"/>
      </p:ext>
    </p:extLst>
  </p:cSld>
  <p:clrMapOvr>
    <a:masterClrMapping/>
  </p:clrMapOvr>
  <p:transition advClick="0" advTm="13375">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172170614"/>
              </p:ext>
            </p:extLst>
          </p:nvPr>
        </p:nvGraphicFramePr>
        <p:xfrm>
          <a:off x="107504" y="2249126"/>
          <a:ext cx="8856984" cy="424847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043608" y="1319034"/>
            <a:ext cx="8856984" cy="646331"/>
          </a:xfrm>
          <a:prstGeom prst="rect">
            <a:avLst/>
          </a:prstGeom>
          <a:noFill/>
        </p:spPr>
        <p:txBody>
          <a:bodyPr wrap="square" rtlCol="0">
            <a:spAutoFit/>
          </a:bodyPr>
          <a:lstStyle/>
          <a:p>
            <a:r>
              <a:rPr lang="sv-SE" dirty="0"/>
              <a:t>112. Vilken är anledningen eller anledningarna till att Du har flyttat efter beviljats</a:t>
            </a:r>
          </a:p>
          <a:p>
            <a:r>
              <a:rPr lang="sv-SE" dirty="0"/>
              <a:t>uppehållstillstånd? Du kan ange flera alternativ.</a:t>
            </a:r>
            <a:endParaRPr lang="sv-SE" sz="1400" dirty="0"/>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73</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73</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66465148"/>
              </p:ext>
            </p:extLst>
          </p:nvPr>
        </p:nvGraphicFramePr>
        <p:xfrm>
          <a:off x="1156998" y="1590338"/>
          <a:ext cx="7776542" cy="83371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5ECAF53B-881D-4C72-9AD3-7F0C11B6641F}"/>
              </a:ext>
            </a:extLst>
          </p:cNvPr>
          <p:cNvSpPr txBox="1"/>
          <p:nvPr/>
        </p:nvSpPr>
        <p:spPr>
          <a:xfrm>
            <a:off x="7620000" y="526226"/>
            <a:ext cx="1159292" cy="800219"/>
          </a:xfrm>
          <a:prstGeom prst="rect">
            <a:avLst/>
          </a:prstGeom>
          <a:noFill/>
        </p:spPr>
        <p:txBody>
          <a:bodyPr wrap="none" rtlCol="0">
            <a:spAutoFit/>
          </a:bodyPr>
          <a:lstStyle/>
          <a:p>
            <a:r>
              <a:rPr lang="sv-SE" sz="1400" dirty="0">
                <a:solidFill>
                  <a:srgbClr val="0070C0"/>
                </a:solidFill>
              </a:rPr>
              <a:t>Bas 2018 219</a:t>
            </a:r>
          </a:p>
          <a:p>
            <a:r>
              <a:rPr lang="sv-SE" sz="1400" dirty="0">
                <a:solidFill>
                  <a:srgbClr val="0070C0"/>
                </a:solidFill>
              </a:rPr>
              <a:t> </a:t>
            </a:r>
          </a:p>
          <a:p>
            <a:endParaRPr lang="sv-SE" dirty="0"/>
          </a:p>
        </p:txBody>
      </p:sp>
      <p:graphicFrame>
        <p:nvGraphicFramePr>
          <p:cNvPr id="16" name="Response|ACCESSLEVEL|q20_01|0|#||">
            <a:extLst>
              <a:ext uri="{FF2B5EF4-FFF2-40B4-BE49-F238E27FC236}">
                <a16:creationId xmlns:a16="http://schemas.microsoft.com/office/drawing/2014/main" id="{18371F23-9554-45C4-9B9E-C34F1BB1AEFD}"/>
              </a:ext>
            </a:extLst>
          </p:cNvPr>
          <p:cNvGraphicFramePr>
            <a:graphicFrameLocks noGrp="1"/>
          </p:cNvGraphicFramePr>
          <p:nvPr>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A4A5C8A-A802-4001-B406-AB4430F836FA}"/>
              </a:ext>
            </a:extLst>
          </p:cNvPr>
          <p:cNvSpPr txBox="1"/>
          <p:nvPr/>
        </p:nvSpPr>
        <p:spPr>
          <a:xfrm>
            <a:off x="611560" y="543838"/>
            <a:ext cx="774507" cy="369332"/>
          </a:xfrm>
          <a:prstGeom prst="rect">
            <a:avLst/>
          </a:prstGeom>
          <a:noFill/>
        </p:spPr>
        <p:txBody>
          <a:bodyPr wrap="none" rtlCol="0">
            <a:spAutoFit/>
          </a:bodyPr>
          <a:lstStyle/>
          <a:p>
            <a:r>
              <a:rPr lang="sv-SE" dirty="0"/>
              <a:t>MILSA</a:t>
            </a:r>
          </a:p>
        </p:txBody>
      </p:sp>
    </p:spTree>
    <p:extLst>
      <p:ext uri="{BB962C8B-B14F-4D97-AF65-F5344CB8AC3E}">
        <p14:creationId xmlns:p14="http://schemas.microsoft.com/office/powerpoint/2010/main" val="555122455"/>
      </p:ext>
    </p:extLst>
  </p:cSld>
  <p:clrMapOvr>
    <a:masterClrMapping/>
  </p:clrMapOvr>
  <p:transition advClick="0" advTm="13375">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762966437"/>
              </p:ext>
            </p:extLst>
          </p:nvPr>
        </p:nvGraphicFramePr>
        <p:xfrm>
          <a:off x="124118" y="3428999"/>
          <a:ext cx="8120289" cy="257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05257" y="1849581"/>
            <a:ext cx="6255174" cy="646331"/>
          </a:xfrm>
          <a:prstGeom prst="rect">
            <a:avLst/>
          </a:prstGeom>
          <a:noFill/>
        </p:spPr>
        <p:txBody>
          <a:bodyPr wrap="square" rtlCol="0">
            <a:spAutoFit/>
          </a:bodyPr>
          <a:lstStyle/>
          <a:p>
            <a:r>
              <a:rPr lang="sv-SE" dirty="0"/>
              <a:t>113. Har Du någon/några av Dina närmsta anhöriga, familj eller vänner bosatta i Sverige?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74</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74</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2483768" y="3025691"/>
          <a:ext cx="5904655"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452320" y="487207"/>
            <a:ext cx="1159292" cy="800219"/>
          </a:xfrm>
          <a:prstGeom prst="rect">
            <a:avLst/>
          </a:prstGeom>
          <a:noFill/>
        </p:spPr>
        <p:txBody>
          <a:bodyPr wrap="none" rtlCol="0">
            <a:spAutoFit/>
          </a:bodyPr>
          <a:lstStyle/>
          <a:p>
            <a:r>
              <a:rPr lang="sv-SE" sz="1400" dirty="0">
                <a:solidFill>
                  <a:srgbClr val="0070C0"/>
                </a:solidFill>
              </a:rPr>
              <a:t>Bas 2018 383</a:t>
            </a:r>
          </a:p>
          <a:p>
            <a:r>
              <a:rPr lang="sv-SE" sz="1400" dirty="0">
                <a:solidFill>
                  <a:srgbClr val="0070C0"/>
                </a:solidFill>
              </a:rPr>
              <a:t> </a:t>
            </a:r>
          </a:p>
          <a:p>
            <a:endParaRPr lang="sv-SE" dirty="0"/>
          </a:p>
        </p:txBody>
      </p:sp>
      <p:graphicFrame>
        <p:nvGraphicFramePr>
          <p:cNvPr id="16" name="Response|ACCESSLEVEL|q0119|0|#||">
            <a:extLst>
              <a:ext uri="{FF2B5EF4-FFF2-40B4-BE49-F238E27FC236}">
                <a16:creationId xmlns:a16="http://schemas.microsoft.com/office/drawing/2014/main" id="{AE53A15B-FB72-49D1-9D18-31F6B7128DC9}"/>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BA4EDD0-2CEF-4446-AC0D-2EE82BB573DE}"/>
              </a:ext>
            </a:extLst>
          </p:cNvPr>
          <p:cNvSpPr txBox="1"/>
          <p:nvPr/>
        </p:nvSpPr>
        <p:spPr>
          <a:xfrm>
            <a:off x="760793" y="572333"/>
            <a:ext cx="774507" cy="369332"/>
          </a:xfrm>
          <a:prstGeom prst="rect">
            <a:avLst/>
          </a:prstGeom>
          <a:noFill/>
        </p:spPr>
        <p:txBody>
          <a:bodyPr wrap="none" rtlCol="0">
            <a:spAutoFit/>
          </a:bodyPr>
          <a:lstStyle/>
          <a:p>
            <a:r>
              <a:rPr lang="sv-SE" dirty="0"/>
              <a:t>MILSA</a:t>
            </a:r>
          </a:p>
        </p:txBody>
      </p:sp>
    </p:spTree>
    <p:extLst>
      <p:ext uri="{BB962C8B-B14F-4D97-AF65-F5344CB8AC3E}">
        <p14:creationId xmlns:p14="http://schemas.microsoft.com/office/powerpoint/2010/main" val="3284006993"/>
      </p:ext>
    </p:extLst>
  </p:cSld>
  <p:clrMapOvr>
    <a:masterClrMapping/>
  </p:clrMapOvr>
  <p:transition advClick="0" advTm="13375">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24717153"/>
              </p:ext>
            </p:extLst>
          </p:nvPr>
        </p:nvGraphicFramePr>
        <p:xfrm>
          <a:off x="124118" y="3428999"/>
          <a:ext cx="8120289" cy="257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05257" y="1849581"/>
            <a:ext cx="6255174" cy="369332"/>
          </a:xfrm>
          <a:prstGeom prst="rect">
            <a:avLst/>
          </a:prstGeom>
          <a:noFill/>
        </p:spPr>
        <p:txBody>
          <a:bodyPr wrap="square" rtlCol="0">
            <a:spAutoFit/>
          </a:bodyPr>
          <a:lstStyle/>
          <a:p>
            <a:r>
              <a:rPr lang="sv-SE" dirty="0"/>
              <a:t>114. Anser du att du får den sjukvård du behöver?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75</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75</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253619313"/>
              </p:ext>
            </p:extLst>
          </p:nvPr>
        </p:nvGraphicFramePr>
        <p:xfrm>
          <a:off x="2483768" y="3025691"/>
          <a:ext cx="5904655"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452320" y="487207"/>
            <a:ext cx="1159292" cy="800219"/>
          </a:xfrm>
          <a:prstGeom prst="rect">
            <a:avLst/>
          </a:prstGeom>
          <a:noFill/>
        </p:spPr>
        <p:txBody>
          <a:bodyPr wrap="none" rtlCol="0">
            <a:spAutoFit/>
          </a:bodyPr>
          <a:lstStyle/>
          <a:p>
            <a:r>
              <a:rPr lang="sv-SE" sz="1400" dirty="0">
                <a:solidFill>
                  <a:srgbClr val="0070C0"/>
                </a:solidFill>
              </a:rPr>
              <a:t>Bas 2018 387</a:t>
            </a:r>
          </a:p>
          <a:p>
            <a:r>
              <a:rPr lang="sv-SE" sz="1400" dirty="0">
                <a:solidFill>
                  <a:srgbClr val="0070C0"/>
                </a:solidFill>
              </a:rPr>
              <a:t> </a:t>
            </a:r>
          </a:p>
          <a:p>
            <a:endParaRPr lang="sv-SE" dirty="0"/>
          </a:p>
        </p:txBody>
      </p:sp>
      <p:graphicFrame>
        <p:nvGraphicFramePr>
          <p:cNvPr id="16" name="Response|ACCESSLEVEL|q0119|0|#||">
            <a:extLst>
              <a:ext uri="{FF2B5EF4-FFF2-40B4-BE49-F238E27FC236}">
                <a16:creationId xmlns:a16="http://schemas.microsoft.com/office/drawing/2014/main" id="{AE53A15B-FB72-49D1-9D18-31F6B7128DC9}"/>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3210554"/>
      </p:ext>
    </p:extLst>
  </p:cSld>
  <p:clrMapOvr>
    <a:masterClrMapping/>
  </p:clrMapOvr>
  <p:transition advClick="0" advTm="13375">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354026321"/>
              </p:ext>
            </p:extLst>
          </p:nvPr>
        </p:nvGraphicFramePr>
        <p:xfrm>
          <a:off x="124118" y="3428999"/>
          <a:ext cx="8120289" cy="257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05257" y="1849581"/>
            <a:ext cx="6255174" cy="646331"/>
          </a:xfrm>
          <a:prstGeom prst="rect">
            <a:avLst/>
          </a:prstGeom>
          <a:noFill/>
        </p:spPr>
        <p:txBody>
          <a:bodyPr wrap="square" rtlCol="0">
            <a:spAutoFit/>
          </a:bodyPr>
          <a:lstStyle/>
          <a:p>
            <a:r>
              <a:rPr lang="sv-SE" dirty="0"/>
              <a:t>115. Har Du under de senaste tre månaderna ansett Dig vara i behov av läkarvård, men inte sökt vård?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76</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76</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899685115"/>
              </p:ext>
            </p:extLst>
          </p:nvPr>
        </p:nvGraphicFramePr>
        <p:xfrm>
          <a:off x="2483768" y="3025691"/>
          <a:ext cx="5904655"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452320" y="487207"/>
            <a:ext cx="1159292" cy="800219"/>
          </a:xfrm>
          <a:prstGeom prst="rect">
            <a:avLst/>
          </a:prstGeom>
          <a:noFill/>
        </p:spPr>
        <p:txBody>
          <a:bodyPr wrap="none" rtlCol="0">
            <a:spAutoFit/>
          </a:bodyPr>
          <a:lstStyle/>
          <a:p>
            <a:r>
              <a:rPr lang="sv-SE" sz="1400" dirty="0">
                <a:solidFill>
                  <a:srgbClr val="0070C0"/>
                </a:solidFill>
              </a:rPr>
              <a:t>Bas 2018 403</a:t>
            </a:r>
          </a:p>
          <a:p>
            <a:r>
              <a:rPr lang="sv-SE" sz="1400" dirty="0">
                <a:solidFill>
                  <a:srgbClr val="0070C0"/>
                </a:solidFill>
              </a:rPr>
              <a:t> </a:t>
            </a:r>
          </a:p>
          <a:p>
            <a:endParaRPr lang="sv-SE" dirty="0"/>
          </a:p>
        </p:txBody>
      </p:sp>
      <p:graphicFrame>
        <p:nvGraphicFramePr>
          <p:cNvPr id="16" name="Response|ACCESSLEVEL|q0119|0|#||">
            <a:extLst>
              <a:ext uri="{FF2B5EF4-FFF2-40B4-BE49-F238E27FC236}">
                <a16:creationId xmlns:a16="http://schemas.microsoft.com/office/drawing/2014/main" id="{AE53A15B-FB72-49D1-9D18-31F6B7128DC9}"/>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5E35004-C061-4991-B1BD-335769E0AEBD}"/>
              </a:ext>
            </a:extLst>
          </p:cNvPr>
          <p:cNvSpPr txBox="1"/>
          <p:nvPr/>
        </p:nvSpPr>
        <p:spPr>
          <a:xfrm>
            <a:off x="683568" y="490507"/>
            <a:ext cx="774507" cy="369332"/>
          </a:xfrm>
          <a:prstGeom prst="rect">
            <a:avLst/>
          </a:prstGeom>
          <a:noFill/>
        </p:spPr>
        <p:txBody>
          <a:bodyPr wrap="none" rtlCol="0">
            <a:spAutoFit/>
          </a:bodyPr>
          <a:lstStyle/>
          <a:p>
            <a:r>
              <a:rPr lang="sv-SE" dirty="0"/>
              <a:t>MILSA</a:t>
            </a:r>
          </a:p>
        </p:txBody>
      </p:sp>
    </p:spTree>
    <p:extLst>
      <p:ext uri="{BB962C8B-B14F-4D97-AF65-F5344CB8AC3E}">
        <p14:creationId xmlns:p14="http://schemas.microsoft.com/office/powerpoint/2010/main" val="1067386215"/>
      </p:ext>
    </p:extLst>
  </p:cSld>
  <p:clrMapOvr>
    <a:masterClrMapping/>
  </p:clrMapOvr>
  <p:transition advClick="0" advTm="13375">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844516914"/>
              </p:ext>
            </p:extLst>
          </p:nvPr>
        </p:nvGraphicFramePr>
        <p:xfrm>
          <a:off x="124118" y="3428999"/>
          <a:ext cx="8120289" cy="257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05257" y="1849581"/>
            <a:ext cx="6255174" cy="369332"/>
          </a:xfrm>
          <a:prstGeom prst="rect">
            <a:avLst/>
          </a:prstGeom>
          <a:noFill/>
        </p:spPr>
        <p:txBody>
          <a:bodyPr wrap="square" rtlCol="0">
            <a:spAutoFit/>
          </a:bodyPr>
          <a:lstStyle/>
          <a:p>
            <a:r>
              <a:rPr lang="sv-SE" dirty="0"/>
              <a:t>117. Har du deltagit i en kurs i samhällsorientering?</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77</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77</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461109703"/>
              </p:ext>
            </p:extLst>
          </p:nvPr>
        </p:nvGraphicFramePr>
        <p:xfrm>
          <a:off x="2483768" y="3025691"/>
          <a:ext cx="5904655"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452320" y="487207"/>
            <a:ext cx="1159292" cy="800219"/>
          </a:xfrm>
          <a:prstGeom prst="rect">
            <a:avLst/>
          </a:prstGeom>
          <a:noFill/>
        </p:spPr>
        <p:txBody>
          <a:bodyPr wrap="none" rtlCol="0">
            <a:spAutoFit/>
          </a:bodyPr>
          <a:lstStyle/>
          <a:p>
            <a:r>
              <a:rPr lang="sv-SE" sz="1400" dirty="0">
                <a:solidFill>
                  <a:srgbClr val="0070C0"/>
                </a:solidFill>
              </a:rPr>
              <a:t>Bas 2018 382</a:t>
            </a:r>
          </a:p>
          <a:p>
            <a:r>
              <a:rPr lang="sv-SE" sz="1400" dirty="0">
                <a:solidFill>
                  <a:srgbClr val="0070C0"/>
                </a:solidFill>
              </a:rPr>
              <a:t> </a:t>
            </a:r>
          </a:p>
          <a:p>
            <a:endParaRPr lang="sv-SE" dirty="0"/>
          </a:p>
        </p:txBody>
      </p:sp>
      <p:graphicFrame>
        <p:nvGraphicFramePr>
          <p:cNvPr id="16" name="Response|ACCESSLEVEL|q0119|0|#||">
            <a:extLst>
              <a:ext uri="{FF2B5EF4-FFF2-40B4-BE49-F238E27FC236}">
                <a16:creationId xmlns:a16="http://schemas.microsoft.com/office/drawing/2014/main" id="{AE53A15B-FB72-49D1-9D18-31F6B7128DC9}"/>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42B024B0-515A-4858-914A-363CB4680523}"/>
              </a:ext>
            </a:extLst>
          </p:cNvPr>
          <p:cNvSpPr txBox="1"/>
          <p:nvPr/>
        </p:nvSpPr>
        <p:spPr>
          <a:xfrm>
            <a:off x="296315" y="1595360"/>
            <a:ext cx="774507" cy="646331"/>
          </a:xfrm>
          <a:prstGeom prst="rect">
            <a:avLst/>
          </a:prstGeom>
          <a:noFill/>
        </p:spPr>
        <p:txBody>
          <a:bodyPr wrap="none" rtlCol="0">
            <a:spAutoFit/>
          </a:bodyPr>
          <a:lstStyle/>
          <a:p>
            <a:r>
              <a:rPr lang="sv-SE" dirty="0"/>
              <a:t>MILSA</a:t>
            </a:r>
          </a:p>
          <a:p>
            <a:endParaRPr lang="sv-SE" dirty="0"/>
          </a:p>
        </p:txBody>
      </p:sp>
      <p:pic>
        <p:nvPicPr>
          <p:cNvPr id="4" name="Picture 3">
            <a:extLst>
              <a:ext uri="{FF2B5EF4-FFF2-40B4-BE49-F238E27FC236}">
                <a16:creationId xmlns:a16="http://schemas.microsoft.com/office/drawing/2014/main" id="{CFEA5414-A73E-4F26-B570-0E93849F64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676" y="228600"/>
            <a:ext cx="710745" cy="1120469"/>
          </a:xfrm>
          <a:prstGeom prst="rect">
            <a:avLst/>
          </a:prstGeom>
        </p:spPr>
      </p:pic>
    </p:spTree>
    <p:extLst>
      <p:ext uri="{BB962C8B-B14F-4D97-AF65-F5344CB8AC3E}">
        <p14:creationId xmlns:p14="http://schemas.microsoft.com/office/powerpoint/2010/main" val="612678524"/>
      </p:ext>
    </p:extLst>
  </p:cSld>
  <p:clrMapOvr>
    <a:masterClrMapping/>
  </p:clrMapOvr>
  <p:transition advClick="0" advTm="13375">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368559116"/>
              </p:ext>
            </p:extLst>
          </p:nvPr>
        </p:nvGraphicFramePr>
        <p:xfrm>
          <a:off x="124118" y="3428999"/>
          <a:ext cx="8120289" cy="257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05257" y="1849581"/>
            <a:ext cx="6255174" cy="646331"/>
          </a:xfrm>
          <a:prstGeom prst="rect">
            <a:avLst/>
          </a:prstGeom>
          <a:noFill/>
        </p:spPr>
        <p:txBody>
          <a:bodyPr wrap="square" rtlCol="0">
            <a:spAutoFit/>
          </a:bodyPr>
          <a:lstStyle/>
          <a:p>
            <a:r>
              <a:rPr lang="sv-SE" dirty="0"/>
              <a:t>118. När du deltog i kursen i samhällsorientering, fick du då kunskap om…</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78</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78</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936447645"/>
              </p:ext>
            </p:extLst>
          </p:nvPr>
        </p:nvGraphicFramePr>
        <p:xfrm>
          <a:off x="2483768" y="3025691"/>
          <a:ext cx="5904655"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452320" y="487207"/>
            <a:ext cx="1159292" cy="800219"/>
          </a:xfrm>
          <a:prstGeom prst="rect">
            <a:avLst/>
          </a:prstGeom>
          <a:noFill/>
        </p:spPr>
        <p:txBody>
          <a:bodyPr wrap="none" rtlCol="0">
            <a:spAutoFit/>
          </a:bodyPr>
          <a:lstStyle/>
          <a:p>
            <a:r>
              <a:rPr lang="sv-SE" sz="1400" dirty="0">
                <a:solidFill>
                  <a:srgbClr val="0070C0"/>
                </a:solidFill>
              </a:rPr>
              <a:t>Bas 2018 157</a:t>
            </a:r>
          </a:p>
          <a:p>
            <a:r>
              <a:rPr lang="sv-SE" sz="1400" dirty="0">
                <a:solidFill>
                  <a:srgbClr val="0070C0"/>
                </a:solidFill>
              </a:rPr>
              <a:t> </a:t>
            </a:r>
          </a:p>
          <a:p>
            <a:endParaRPr lang="sv-SE" dirty="0"/>
          </a:p>
        </p:txBody>
      </p:sp>
      <p:graphicFrame>
        <p:nvGraphicFramePr>
          <p:cNvPr id="16" name="Response|ACCESSLEVEL|q0119|0|#||">
            <a:extLst>
              <a:ext uri="{FF2B5EF4-FFF2-40B4-BE49-F238E27FC236}">
                <a16:creationId xmlns:a16="http://schemas.microsoft.com/office/drawing/2014/main" id="{AE53A15B-FB72-49D1-9D18-31F6B7128DC9}"/>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0059F5-D136-477B-8C9F-8984E71B7427}"/>
              </a:ext>
            </a:extLst>
          </p:cNvPr>
          <p:cNvSpPr txBox="1"/>
          <p:nvPr/>
        </p:nvSpPr>
        <p:spPr>
          <a:xfrm>
            <a:off x="329865" y="1537701"/>
            <a:ext cx="774507" cy="369332"/>
          </a:xfrm>
          <a:prstGeom prst="rect">
            <a:avLst/>
          </a:prstGeom>
          <a:noFill/>
        </p:spPr>
        <p:txBody>
          <a:bodyPr wrap="none" rtlCol="0">
            <a:spAutoFit/>
          </a:bodyPr>
          <a:lstStyle/>
          <a:p>
            <a:r>
              <a:rPr lang="sv-SE" dirty="0"/>
              <a:t>MILSA</a:t>
            </a:r>
          </a:p>
        </p:txBody>
      </p:sp>
      <p:pic>
        <p:nvPicPr>
          <p:cNvPr id="19" name="Picture 18">
            <a:extLst>
              <a:ext uri="{FF2B5EF4-FFF2-40B4-BE49-F238E27FC236}">
                <a16:creationId xmlns:a16="http://schemas.microsoft.com/office/drawing/2014/main" id="{CF0BDC2B-C9F6-4EB2-AD0D-E128452591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677" y="228600"/>
            <a:ext cx="657932" cy="1037211"/>
          </a:xfrm>
          <a:prstGeom prst="rect">
            <a:avLst/>
          </a:prstGeom>
        </p:spPr>
      </p:pic>
    </p:spTree>
    <p:extLst>
      <p:ext uri="{BB962C8B-B14F-4D97-AF65-F5344CB8AC3E}">
        <p14:creationId xmlns:p14="http://schemas.microsoft.com/office/powerpoint/2010/main" val="3958919173"/>
      </p:ext>
    </p:extLst>
  </p:cSld>
  <p:clrMapOvr>
    <a:masterClrMapping/>
  </p:clrMapOvr>
  <p:transition advClick="0" advTm="13375">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4077222999"/>
              </p:ext>
            </p:extLst>
          </p:nvPr>
        </p:nvGraphicFramePr>
        <p:xfrm>
          <a:off x="124118" y="3428999"/>
          <a:ext cx="8120289" cy="257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05257" y="1849581"/>
            <a:ext cx="6255174" cy="646331"/>
          </a:xfrm>
          <a:prstGeom prst="rect">
            <a:avLst/>
          </a:prstGeom>
          <a:noFill/>
        </p:spPr>
        <p:txBody>
          <a:bodyPr wrap="square" rtlCol="0">
            <a:spAutoFit/>
          </a:bodyPr>
          <a:lstStyle/>
          <a:p>
            <a:r>
              <a:rPr lang="sv-SE" dirty="0"/>
              <a:t>119.Har du haft nytta av den hälsoinformation som du fick på kursen i SO?</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79</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79</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161214544"/>
              </p:ext>
            </p:extLst>
          </p:nvPr>
        </p:nvGraphicFramePr>
        <p:xfrm>
          <a:off x="2483768" y="3025691"/>
          <a:ext cx="5904655"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452320" y="487207"/>
            <a:ext cx="1159292" cy="800219"/>
          </a:xfrm>
          <a:prstGeom prst="rect">
            <a:avLst/>
          </a:prstGeom>
          <a:noFill/>
        </p:spPr>
        <p:txBody>
          <a:bodyPr wrap="none" rtlCol="0">
            <a:spAutoFit/>
          </a:bodyPr>
          <a:lstStyle/>
          <a:p>
            <a:r>
              <a:rPr lang="sv-SE" sz="1400" dirty="0">
                <a:solidFill>
                  <a:srgbClr val="0070C0"/>
                </a:solidFill>
              </a:rPr>
              <a:t>Bas 2018 156</a:t>
            </a:r>
          </a:p>
          <a:p>
            <a:r>
              <a:rPr lang="sv-SE" sz="1400" dirty="0">
                <a:solidFill>
                  <a:srgbClr val="0070C0"/>
                </a:solidFill>
              </a:rPr>
              <a:t> </a:t>
            </a:r>
          </a:p>
          <a:p>
            <a:endParaRPr lang="sv-SE" dirty="0"/>
          </a:p>
        </p:txBody>
      </p:sp>
      <p:graphicFrame>
        <p:nvGraphicFramePr>
          <p:cNvPr id="16" name="Response|ACCESSLEVEL|q0119|0|#||">
            <a:extLst>
              <a:ext uri="{FF2B5EF4-FFF2-40B4-BE49-F238E27FC236}">
                <a16:creationId xmlns:a16="http://schemas.microsoft.com/office/drawing/2014/main" id="{AE53A15B-FB72-49D1-9D18-31F6B7128DC9}"/>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CB17BEF5-2287-4DF5-AA17-57CAC86E0BF3}"/>
              </a:ext>
            </a:extLst>
          </p:cNvPr>
          <p:cNvSpPr txBox="1"/>
          <p:nvPr/>
        </p:nvSpPr>
        <p:spPr>
          <a:xfrm>
            <a:off x="752899" y="454398"/>
            <a:ext cx="774507" cy="369332"/>
          </a:xfrm>
          <a:prstGeom prst="rect">
            <a:avLst/>
          </a:prstGeom>
          <a:noFill/>
        </p:spPr>
        <p:txBody>
          <a:bodyPr wrap="none" rtlCol="0">
            <a:spAutoFit/>
          </a:bodyPr>
          <a:lstStyle/>
          <a:p>
            <a:r>
              <a:rPr lang="sv-SE" dirty="0"/>
              <a:t>MILSA</a:t>
            </a:r>
          </a:p>
        </p:txBody>
      </p:sp>
    </p:spTree>
    <p:extLst>
      <p:ext uri="{BB962C8B-B14F-4D97-AF65-F5344CB8AC3E}">
        <p14:creationId xmlns:p14="http://schemas.microsoft.com/office/powerpoint/2010/main" val="1321242804"/>
      </p:ext>
    </p:extLst>
  </p:cSld>
  <p:clrMapOvr>
    <a:masterClrMapping/>
  </p:clrMapOvr>
  <p:transition advClick="0" advTm="13375">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473313466"/>
              </p:ext>
            </p:extLst>
          </p:nvPr>
        </p:nvGraphicFramePr>
        <p:xfrm>
          <a:off x="457200" y="2133575"/>
          <a:ext cx="8496622" cy="44637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18098" y="1501031"/>
            <a:ext cx="1191352" cy="369332"/>
          </a:xfrm>
          <a:prstGeom prst="rect">
            <a:avLst/>
          </a:prstGeom>
          <a:noFill/>
        </p:spPr>
        <p:txBody>
          <a:bodyPr wrap="none" rtlCol="0">
            <a:spAutoFit/>
          </a:bodyPr>
          <a:lstStyle/>
          <a:p>
            <a:r>
              <a:rPr lang="sv-SE" dirty="0"/>
              <a:t>3. Är du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8</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8</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0" name="textruta 9"/>
          <p:cNvSpPr txBox="1"/>
          <p:nvPr/>
        </p:nvSpPr>
        <p:spPr>
          <a:xfrm>
            <a:off x="7524328" y="110980"/>
            <a:ext cx="1290738" cy="800219"/>
          </a:xfrm>
          <a:prstGeom prst="rect">
            <a:avLst/>
          </a:prstGeom>
          <a:noFill/>
        </p:spPr>
        <p:txBody>
          <a:bodyPr wrap="none" rtlCol="0">
            <a:spAutoFit/>
          </a:bodyPr>
          <a:lstStyle/>
          <a:p>
            <a:r>
              <a:rPr lang="sv-SE" sz="1400" dirty="0">
                <a:solidFill>
                  <a:srgbClr val="0070C0"/>
                </a:solidFill>
              </a:rPr>
              <a:t>Bas 2017 2526</a:t>
            </a:r>
          </a:p>
          <a:p>
            <a:r>
              <a:rPr lang="sv-SE" sz="1400" dirty="0">
                <a:solidFill>
                  <a:srgbClr val="0070C0"/>
                </a:solidFill>
              </a:rPr>
              <a:t>Bas 2018 1300</a:t>
            </a:r>
          </a:p>
          <a:p>
            <a:endParaRPr lang="sv-SE" dirty="0"/>
          </a:p>
        </p:txBody>
      </p:sp>
      <p:sp>
        <p:nvSpPr>
          <p:cNvPr id="11" name="textruta 10"/>
          <p:cNvSpPr txBox="1"/>
          <p:nvPr/>
        </p:nvSpPr>
        <p:spPr>
          <a:xfrm>
            <a:off x="8316416" y="6138448"/>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698695115"/>
              </p:ext>
            </p:extLst>
          </p:nvPr>
        </p:nvGraphicFramePr>
        <p:xfrm>
          <a:off x="3965307" y="2420888"/>
          <a:ext cx="2448272" cy="46284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advClick="0" advTm="13375">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766515620"/>
              </p:ext>
            </p:extLst>
          </p:nvPr>
        </p:nvGraphicFramePr>
        <p:xfrm>
          <a:off x="35496" y="3277263"/>
          <a:ext cx="8120289" cy="257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074892" y="2294872"/>
            <a:ext cx="6255174" cy="646331"/>
          </a:xfrm>
          <a:prstGeom prst="rect">
            <a:avLst/>
          </a:prstGeom>
          <a:noFill/>
        </p:spPr>
        <p:txBody>
          <a:bodyPr wrap="square" rtlCol="0">
            <a:spAutoFit/>
          </a:bodyPr>
          <a:lstStyle/>
          <a:p>
            <a:r>
              <a:rPr lang="sv-SE" dirty="0"/>
              <a:t>122. Vart vänder du dig om du behöver hjälp för att du mår psykiskt dåligt, t.ex. är väldigt ledsen, orolig eller har ångest?</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80</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80</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725783709"/>
              </p:ext>
            </p:extLst>
          </p:nvPr>
        </p:nvGraphicFramePr>
        <p:xfrm>
          <a:off x="2483768" y="3025691"/>
          <a:ext cx="5904655"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452320" y="487207"/>
            <a:ext cx="1159292" cy="800219"/>
          </a:xfrm>
          <a:prstGeom prst="rect">
            <a:avLst/>
          </a:prstGeom>
          <a:noFill/>
        </p:spPr>
        <p:txBody>
          <a:bodyPr wrap="none" rtlCol="0">
            <a:spAutoFit/>
          </a:bodyPr>
          <a:lstStyle/>
          <a:p>
            <a:r>
              <a:rPr lang="sv-SE" sz="1400" dirty="0">
                <a:solidFill>
                  <a:srgbClr val="0070C0"/>
                </a:solidFill>
              </a:rPr>
              <a:t>Bas 2018 355</a:t>
            </a:r>
          </a:p>
          <a:p>
            <a:r>
              <a:rPr lang="sv-SE" sz="1400" dirty="0">
                <a:solidFill>
                  <a:srgbClr val="0070C0"/>
                </a:solidFill>
              </a:rPr>
              <a:t> </a:t>
            </a:r>
          </a:p>
          <a:p>
            <a:endParaRPr lang="sv-SE" dirty="0"/>
          </a:p>
        </p:txBody>
      </p:sp>
      <p:graphicFrame>
        <p:nvGraphicFramePr>
          <p:cNvPr id="16" name="Response|ACCESSLEVEL|q0119|0|#||">
            <a:extLst>
              <a:ext uri="{FF2B5EF4-FFF2-40B4-BE49-F238E27FC236}">
                <a16:creationId xmlns:a16="http://schemas.microsoft.com/office/drawing/2014/main" id="{AE53A15B-FB72-49D1-9D18-31F6B7128DC9}"/>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449B5511-8F4A-4C26-A6EB-2B2691DAF39E}"/>
              </a:ext>
            </a:extLst>
          </p:cNvPr>
          <p:cNvSpPr txBox="1"/>
          <p:nvPr/>
        </p:nvSpPr>
        <p:spPr>
          <a:xfrm>
            <a:off x="878072" y="487207"/>
            <a:ext cx="774507" cy="369332"/>
          </a:xfrm>
          <a:prstGeom prst="rect">
            <a:avLst/>
          </a:prstGeom>
          <a:noFill/>
        </p:spPr>
        <p:txBody>
          <a:bodyPr wrap="none" rtlCol="0">
            <a:spAutoFit/>
          </a:bodyPr>
          <a:lstStyle/>
          <a:p>
            <a:r>
              <a:rPr lang="sv-SE" dirty="0"/>
              <a:t>MILSA</a:t>
            </a:r>
          </a:p>
        </p:txBody>
      </p:sp>
    </p:spTree>
    <p:extLst>
      <p:ext uri="{BB962C8B-B14F-4D97-AF65-F5344CB8AC3E}">
        <p14:creationId xmlns:p14="http://schemas.microsoft.com/office/powerpoint/2010/main" val="3428591188"/>
      </p:ext>
    </p:extLst>
  </p:cSld>
  <p:clrMapOvr>
    <a:masterClrMapping/>
  </p:clrMapOvr>
  <p:transition advClick="0" advTm="13375">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145299597"/>
              </p:ext>
            </p:extLst>
          </p:nvPr>
        </p:nvGraphicFramePr>
        <p:xfrm>
          <a:off x="124118" y="3428999"/>
          <a:ext cx="8120289" cy="257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205257" y="1849581"/>
            <a:ext cx="6255174" cy="923330"/>
          </a:xfrm>
          <a:prstGeom prst="rect">
            <a:avLst/>
          </a:prstGeom>
          <a:noFill/>
        </p:spPr>
        <p:txBody>
          <a:bodyPr wrap="square" rtlCol="0">
            <a:spAutoFit/>
          </a:bodyPr>
          <a:lstStyle/>
          <a:p>
            <a:r>
              <a:rPr lang="sv-SE" dirty="0"/>
              <a:t>123. Hur ofta funderar du på om information som du får från olika källor (t.ex. via andra landsmän, media, olika myndigheter) är korrekt?</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81</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81</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2000" y="5849172"/>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671484201"/>
              </p:ext>
            </p:extLst>
          </p:nvPr>
        </p:nvGraphicFramePr>
        <p:xfrm>
          <a:off x="2483768" y="3025691"/>
          <a:ext cx="5904655" cy="80661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247817F4-206B-4227-8D07-3CF15A8C6D15}"/>
              </a:ext>
            </a:extLst>
          </p:cNvPr>
          <p:cNvSpPr txBox="1"/>
          <p:nvPr/>
        </p:nvSpPr>
        <p:spPr>
          <a:xfrm>
            <a:off x="7452320" y="487207"/>
            <a:ext cx="1159292" cy="800219"/>
          </a:xfrm>
          <a:prstGeom prst="rect">
            <a:avLst/>
          </a:prstGeom>
          <a:noFill/>
        </p:spPr>
        <p:txBody>
          <a:bodyPr wrap="none" rtlCol="0">
            <a:spAutoFit/>
          </a:bodyPr>
          <a:lstStyle/>
          <a:p>
            <a:r>
              <a:rPr lang="sv-SE" sz="1400" dirty="0">
                <a:solidFill>
                  <a:srgbClr val="0070C0"/>
                </a:solidFill>
              </a:rPr>
              <a:t>Bas 2018 330</a:t>
            </a:r>
          </a:p>
          <a:p>
            <a:r>
              <a:rPr lang="sv-SE" sz="1400" dirty="0">
                <a:solidFill>
                  <a:srgbClr val="0070C0"/>
                </a:solidFill>
              </a:rPr>
              <a:t> </a:t>
            </a:r>
          </a:p>
          <a:p>
            <a:endParaRPr lang="sv-SE" dirty="0"/>
          </a:p>
        </p:txBody>
      </p:sp>
      <p:graphicFrame>
        <p:nvGraphicFramePr>
          <p:cNvPr id="16" name="Response|ACCESSLEVEL|q0119|0|#||">
            <a:extLst>
              <a:ext uri="{FF2B5EF4-FFF2-40B4-BE49-F238E27FC236}">
                <a16:creationId xmlns:a16="http://schemas.microsoft.com/office/drawing/2014/main" id="{AE53A15B-FB72-49D1-9D18-31F6B7128DC9}"/>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32B8884-4ABE-44CA-9FC3-4DD0FD37188A}"/>
              </a:ext>
            </a:extLst>
          </p:cNvPr>
          <p:cNvSpPr txBox="1"/>
          <p:nvPr/>
        </p:nvSpPr>
        <p:spPr>
          <a:xfrm>
            <a:off x="752899" y="443310"/>
            <a:ext cx="774507" cy="369332"/>
          </a:xfrm>
          <a:prstGeom prst="rect">
            <a:avLst/>
          </a:prstGeom>
          <a:noFill/>
        </p:spPr>
        <p:txBody>
          <a:bodyPr wrap="none" rtlCol="0">
            <a:spAutoFit/>
          </a:bodyPr>
          <a:lstStyle/>
          <a:p>
            <a:r>
              <a:rPr lang="sv-SE" dirty="0"/>
              <a:t>MILSA</a:t>
            </a:r>
          </a:p>
        </p:txBody>
      </p:sp>
    </p:spTree>
    <p:extLst>
      <p:ext uri="{BB962C8B-B14F-4D97-AF65-F5344CB8AC3E}">
        <p14:creationId xmlns:p14="http://schemas.microsoft.com/office/powerpoint/2010/main" val="262955999"/>
      </p:ext>
    </p:extLst>
  </p:cSld>
  <p:clrMapOvr>
    <a:masterClrMapping/>
  </p:clrMapOvr>
  <p:transition advClick="0" advTm="13375">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graphicFrame>
        <p:nvGraphicFramePr>
          <p:cNvPr id="12" name="Chart1"/>
          <p:cNvGraphicFramePr>
            <a:graphicFrameLocks noGrp="1"/>
          </p:cNvGraphicFramePr>
          <p:nvPr>
            <p:ph idx="1"/>
            <p:extLst>
              <p:ext uri="{D42A27DB-BD31-4B8C-83A1-F6EECF244321}">
                <p14:modId xmlns:p14="http://schemas.microsoft.com/office/powerpoint/2010/main" val="1003145707"/>
              </p:ext>
            </p:extLst>
          </p:nvPr>
        </p:nvGraphicFramePr>
        <p:xfrm>
          <a:off x="124118" y="2564903"/>
          <a:ext cx="8856662" cy="393059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780816" y="1204926"/>
            <a:ext cx="8147248" cy="369332"/>
          </a:xfrm>
          <a:prstGeom prst="rect">
            <a:avLst/>
          </a:prstGeom>
          <a:noFill/>
        </p:spPr>
        <p:txBody>
          <a:bodyPr wrap="square" rtlCol="0">
            <a:spAutoFit/>
          </a:bodyPr>
          <a:lstStyle/>
          <a:p>
            <a:r>
              <a:rPr lang="sv-SE" dirty="0"/>
              <a:t>124. Har du idrottat här i Sverige?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82</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82</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8688" y="5892581"/>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10404648" y="1868701"/>
          <a:ext cx="144016" cy="14162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legend">
            <a:extLst>
              <a:ext uri="{FF2B5EF4-FFF2-40B4-BE49-F238E27FC236}">
                <a16:creationId xmlns:a16="http://schemas.microsoft.com/office/drawing/2014/main" id="{E1B6D472-3B73-4AD6-BFFE-4A84D1B0238B}"/>
              </a:ext>
            </a:extLst>
          </p:cNvPr>
          <p:cNvGraphicFramePr>
            <a:graphicFrameLocks/>
          </p:cNvGraphicFramePr>
          <p:nvPr>
            <p:extLst/>
          </p:nvPr>
        </p:nvGraphicFramePr>
        <p:xfrm>
          <a:off x="124118" y="1562994"/>
          <a:ext cx="11431642" cy="234829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9">
            <a:extLst>
              <a:ext uri="{FF2B5EF4-FFF2-40B4-BE49-F238E27FC236}">
                <a16:creationId xmlns:a16="http://schemas.microsoft.com/office/drawing/2014/main" id="{0E0F89BB-9E6D-4931-B8CD-D07112EC2EE7}"/>
              </a:ext>
            </a:extLst>
          </p:cNvPr>
          <p:cNvSpPr txBox="1"/>
          <p:nvPr/>
        </p:nvSpPr>
        <p:spPr>
          <a:xfrm>
            <a:off x="7524328" y="475684"/>
            <a:ext cx="1290738" cy="800219"/>
          </a:xfrm>
          <a:prstGeom prst="rect">
            <a:avLst/>
          </a:prstGeom>
          <a:noFill/>
        </p:spPr>
        <p:txBody>
          <a:bodyPr wrap="none" rtlCol="0">
            <a:spAutoFit/>
          </a:bodyPr>
          <a:lstStyle/>
          <a:p>
            <a:r>
              <a:rPr lang="sv-SE" sz="1400" dirty="0">
                <a:solidFill>
                  <a:srgbClr val="0070C0"/>
                </a:solidFill>
              </a:rPr>
              <a:t>Bas 2017  1308</a:t>
            </a:r>
          </a:p>
          <a:p>
            <a:r>
              <a:rPr lang="sv-SE" sz="1400" dirty="0">
                <a:solidFill>
                  <a:srgbClr val="0070C0"/>
                </a:solidFill>
              </a:rPr>
              <a:t>Bas 2018  375 </a:t>
            </a:r>
          </a:p>
          <a:p>
            <a:endParaRPr lang="sv-SE" dirty="0"/>
          </a:p>
        </p:txBody>
      </p:sp>
      <p:graphicFrame>
        <p:nvGraphicFramePr>
          <p:cNvPr id="19" name="Response|ACCESSLEVEL|q0139|0|#||">
            <a:extLst>
              <a:ext uri="{FF2B5EF4-FFF2-40B4-BE49-F238E27FC236}">
                <a16:creationId xmlns:a16="http://schemas.microsoft.com/office/drawing/2014/main" id="{444E14A6-DDA7-4013-BC8A-7F70EA26D6C1}"/>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7D1441AB-B2F8-4C66-BE23-4C5C328AAF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946" y="449396"/>
            <a:ext cx="2381250" cy="447675"/>
          </a:xfrm>
          <a:prstGeom prst="rect">
            <a:avLst/>
          </a:prstGeom>
        </p:spPr>
      </p:pic>
    </p:spTree>
    <p:extLst>
      <p:ext uri="{BB962C8B-B14F-4D97-AF65-F5344CB8AC3E}">
        <p14:creationId xmlns:p14="http://schemas.microsoft.com/office/powerpoint/2010/main" val="2698249674"/>
      </p:ext>
    </p:extLst>
  </p:cSld>
  <p:clrMapOvr>
    <a:masterClrMapping/>
  </p:clrMapOvr>
  <p:transition advClick="0" advTm="13375">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graphicFrame>
        <p:nvGraphicFramePr>
          <p:cNvPr id="12" name="Chart1"/>
          <p:cNvGraphicFramePr>
            <a:graphicFrameLocks noGrp="1"/>
          </p:cNvGraphicFramePr>
          <p:nvPr>
            <p:ph idx="1"/>
            <p:extLst>
              <p:ext uri="{D42A27DB-BD31-4B8C-83A1-F6EECF244321}">
                <p14:modId xmlns:p14="http://schemas.microsoft.com/office/powerpoint/2010/main" val="3893509966"/>
              </p:ext>
            </p:extLst>
          </p:nvPr>
        </p:nvGraphicFramePr>
        <p:xfrm>
          <a:off x="338424" y="2763607"/>
          <a:ext cx="8048282" cy="288086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715809" y="1459109"/>
            <a:ext cx="5664503" cy="646331"/>
          </a:xfrm>
          <a:prstGeom prst="rect">
            <a:avLst/>
          </a:prstGeom>
          <a:noFill/>
        </p:spPr>
        <p:txBody>
          <a:bodyPr wrap="square" rtlCol="0">
            <a:spAutoFit/>
          </a:bodyPr>
          <a:lstStyle/>
          <a:p>
            <a:r>
              <a:rPr lang="sv-SE" dirty="0"/>
              <a:t>125. Har du deltagit regelbundet i nedanstående aktiviteter det senaste året?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83</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83</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8688" y="5892581"/>
            <a:ext cx="565800" cy="646331"/>
          </a:xfrm>
          <a:prstGeom prst="rect">
            <a:avLst/>
          </a:prstGeom>
          <a:noFill/>
        </p:spPr>
        <p:txBody>
          <a:bodyPr wrap="square" rtlCol="0">
            <a:spAutoFit/>
          </a:bodyPr>
          <a:lstStyle/>
          <a:p>
            <a:endParaRPr lang="sv-SE" dirty="0"/>
          </a:p>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10404648" y="1868701"/>
          <a:ext cx="144016" cy="14162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legend">
            <a:extLst>
              <a:ext uri="{FF2B5EF4-FFF2-40B4-BE49-F238E27FC236}">
                <a16:creationId xmlns:a16="http://schemas.microsoft.com/office/drawing/2014/main" id="{E1B6D472-3B73-4AD6-BFFE-4A84D1B0238B}"/>
              </a:ext>
            </a:extLst>
          </p:cNvPr>
          <p:cNvGraphicFramePr>
            <a:graphicFrameLocks/>
          </p:cNvGraphicFramePr>
          <p:nvPr>
            <p:extLst>
              <p:ext uri="{D42A27DB-BD31-4B8C-83A1-F6EECF244321}">
                <p14:modId xmlns:p14="http://schemas.microsoft.com/office/powerpoint/2010/main" val="1456769244"/>
              </p:ext>
            </p:extLst>
          </p:nvPr>
        </p:nvGraphicFramePr>
        <p:xfrm>
          <a:off x="196503" y="1723621"/>
          <a:ext cx="11431642" cy="234829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9">
            <a:extLst>
              <a:ext uri="{FF2B5EF4-FFF2-40B4-BE49-F238E27FC236}">
                <a16:creationId xmlns:a16="http://schemas.microsoft.com/office/drawing/2014/main" id="{0E0F89BB-9E6D-4931-B8CD-D07112EC2EE7}"/>
              </a:ext>
            </a:extLst>
          </p:cNvPr>
          <p:cNvSpPr txBox="1"/>
          <p:nvPr/>
        </p:nvSpPr>
        <p:spPr>
          <a:xfrm>
            <a:off x="7061262" y="692152"/>
            <a:ext cx="1239442" cy="584775"/>
          </a:xfrm>
          <a:prstGeom prst="rect">
            <a:avLst/>
          </a:prstGeom>
          <a:noFill/>
        </p:spPr>
        <p:txBody>
          <a:bodyPr wrap="none" rtlCol="0">
            <a:spAutoFit/>
          </a:bodyPr>
          <a:lstStyle/>
          <a:p>
            <a:r>
              <a:rPr lang="sv-SE" sz="1400" dirty="0">
                <a:solidFill>
                  <a:srgbClr val="0070C0"/>
                </a:solidFill>
              </a:rPr>
              <a:t>Bas 2018  181 </a:t>
            </a:r>
          </a:p>
          <a:p>
            <a:endParaRPr lang="sv-SE" dirty="0"/>
          </a:p>
        </p:txBody>
      </p:sp>
      <p:graphicFrame>
        <p:nvGraphicFramePr>
          <p:cNvPr id="19" name="Response|ACCESSLEVEL|q0139|0|#||">
            <a:extLst>
              <a:ext uri="{FF2B5EF4-FFF2-40B4-BE49-F238E27FC236}">
                <a16:creationId xmlns:a16="http://schemas.microsoft.com/office/drawing/2014/main" id="{444E14A6-DDA7-4013-BC8A-7F70EA26D6C1}"/>
              </a:ext>
            </a:extLst>
          </p:cNvPr>
          <p:cNvGraphicFramePr>
            <a:graphicFrameLocks noGrp="1"/>
          </p:cNvGraphicFramePr>
          <p:nvPr>
            <p:extLst>
              <p:ext uri="{D42A27DB-BD31-4B8C-83A1-F6EECF244321}">
                <p14:modId xmlns:p14="http://schemas.microsoft.com/office/powerpoint/2010/main" val="2820287606"/>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DF22DC73-0B47-4531-966A-6C68B9963E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484" y="136525"/>
            <a:ext cx="683174" cy="1077004"/>
          </a:xfrm>
          <a:prstGeom prst="rect">
            <a:avLst/>
          </a:prstGeom>
        </p:spPr>
      </p:pic>
    </p:spTree>
    <p:extLst>
      <p:ext uri="{BB962C8B-B14F-4D97-AF65-F5344CB8AC3E}">
        <p14:creationId xmlns:p14="http://schemas.microsoft.com/office/powerpoint/2010/main" val="3579339293"/>
      </p:ext>
    </p:extLst>
  </p:cSld>
  <p:clrMapOvr>
    <a:masterClrMapping/>
  </p:clrMapOvr>
  <p:transition advClick="0" advTm="13375">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6060" y="778139"/>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665450334"/>
              </p:ext>
            </p:extLst>
          </p:nvPr>
        </p:nvGraphicFramePr>
        <p:xfrm>
          <a:off x="143669" y="2553771"/>
          <a:ext cx="8856662" cy="393059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907704" y="1481554"/>
            <a:ext cx="6336704" cy="523220"/>
          </a:xfrm>
          <a:prstGeom prst="rect">
            <a:avLst/>
          </a:prstGeom>
          <a:noFill/>
        </p:spPr>
        <p:txBody>
          <a:bodyPr wrap="square" rtlCol="0">
            <a:spAutoFit/>
          </a:bodyPr>
          <a:lstStyle/>
          <a:p>
            <a:r>
              <a:rPr lang="sv-SE" sz="1400" dirty="0"/>
              <a:t>127. Har du varit aktiv inom idrotten som ledare, tränare, styrelseledamot eller liknande sedan du kom till Sverige?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84</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84</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475126" y="5888245"/>
            <a:ext cx="565800" cy="646331"/>
          </a:xfrm>
          <a:prstGeom prst="rect">
            <a:avLst/>
          </a:prstGeom>
          <a:noFill/>
        </p:spPr>
        <p:txBody>
          <a:bodyPr wrap="square" rtlCol="0">
            <a:spAutoFit/>
          </a:bodyPr>
          <a:lstStyle/>
          <a:p>
            <a:endParaRPr lang="sv-SE" dirty="0"/>
          </a:p>
          <a:p>
            <a:r>
              <a:rPr lang="sv-SE" dirty="0"/>
              <a:t>%</a:t>
            </a:r>
          </a:p>
        </p:txBody>
      </p:sp>
      <p:graphicFrame>
        <p:nvGraphicFramePr>
          <p:cNvPr id="15" name="legend">
            <a:extLst>
              <a:ext uri="{FF2B5EF4-FFF2-40B4-BE49-F238E27FC236}">
                <a16:creationId xmlns:a16="http://schemas.microsoft.com/office/drawing/2014/main" id="{B86A2A0C-03AA-43C8-943D-CF11598CABEC}"/>
              </a:ext>
            </a:extLst>
          </p:cNvPr>
          <p:cNvGraphicFramePr>
            <a:graphicFrameLocks/>
          </p:cNvGraphicFramePr>
          <p:nvPr>
            <p:extLst>
              <p:ext uri="{D42A27DB-BD31-4B8C-83A1-F6EECF244321}">
                <p14:modId xmlns:p14="http://schemas.microsoft.com/office/powerpoint/2010/main" val="892846906"/>
              </p:ext>
            </p:extLst>
          </p:nvPr>
        </p:nvGraphicFramePr>
        <p:xfrm>
          <a:off x="16060" y="2316666"/>
          <a:ext cx="11431642" cy="1394481"/>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ruta 9">
            <a:extLst>
              <a:ext uri="{FF2B5EF4-FFF2-40B4-BE49-F238E27FC236}">
                <a16:creationId xmlns:a16="http://schemas.microsoft.com/office/drawing/2014/main" id="{E2460EA1-B91D-4E44-BE15-37F26DA4AFA9}"/>
              </a:ext>
            </a:extLst>
          </p:cNvPr>
          <p:cNvSpPr txBox="1"/>
          <p:nvPr/>
        </p:nvSpPr>
        <p:spPr>
          <a:xfrm>
            <a:off x="7452320" y="447232"/>
            <a:ext cx="1250663" cy="800219"/>
          </a:xfrm>
          <a:prstGeom prst="rect">
            <a:avLst/>
          </a:prstGeom>
          <a:noFill/>
        </p:spPr>
        <p:txBody>
          <a:bodyPr wrap="none" rtlCol="0">
            <a:spAutoFit/>
          </a:bodyPr>
          <a:lstStyle/>
          <a:p>
            <a:r>
              <a:rPr lang="sv-SE" sz="1400" dirty="0">
                <a:solidFill>
                  <a:srgbClr val="0070C0"/>
                </a:solidFill>
              </a:rPr>
              <a:t>Bas 2017 1286</a:t>
            </a:r>
          </a:p>
          <a:p>
            <a:r>
              <a:rPr lang="sv-SE" sz="1400" dirty="0">
                <a:solidFill>
                  <a:srgbClr val="0070C0"/>
                </a:solidFill>
              </a:rPr>
              <a:t>Bas 2018 365 </a:t>
            </a:r>
          </a:p>
          <a:p>
            <a:endParaRPr lang="sv-SE" dirty="0"/>
          </a:p>
        </p:txBody>
      </p:sp>
      <p:graphicFrame>
        <p:nvGraphicFramePr>
          <p:cNvPr id="19" name="Response|ACCESSLEVEL|q0141|0|#||">
            <a:extLst>
              <a:ext uri="{FF2B5EF4-FFF2-40B4-BE49-F238E27FC236}">
                <a16:creationId xmlns:a16="http://schemas.microsoft.com/office/drawing/2014/main" id="{0737C4E1-4F0F-4B36-988D-05D851F179C1}"/>
              </a:ext>
            </a:extLst>
          </p:cNvPr>
          <p:cNvGraphicFramePr>
            <a:graphicFrameLocks noGrp="1"/>
          </p:cNvGraphicFramePr>
          <p:nvPr>
            <p:extLst>
              <p:ext uri="{D42A27DB-BD31-4B8C-83A1-F6EECF244321}">
                <p14:modId xmlns:p14="http://schemas.microsoft.com/office/powerpoint/2010/main" val="2825625166"/>
              </p:ext>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3" name="Picture 12" descr="A close up of a logo&#10;&#10;Description automatically generated">
            <a:extLst>
              <a:ext uri="{FF2B5EF4-FFF2-40B4-BE49-F238E27FC236}">
                <a16:creationId xmlns:a16="http://schemas.microsoft.com/office/drawing/2014/main" id="{8053F006-AB37-4011-9D0E-0CC36D2F76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946" y="449396"/>
            <a:ext cx="2381250" cy="447675"/>
          </a:xfrm>
          <a:prstGeom prst="rect">
            <a:avLst/>
          </a:prstGeom>
        </p:spPr>
      </p:pic>
    </p:spTree>
    <p:extLst>
      <p:ext uri="{BB962C8B-B14F-4D97-AF65-F5344CB8AC3E}">
        <p14:creationId xmlns:p14="http://schemas.microsoft.com/office/powerpoint/2010/main" val="994079514"/>
      </p:ext>
    </p:extLst>
  </p:cSld>
  <p:clrMapOvr>
    <a:masterClrMapping/>
  </p:clrMapOvr>
  <p:transition advClick="0" advTm="13375">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100881139"/>
              </p:ext>
            </p:extLst>
          </p:nvPr>
        </p:nvGraphicFramePr>
        <p:xfrm>
          <a:off x="107504" y="2249126"/>
          <a:ext cx="8856984" cy="424847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115616" y="1260659"/>
            <a:ext cx="8856984" cy="738664"/>
          </a:xfrm>
          <a:prstGeom prst="rect">
            <a:avLst/>
          </a:prstGeom>
          <a:noFill/>
        </p:spPr>
        <p:txBody>
          <a:bodyPr wrap="square" rtlCol="0">
            <a:spAutoFit/>
          </a:bodyPr>
          <a:lstStyle/>
          <a:p>
            <a:r>
              <a:rPr lang="sv-SE" dirty="0"/>
              <a:t>128. Vad tycker din närmaste omgivning (folk omkring dig) om följande: F52B</a:t>
            </a:r>
          </a:p>
          <a:p>
            <a:endParaRPr lang="sv-SE" sz="1200" dirty="0"/>
          </a:p>
          <a:p>
            <a:r>
              <a:rPr lang="sv-SE" sz="1200" dirty="0"/>
              <a:t>Instämmer inte alls (1)  Instämmer inte (2) Instämmer (3) Instämmer helt (4)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85</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85</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1156998" y="1590338"/>
          <a:ext cx="7776542" cy="83371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5ECAF53B-881D-4C72-9AD3-7F0C11B6641F}"/>
              </a:ext>
            </a:extLst>
          </p:cNvPr>
          <p:cNvSpPr txBox="1"/>
          <p:nvPr/>
        </p:nvSpPr>
        <p:spPr>
          <a:xfrm>
            <a:off x="7620000" y="526226"/>
            <a:ext cx="1159292" cy="800219"/>
          </a:xfrm>
          <a:prstGeom prst="rect">
            <a:avLst/>
          </a:prstGeom>
          <a:noFill/>
        </p:spPr>
        <p:txBody>
          <a:bodyPr wrap="none" rtlCol="0">
            <a:spAutoFit/>
          </a:bodyPr>
          <a:lstStyle/>
          <a:p>
            <a:r>
              <a:rPr lang="sv-SE" sz="1400" dirty="0">
                <a:solidFill>
                  <a:srgbClr val="0070C0"/>
                </a:solidFill>
              </a:rPr>
              <a:t>Bas 2018 318</a:t>
            </a:r>
          </a:p>
          <a:p>
            <a:r>
              <a:rPr lang="sv-SE" sz="1400" dirty="0">
                <a:solidFill>
                  <a:srgbClr val="0070C0"/>
                </a:solidFill>
              </a:rPr>
              <a:t> </a:t>
            </a:r>
          </a:p>
          <a:p>
            <a:endParaRPr lang="sv-SE" dirty="0"/>
          </a:p>
        </p:txBody>
      </p:sp>
      <p:graphicFrame>
        <p:nvGraphicFramePr>
          <p:cNvPr id="16" name="Response|ACCESSLEVEL|q20_01|0|#||">
            <a:extLst>
              <a:ext uri="{FF2B5EF4-FFF2-40B4-BE49-F238E27FC236}">
                <a16:creationId xmlns:a16="http://schemas.microsoft.com/office/drawing/2014/main" id="{18371F23-9554-45C4-9B9E-C34F1BB1AEFD}"/>
              </a:ext>
            </a:extLst>
          </p:cNvPr>
          <p:cNvGraphicFramePr>
            <a:graphicFrameLocks noGrp="1"/>
          </p:cNvGraphicFramePr>
          <p:nvPr>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WVS logga.png">
            <a:extLst>
              <a:ext uri="{FF2B5EF4-FFF2-40B4-BE49-F238E27FC236}">
                <a16:creationId xmlns:a16="http://schemas.microsoft.com/office/drawing/2014/main" id="{2DCB80EA-57CF-4E1F-A719-A74F5678229C}"/>
              </a:ext>
            </a:extLst>
          </p:cNvPr>
          <p:cNvPicPr>
            <a:picLocks noChangeAspect="1"/>
          </p:cNvPicPr>
          <p:nvPr/>
        </p:nvPicPr>
        <p:blipFill>
          <a:blip r:embed="rId6">
            <a:extLst/>
          </a:blip>
          <a:stretch>
            <a:fillRect/>
          </a:stretch>
        </p:blipFill>
        <p:spPr>
          <a:xfrm>
            <a:off x="273892" y="350359"/>
            <a:ext cx="1211007" cy="572203"/>
          </a:xfrm>
          <a:prstGeom prst="rect">
            <a:avLst/>
          </a:prstGeom>
          <a:ln w="12700">
            <a:miter lim="400000"/>
          </a:ln>
        </p:spPr>
      </p:pic>
    </p:spTree>
    <p:extLst>
      <p:ext uri="{BB962C8B-B14F-4D97-AF65-F5344CB8AC3E}">
        <p14:creationId xmlns:p14="http://schemas.microsoft.com/office/powerpoint/2010/main" val="973954031"/>
      </p:ext>
    </p:extLst>
  </p:cSld>
  <p:clrMapOvr>
    <a:masterClrMapping/>
  </p:clrMapOvr>
  <p:transition advClick="0" advTm="13375">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70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000327912"/>
              </p:ext>
            </p:extLst>
          </p:nvPr>
        </p:nvGraphicFramePr>
        <p:xfrm>
          <a:off x="124118" y="2564903"/>
          <a:ext cx="8856662" cy="393059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561148" y="1467234"/>
            <a:ext cx="7420340" cy="923330"/>
          </a:xfrm>
          <a:prstGeom prst="rect">
            <a:avLst/>
          </a:prstGeom>
          <a:noFill/>
        </p:spPr>
        <p:txBody>
          <a:bodyPr wrap="square" rtlCol="0">
            <a:spAutoFit/>
          </a:bodyPr>
          <a:lstStyle/>
          <a:p>
            <a:r>
              <a:rPr lang="sv-SE" dirty="0"/>
              <a:t>129. QSW116 I Sverige har alla ungdomar rätt till sexualkunskap dvs information om sexualitet, hur man blir gravid och skyddar sig mot infektioner etc. Hade du fått denna typ av information innan du kom till Sverige?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86</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86</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8404" y="5875427"/>
            <a:ext cx="565800" cy="646331"/>
          </a:xfrm>
          <a:prstGeom prst="rect">
            <a:avLst/>
          </a:prstGeom>
          <a:noFill/>
        </p:spPr>
        <p:txBody>
          <a:bodyPr wrap="square" rtlCol="0">
            <a:spAutoFit/>
          </a:bodyPr>
          <a:lstStyle/>
          <a:p>
            <a:endParaRPr lang="sv-SE" dirty="0"/>
          </a:p>
          <a:p>
            <a:r>
              <a:rPr lang="sv-SE" dirty="0"/>
              <a:t>%</a:t>
            </a:r>
          </a:p>
        </p:txBody>
      </p:sp>
      <p:graphicFrame>
        <p:nvGraphicFramePr>
          <p:cNvPr id="15" name="legend">
            <a:extLst>
              <a:ext uri="{FF2B5EF4-FFF2-40B4-BE49-F238E27FC236}">
                <a16:creationId xmlns:a16="http://schemas.microsoft.com/office/drawing/2014/main" id="{E9AB77BA-6004-4A30-A08F-30BDCC99A4C4}"/>
              </a:ext>
            </a:extLst>
          </p:cNvPr>
          <p:cNvGraphicFramePr>
            <a:graphicFrameLocks/>
          </p:cNvGraphicFramePr>
          <p:nvPr>
            <p:extLst>
              <p:ext uri="{D42A27DB-BD31-4B8C-83A1-F6EECF244321}">
                <p14:modId xmlns:p14="http://schemas.microsoft.com/office/powerpoint/2010/main" val="3986204740"/>
              </p:ext>
            </p:extLst>
          </p:nvPr>
        </p:nvGraphicFramePr>
        <p:xfrm>
          <a:off x="-252536" y="2492896"/>
          <a:ext cx="9124449" cy="758544"/>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ruta 9">
            <a:extLst>
              <a:ext uri="{FF2B5EF4-FFF2-40B4-BE49-F238E27FC236}">
                <a16:creationId xmlns:a16="http://schemas.microsoft.com/office/drawing/2014/main" id="{B6E7DFFD-4729-4720-AEBE-300C9DF227CE}"/>
              </a:ext>
            </a:extLst>
          </p:cNvPr>
          <p:cNvSpPr txBox="1"/>
          <p:nvPr/>
        </p:nvSpPr>
        <p:spPr>
          <a:xfrm>
            <a:off x="7380191" y="570210"/>
            <a:ext cx="1159292" cy="800219"/>
          </a:xfrm>
          <a:prstGeom prst="rect">
            <a:avLst/>
          </a:prstGeom>
          <a:noFill/>
        </p:spPr>
        <p:txBody>
          <a:bodyPr wrap="none" rtlCol="0">
            <a:spAutoFit/>
          </a:bodyPr>
          <a:lstStyle/>
          <a:p>
            <a:r>
              <a:rPr lang="sv-SE" sz="1400" dirty="0">
                <a:solidFill>
                  <a:srgbClr val="0070C0"/>
                </a:solidFill>
              </a:rPr>
              <a:t>Bas 2018 321</a:t>
            </a:r>
          </a:p>
          <a:p>
            <a:r>
              <a:rPr lang="sv-SE" sz="1400" dirty="0">
                <a:solidFill>
                  <a:srgbClr val="0070C0"/>
                </a:solidFill>
              </a:rPr>
              <a:t> </a:t>
            </a:r>
          </a:p>
          <a:p>
            <a:endParaRPr lang="sv-SE" dirty="0"/>
          </a:p>
        </p:txBody>
      </p:sp>
      <p:sp>
        <p:nvSpPr>
          <p:cNvPr id="2" name="TextBox 1">
            <a:extLst>
              <a:ext uri="{FF2B5EF4-FFF2-40B4-BE49-F238E27FC236}">
                <a16:creationId xmlns:a16="http://schemas.microsoft.com/office/drawing/2014/main" id="{90368017-0E89-4FB1-8A6D-12DCDBFA1904}"/>
              </a:ext>
            </a:extLst>
          </p:cNvPr>
          <p:cNvSpPr txBox="1"/>
          <p:nvPr/>
        </p:nvSpPr>
        <p:spPr>
          <a:xfrm flipH="1">
            <a:off x="6129887" y="6177804"/>
            <a:ext cx="1778919" cy="369332"/>
          </a:xfrm>
          <a:prstGeom prst="rect">
            <a:avLst/>
          </a:prstGeom>
          <a:noFill/>
        </p:spPr>
        <p:txBody>
          <a:bodyPr wrap="square" rtlCol="0">
            <a:spAutoFit/>
          </a:bodyPr>
          <a:lstStyle/>
          <a:p>
            <a:r>
              <a:rPr lang="sv-SE" dirty="0"/>
              <a:t>Medelvärde 5,6</a:t>
            </a:r>
          </a:p>
        </p:txBody>
      </p:sp>
      <p:pic>
        <p:nvPicPr>
          <p:cNvPr id="19" name="Picture 4" descr="http://www.invandrarindex.se/wp-content/uploads/2018/10/Karolinska_institutet.png">
            <a:hlinkClick r:id="rId6"/>
            <a:extLst>
              <a:ext uri="{FF2B5EF4-FFF2-40B4-BE49-F238E27FC236}">
                <a16:creationId xmlns:a16="http://schemas.microsoft.com/office/drawing/2014/main" id="{056B9C88-2DA4-4E2A-B51D-E1ABA91DD7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601" y="302747"/>
            <a:ext cx="1539802" cy="62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89515"/>
      </p:ext>
    </p:extLst>
  </p:cSld>
  <p:clrMapOvr>
    <a:masterClrMapping/>
  </p:clrMapOvr>
  <p:transition advClick="0" advTm="13375">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6060" y="808916"/>
            <a:ext cx="9144000" cy="4462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200" b="1" dirty="0">
                <a:latin typeface="Calibri" pitchFamily="34" charset="0"/>
                <a:ea typeface="Times New Roman" pitchFamily="18" charset="0"/>
                <a:cs typeface="Times New Roman" pitchFamily="18" charset="0"/>
              </a:rPr>
              <a:t>De nya svenskarnas röst !</a:t>
            </a:r>
            <a:endParaRPr kumimoji="0" lang="sv-SE" sz="12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729190284"/>
              </p:ext>
            </p:extLst>
          </p:nvPr>
        </p:nvGraphicFramePr>
        <p:xfrm>
          <a:off x="143669" y="2553771"/>
          <a:ext cx="8856662" cy="393059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411760" y="1771544"/>
            <a:ext cx="7095417" cy="646331"/>
          </a:xfrm>
          <a:prstGeom prst="rect">
            <a:avLst/>
          </a:prstGeom>
          <a:noFill/>
        </p:spPr>
        <p:txBody>
          <a:bodyPr wrap="square" rtlCol="0">
            <a:spAutoFit/>
          </a:bodyPr>
          <a:lstStyle/>
          <a:p>
            <a:r>
              <a:rPr lang="sv-SE" dirty="0"/>
              <a:t>130. QSW117-118 Tycker du att det är bra att alla ungdomar får sexualundervisning i skolan i Sverige?</a:t>
            </a:r>
            <a:endParaRPr lang="sv-SE" sz="1400" dirty="0"/>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87</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87</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475126" y="5888245"/>
            <a:ext cx="565800" cy="646331"/>
          </a:xfrm>
          <a:prstGeom prst="rect">
            <a:avLst/>
          </a:prstGeom>
          <a:noFill/>
        </p:spPr>
        <p:txBody>
          <a:bodyPr wrap="square" rtlCol="0">
            <a:spAutoFit/>
          </a:bodyPr>
          <a:lstStyle/>
          <a:p>
            <a:endParaRPr lang="sv-SE" dirty="0"/>
          </a:p>
          <a:p>
            <a:r>
              <a:rPr lang="sv-SE" dirty="0"/>
              <a:t>%</a:t>
            </a:r>
          </a:p>
        </p:txBody>
      </p:sp>
      <p:graphicFrame>
        <p:nvGraphicFramePr>
          <p:cNvPr id="15" name="legend">
            <a:extLst>
              <a:ext uri="{FF2B5EF4-FFF2-40B4-BE49-F238E27FC236}">
                <a16:creationId xmlns:a16="http://schemas.microsoft.com/office/drawing/2014/main" id="{B86A2A0C-03AA-43C8-943D-CF11598CABEC}"/>
              </a:ext>
            </a:extLst>
          </p:cNvPr>
          <p:cNvGraphicFramePr>
            <a:graphicFrameLocks/>
          </p:cNvGraphicFramePr>
          <p:nvPr>
            <p:extLst/>
          </p:nvPr>
        </p:nvGraphicFramePr>
        <p:xfrm>
          <a:off x="179512" y="2033203"/>
          <a:ext cx="11431642" cy="1394481"/>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ruta 9">
            <a:extLst>
              <a:ext uri="{FF2B5EF4-FFF2-40B4-BE49-F238E27FC236}">
                <a16:creationId xmlns:a16="http://schemas.microsoft.com/office/drawing/2014/main" id="{E2460EA1-B91D-4E44-BE15-37F26DA4AFA9}"/>
              </a:ext>
            </a:extLst>
          </p:cNvPr>
          <p:cNvSpPr txBox="1"/>
          <p:nvPr/>
        </p:nvSpPr>
        <p:spPr>
          <a:xfrm>
            <a:off x="7899762" y="313129"/>
            <a:ext cx="793807" cy="584775"/>
          </a:xfrm>
          <a:prstGeom prst="rect">
            <a:avLst/>
          </a:prstGeom>
          <a:noFill/>
        </p:spPr>
        <p:txBody>
          <a:bodyPr wrap="none" rtlCol="0">
            <a:spAutoFit/>
          </a:bodyPr>
          <a:lstStyle/>
          <a:p>
            <a:r>
              <a:rPr lang="sv-SE" sz="1400" dirty="0">
                <a:solidFill>
                  <a:srgbClr val="0070C0"/>
                </a:solidFill>
              </a:rPr>
              <a:t>Bas 318 </a:t>
            </a:r>
          </a:p>
          <a:p>
            <a:endParaRPr lang="sv-SE" dirty="0"/>
          </a:p>
        </p:txBody>
      </p:sp>
      <p:graphicFrame>
        <p:nvGraphicFramePr>
          <p:cNvPr id="19" name="Response|ACCESSLEVEL|q0141|0|#||">
            <a:extLst>
              <a:ext uri="{FF2B5EF4-FFF2-40B4-BE49-F238E27FC236}">
                <a16:creationId xmlns:a16="http://schemas.microsoft.com/office/drawing/2014/main" id="{0737C4E1-4F0F-4B36-988D-05D851F179C1}"/>
              </a:ext>
            </a:extLst>
          </p:cNvPr>
          <p:cNvGraphicFramePr>
            <a:graphicFrameLocks noGrp="1"/>
          </p:cNvGraphicFramePr>
          <p:nvPr>
            <p:extLst/>
          </p:nvPr>
        </p:nvGraphicFramePr>
        <p:xfrm>
          <a:off x="8352000" y="1404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0" name="Picture 4" descr="http://www.invandrarindex.se/wp-content/uploads/2018/10/Karolinska_institutet.png">
            <a:hlinkClick r:id="rId6"/>
            <a:extLst>
              <a:ext uri="{FF2B5EF4-FFF2-40B4-BE49-F238E27FC236}">
                <a16:creationId xmlns:a16="http://schemas.microsoft.com/office/drawing/2014/main" id="{816E8E62-213F-4451-8DEF-2130B6FA7F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601" y="302747"/>
            <a:ext cx="1539802" cy="62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588769"/>
      </p:ext>
    </p:extLst>
  </p:cSld>
  <p:clrMapOvr>
    <a:masterClrMapping/>
  </p:clrMapOvr>
  <p:transition advClick="0" advTm="13375">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708032122"/>
              </p:ext>
            </p:extLst>
          </p:nvPr>
        </p:nvGraphicFramePr>
        <p:xfrm>
          <a:off x="83504" y="2195119"/>
          <a:ext cx="8856984" cy="424847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043608" y="1530501"/>
            <a:ext cx="8856984" cy="646331"/>
          </a:xfrm>
          <a:prstGeom prst="rect">
            <a:avLst/>
          </a:prstGeom>
          <a:noFill/>
        </p:spPr>
        <p:txBody>
          <a:bodyPr wrap="square" rtlCol="0">
            <a:spAutoFit/>
          </a:bodyPr>
          <a:lstStyle/>
          <a:p>
            <a:r>
              <a:rPr lang="sv-SE" dirty="0"/>
              <a:t>131. QSW120-125 Är det lagligt i Sverige att ....</a:t>
            </a:r>
          </a:p>
          <a:p>
            <a:r>
              <a:rPr lang="sv-SE" dirty="0"/>
              <a:t>Svarat Ja</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88</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88</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635431033"/>
              </p:ext>
            </p:extLst>
          </p:nvPr>
        </p:nvGraphicFramePr>
        <p:xfrm>
          <a:off x="1367458" y="1395471"/>
          <a:ext cx="7776542" cy="83371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5ECAF53B-881D-4C72-9AD3-7F0C11B6641F}"/>
              </a:ext>
            </a:extLst>
          </p:cNvPr>
          <p:cNvSpPr txBox="1"/>
          <p:nvPr/>
        </p:nvSpPr>
        <p:spPr>
          <a:xfrm>
            <a:off x="7620000" y="526226"/>
            <a:ext cx="1159292" cy="800219"/>
          </a:xfrm>
          <a:prstGeom prst="rect">
            <a:avLst/>
          </a:prstGeom>
          <a:noFill/>
        </p:spPr>
        <p:txBody>
          <a:bodyPr wrap="none" rtlCol="0">
            <a:spAutoFit/>
          </a:bodyPr>
          <a:lstStyle/>
          <a:p>
            <a:r>
              <a:rPr lang="sv-SE" sz="1400" dirty="0">
                <a:solidFill>
                  <a:srgbClr val="0070C0"/>
                </a:solidFill>
              </a:rPr>
              <a:t>Bas 2018 314</a:t>
            </a:r>
          </a:p>
          <a:p>
            <a:r>
              <a:rPr lang="sv-SE" sz="1400" dirty="0">
                <a:solidFill>
                  <a:srgbClr val="0070C0"/>
                </a:solidFill>
              </a:rPr>
              <a:t> </a:t>
            </a:r>
          </a:p>
          <a:p>
            <a:endParaRPr lang="sv-SE" dirty="0"/>
          </a:p>
        </p:txBody>
      </p:sp>
      <p:graphicFrame>
        <p:nvGraphicFramePr>
          <p:cNvPr id="16" name="Response|ACCESSLEVEL|q20_01|0|#||">
            <a:extLst>
              <a:ext uri="{FF2B5EF4-FFF2-40B4-BE49-F238E27FC236}">
                <a16:creationId xmlns:a16="http://schemas.microsoft.com/office/drawing/2014/main" id="{18371F23-9554-45C4-9B9E-C34F1BB1AEFD}"/>
              </a:ext>
            </a:extLst>
          </p:cNvPr>
          <p:cNvGraphicFramePr>
            <a:graphicFrameLocks noGrp="1"/>
          </p:cNvGraphicFramePr>
          <p:nvPr>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0" name="Picture 4" descr="http://www.invandrarindex.se/wp-content/uploads/2018/10/Karolinska_institutet.png">
            <a:hlinkClick r:id="rId6"/>
            <a:extLst>
              <a:ext uri="{FF2B5EF4-FFF2-40B4-BE49-F238E27FC236}">
                <a16:creationId xmlns:a16="http://schemas.microsoft.com/office/drawing/2014/main" id="{B8210E8E-8B55-4F37-A629-CA092A3F13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601" y="302747"/>
            <a:ext cx="1539802" cy="62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665185"/>
      </p:ext>
    </p:extLst>
  </p:cSld>
  <p:clrMapOvr>
    <a:masterClrMapping/>
  </p:clrMapOvr>
  <p:transition advClick="0" advTm="13375">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2962776619"/>
              </p:ext>
            </p:extLst>
          </p:nvPr>
        </p:nvGraphicFramePr>
        <p:xfrm>
          <a:off x="83504" y="2195119"/>
          <a:ext cx="8856984" cy="424847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3275856" y="1457558"/>
            <a:ext cx="8856984" cy="646331"/>
          </a:xfrm>
          <a:prstGeom prst="rect">
            <a:avLst/>
          </a:prstGeom>
          <a:noFill/>
        </p:spPr>
        <p:txBody>
          <a:bodyPr wrap="square" rtlCol="0">
            <a:spAutoFit/>
          </a:bodyPr>
          <a:lstStyle/>
          <a:p>
            <a:r>
              <a:rPr lang="sv-SE" dirty="0"/>
              <a:t>132. Q126-127 Några frågor till...</a:t>
            </a:r>
          </a:p>
          <a:p>
            <a:r>
              <a:rPr lang="sv-SE" dirty="0"/>
              <a:t>Svarat Ja</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89</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89</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825218040"/>
              </p:ext>
            </p:extLst>
          </p:nvPr>
        </p:nvGraphicFramePr>
        <p:xfrm>
          <a:off x="2483768" y="1762997"/>
          <a:ext cx="3741505" cy="83371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5ECAF53B-881D-4C72-9AD3-7F0C11B6641F}"/>
              </a:ext>
            </a:extLst>
          </p:cNvPr>
          <p:cNvSpPr txBox="1"/>
          <p:nvPr/>
        </p:nvSpPr>
        <p:spPr>
          <a:xfrm>
            <a:off x="7620000" y="526226"/>
            <a:ext cx="1159292" cy="800219"/>
          </a:xfrm>
          <a:prstGeom prst="rect">
            <a:avLst/>
          </a:prstGeom>
          <a:noFill/>
        </p:spPr>
        <p:txBody>
          <a:bodyPr wrap="none" rtlCol="0">
            <a:spAutoFit/>
          </a:bodyPr>
          <a:lstStyle/>
          <a:p>
            <a:r>
              <a:rPr lang="sv-SE" sz="1400" dirty="0">
                <a:solidFill>
                  <a:srgbClr val="0070C0"/>
                </a:solidFill>
              </a:rPr>
              <a:t>Bas 2018 290</a:t>
            </a:r>
          </a:p>
          <a:p>
            <a:r>
              <a:rPr lang="sv-SE" sz="1400" dirty="0">
                <a:solidFill>
                  <a:srgbClr val="0070C0"/>
                </a:solidFill>
              </a:rPr>
              <a:t> </a:t>
            </a:r>
          </a:p>
          <a:p>
            <a:endParaRPr lang="sv-SE" dirty="0"/>
          </a:p>
        </p:txBody>
      </p:sp>
      <p:graphicFrame>
        <p:nvGraphicFramePr>
          <p:cNvPr id="16" name="Response|ACCESSLEVEL|q20_01|0|#||">
            <a:extLst>
              <a:ext uri="{FF2B5EF4-FFF2-40B4-BE49-F238E27FC236}">
                <a16:creationId xmlns:a16="http://schemas.microsoft.com/office/drawing/2014/main" id="{18371F23-9554-45C4-9B9E-C34F1BB1AEFD}"/>
              </a:ext>
            </a:extLst>
          </p:cNvPr>
          <p:cNvGraphicFramePr>
            <a:graphicFrameLocks noGrp="1"/>
          </p:cNvGraphicFramePr>
          <p:nvPr>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WVS logga.png">
            <a:extLst>
              <a:ext uri="{FF2B5EF4-FFF2-40B4-BE49-F238E27FC236}">
                <a16:creationId xmlns:a16="http://schemas.microsoft.com/office/drawing/2014/main" id="{2DCB80EA-57CF-4E1F-A719-A74F5678229C}"/>
              </a:ext>
            </a:extLst>
          </p:cNvPr>
          <p:cNvPicPr>
            <a:picLocks noChangeAspect="1"/>
          </p:cNvPicPr>
          <p:nvPr/>
        </p:nvPicPr>
        <p:blipFill>
          <a:blip r:embed="rId6">
            <a:extLst/>
          </a:blip>
          <a:stretch>
            <a:fillRect/>
          </a:stretch>
        </p:blipFill>
        <p:spPr>
          <a:xfrm>
            <a:off x="273892" y="350359"/>
            <a:ext cx="1211007" cy="572203"/>
          </a:xfrm>
          <a:prstGeom prst="rect">
            <a:avLst/>
          </a:prstGeom>
          <a:ln w="12700">
            <a:miter lim="400000"/>
          </a:ln>
        </p:spPr>
      </p:pic>
    </p:spTree>
    <p:extLst>
      <p:ext uri="{BB962C8B-B14F-4D97-AF65-F5344CB8AC3E}">
        <p14:creationId xmlns:p14="http://schemas.microsoft.com/office/powerpoint/2010/main" val="1439756514"/>
      </p:ext>
    </p:extLst>
  </p:cSld>
  <p:clrMapOvr>
    <a:masterClrMapping/>
  </p:clrMapOvr>
  <p:transition advClick="0" advTm="13375">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578225941"/>
              </p:ext>
            </p:extLst>
          </p:nvPr>
        </p:nvGraphicFramePr>
        <p:xfrm>
          <a:off x="1187624" y="3107241"/>
          <a:ext cx="8136904" cy="421314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979712" y="1673565"/>
            <a:ext cx="1132041" cy="369332"/>
          </a:xfrm>
          <a:prstGeom prst="rect">
            <a:avLst/>
          </a:prstGeom>
          <a:noFill/>
        </p:spPr>
        <p:txBody>
          <a:bodyPr wrap="none" rtlCol="0">
            <a:spAutoFit/>
          </a:bodyPr>
          <a:lstStyle/>
          <a:p>
            <a:r>
              <a:rPr lang="sv-SE" dirty="0"/>
              <a:t>4. Ålder….</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9</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9</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250898" y="5987018"/>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352621328"/>
              </p:ext>
            </p:extLst>
          </p:nvPr>
        </p:nvGraphicFramePr>
        <p:xfrm>
          <a:off x="1860202" y="2583193"/>
          <a:ext cx="7283798" cy="46284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346B227C-D4DE-4C55-9039-3628BAA57ADD}"/>
              </a:ext>
            </a:extLst>
          </p:cNvPr>
          <p:cNvSpPr txBox="1"/>
          <p:nvPr/>
        </p:nvSpPr>
        <p:spPr>
          <a:xfrm>
            <a:off x="7585491" y="337212"/>
            <a:ext cx="1330814" cy="800219"/>
          </a:xfrm>
          <a:prstGeom prst="rect">
            <a:avLst/>
          </a:prstGeom>
          <a:noFill/>
        </p:spPr>
        <p:txBody>
          <a:bodyPr wrap="none" rtlCol="0">
            <a:spAutoFit/>
          </a:bodyPr>
          <a:lstStyle/>
          <a:p>
            <a:r>
              <a:rPr lang="sv-SE" sz="1400" dirty="0">
                <a:solidFill>
                  <a:srgbClr val="0070C0"/>
                </a:solidFill>
              </a:rPr>
              <a:t>Bas 2017 2252  </a:t>
            </a:r>
          </a:p>
          <a:p>
            <a:r>
              <a:rPr lang="sv-SE" sz="1400" dirty="0">
                <a:solidFill>
                  <a:srgbClr val="0070C0"/>
                </a:solidFill>
              </a:rPr>
              <a:t>Bas 2018 1300  </a:t>
            </a:r>
          </a:p>
          <a:p>
            <a:endParaRPr lang="sv-SE" dirty="0"/>
          </a:p>
        </p:txBody>
      </p:sp>
      <p:graphicFrame>
        <p:nvGraphicFramePr>
          <p:cNvPr id="16" name="Response|ACCESSLEVEL|Q02_coded|0|#||">
            <a:extLst>
              <a:ext uri="{FF2B5EF4-FFF2-40B4-BE49-F238E27FC236}">
                <a16:creationId xmlns:a16="http://schemas.microsoft.com/office/drawing/2014/main" id="{2A23D8C5-447B-4656-AD0B-12535F061CD9}"/>
              </a:ext>
            </a:extLst>
          </p:cNvPr>
          <p:cNvGraphicFramePr>
            <a:graphicFrameLocks noGrp="1"/>
          </p:cNvGraphicFramePr>
          <p:nvPr>
            <p:extLst>
              <p:ext uri="{D42A27DB-BD31-4B8C-83A1-F6EECF244321}">
                <p14:modId xmlns:p14="http://schemas.microsoft.com/office/powerpoint/2010/main" val="3880254314"/>
              </p:ext>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41797984"/>
      </p:ext>
    </p:extLst>
  </p:cSld>
  <p:clrMapOvr>
    <a:masterClrMapping/>
  </p:clrMapOvr>
  <p:transition advClick="0" advTm="13375">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ruta 13"/>
          <p:cNvSpPr txBox="1"/>
          <p:nvPr/>
        </p:nvSpPr>
        <p:spPr>
          <a:xfrm>
            <a:off x="1655676" y="1447978"/>
            <a:ext cx="7920880" cy="646331"/>
          </a:xfrm>
          <a:prstGeom prst="rect">
            <a:avLst/>
          </a:prstGeom>
          <a:noFill/>
        </p:spPr>
        <p:txBody>
          <a:bodyPr wrap="square" rtlCol="0">
            <a:spAutoFit/>
          </a:bodyPr>
          <a:lstStyle/>
          <a:p>
            <a:r>
              <a:rPr lang="sv-SE" dirty="0"/>
              <a:t>135. Hur mycket kan du själv bestämma när det gäller din reproduktiva hälsa </a:t>
            </a:r>
          </a:p>
          <a:p>
            <a:r>
              <a:rPr lang="sv-SE" dirty="0"/>
              <a:t>(dvs hur många barn du vill ha, när och med vem)?</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90</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90</a:t>
            </a:fld>
            <a:endParaRPr lang="sv-SE" dirty="0">
              <a:solidFill>
                <a:schemeClr val="tx1"/>
              </a:solidFill>
            </a:endParaRPr>
          </a:p>
        </p:txBody>
      </p:sp>
      <p:pic>
        <p:nvPicPr>
          <p:cNvPr id="9" name="Bildobjekt 8" descr="C:\Users\ProBook 4510s\Dropbox\Invandrarindex\iilogga.png"/>
          <p:cNvPicPr/>
          <p:nvPr/>
        </p:nvPicPr>
        <p:blipFill>
          <a:blip r:embed="rId3"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007845"/>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263080016"/>
              </p:ext>
            </p:extLst>
          </p:nvPr>
        </p:nvGraphicFramePr>
        <p:xfrm>
          <a:off x="2195736" y="2129341"/>
          <a:ext cx="6840760" cy="797357"/>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ruta 9">
            <a:extLst>
              <a:ext uri="{FF2B5EF4-FFF2-40B4-BE49-F238E27FC236}">
                <a16:creationId xmlns:a16="http://schemas.microsoft.com/office/drawing/2014/main" id="{0CB15A74-87B6-463C-896E-3082F232CC7E}"/>
              </a:ext>
            </a:extLst>
          </p:cNvPr>
          <p:cNvSpPr txBox="1"/>
          <p:nvPr/>
        </p:nvSpPr>
        <p:spPr>
          <a:xfrm>
            <a:off x="7587921" y="565492"/>
            <a:ext cx="1279517" cy="800219"/>
          </a:xfrm>
          <a:prstGeom prst="rect">
            <a:avLst/>
          </a:prstGeom>
          <a:noFill/>
        </p:spPr>
        <p:txBody>
          <a:bodyPr wrap="none" rtlCol="0">
            <a:spAutoFit/>
          </a:bodyPr>
          <a:lstStyle/>
          <a:p>
            <a:r>
              <a:rPr lang="sv-SE" sz="1400" dirty="0">
                <a:solidFill>
                  <a:srgbClr val="0070C0"/>
                </a:solidFill>
              </a:rPr>
              <a:t>Bas 2018 266   </a:t>
            </a:r>
          </a:p>
          <a:p>
            <a:r>
              <a:rPr lang="sv-SE" sz="1400" dirty="0">
                <a:solidFill>
                  <a:srgbClr val="0070C0"/>
                </a:solidFill>
              </a:rPr>
              <a:t> </a:t>
            </a:r>
          </a:p>
          <a:p>
            <a:endParaRPr lang="sv-SE" dirty="0"/>
          </a:p>
        </p:txBody>
      </p:sp>
      <p:graphicFrame>
        <p:nvGraphicFramePr>
          <p:cNvPr id="16" name="Response|ACCESSLEVEL|q18_01|0|#||">
            <a:extLst>
              <a:ext uri="{FF2B5EF4-FFF2-40B4-BE49-F238E27FC236}">
                <a16:creationId xmlns:a16="http://schemas.microsoft.com/office/drawing/2014/main" id="{E96C2EEC-1F36-4A8B-A387-CDE947F448AA}"/>
              </a:ext>
            </a:extLst>
          </p:cNvPr>
          <p:cNvGraphicFramePr>
            <a:graphicFrameLocks noGrp="1"/>
          </p:cNvGraphicFramePr>
          <p:nvPr>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0" name="Chart1">
            <a:extLst>
              <a:ext uri="{FF2B5EF4-FFF2-40B4-BE49-F238E27FC236}">
                <a16:creationId xmlns:a16="http://schemas.microsoft.com/office/drawing/2014/main" id="{66EE9931-7355-4F2C-B0FC-018F1BB24F3D}"/>
              </a:ext>
            </a:extLst>
          </p:cNvPr>
          <p:cNvGraphicFramePr>
            <a:graphicFrameLocks noGrp="1"/>
          </p:cNvGraphicFramePr>
          <p:nvPr>
            <p:ph idx="1"/>
            <p:extLst>
              <p:ext uri="{D42A27DB-BD31-4B8C-83A1-F6EECF244321}">
                <p14:modId xmlns:p14="http://schemas.microsoft.com/office/powerpoint/2010/main" val="1586240139"/>
              </p:ext>
            </p:extLst>
          </p:nvPr>
        </p:nvGraphicFramePr>
        <p:xfrm>
          <a:off x="-19551" y="2788544"/>
          <a:ext cx="8641282" cy="3672407"/>
        </p:xfrm>
        <a:graphic>
          <a:graphicData uri="http://schemas.openxmlformats.org/drawingml/2006/chart">
            <c:chart xmlns:c="http://schemas.openxmlformats.org/drawingml/2006/chart" xmlns:r="http://schemas.openxmlformats.org/officeDocument/2006/relationships" r:id="rId5"/>
          </a:graphicData>
        </a:graphic>
      </p:graphicFrame>
      <p:pic>
        <p:nvPicPr>
          <p:cNvPr id="21" name="Picture 4" descr="http://www.invandrarindex.se/wp-content/uploads/2018/10/Karolinska_institutet.png">
            <a:hlinkClick r:id="rId6"/>
            <a:extLst>
              <a:ext uri="{FF2B5EF4-FFF2-40B4-BE49-F238E27FC236}">
                <a16:creationId xmlns:a16="http://schemas.microsoft.com/office/drawing/2014/main" id="{7BD76694-E1B7-4D40-A34B-63B190FDD9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601" y="302747"/>
            <a:ext cx="1539802" cy="62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23725"/>
      </p:ext>
    </p:extLst>
  </p:cSld>
  <p:clrMapOvr>
    <a:masterClrMapping/>
  </p:clrMapOvr>
  <p:transition advClick="0" advTm="13375">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469590269"/>
              </p:ext>
            </p:extLst>
          </p:nvPr>
        </p:nvGraphicFramePr>
        <p:xfrm>
          <a:off x="83504" y="2195119"/>
          <a:ext cx="8856984" cy="424847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296616" y="1374597"/>
            <a:ext cx="10513168" cy="923330"/>
          </a:xfrm>
          <a:prstGeom prst="rect">
            <a:avLst/>
          </a:prstGeom>
          <a:noFill/>
        </p:spPr>
        <p:txBody>
          <a:bodyPr wrap="square" rtlCol="0">
            <a:spAutoFit/>
          </a:bodyPr>
          <a:lstStyle/>
          <a:p>
            <a:r>
              <a:rPr lang="sv-SE" dirty="0"/>
              <a:t>140. QSW153-156 Vet du om man kan minska risken för att få HIV genom att...</a:t>
            </a:r>
          </a:p>
          <a:p>
            <a:r>
              <a:rPr lang="sv-SE" dirty="0"/>
              <a:t>Svarat Ja</a:t>
            </a:r>
          </a:p>
          <a:p>
            <a:endParaRPr lang="sv-SE" dirty="0"/>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91</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91</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2483768" y="1762997"/>
          <a:ext cx="3741505" cy="83371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5ECAF53B-881D-4C72-9AD3-7F0C11B6641F}"/>
              </a:ext>
            </a:extLst>
          </p:cNvPr>
          <p:cNvSpPr txBox="1"/>
          <p:nvPr/>
        </p:nvSpPr>
        <p:spPr>
          <a:xfrm>
            <a:off x="7620000" y="526226"/>
            <a:ext cx="1159292" cy="800219"/>
          </a:xfrm>
          <a:prstGeom prst="rect">
            <a:avLst/>
          </a:prstGeom>
          <a:noFill/>
        </p:spPr>
        <p:txBody>
          <a:bodyPr wrap="none" rtlCol="0">
            <a:spAutoFit/>
          </a:bodyPr>
          <a:lstStyle/>
          <a:p>
            <a:r>
              <a:rPr lang="sv-SE" sz="1400" dirty="0">
                <a:solidFill>
                  <a:srgbClr val="0070C0"/>
                </a:solidFill>
              </a:rPr>
              <a:t>Bas 2018 230</a:t>
            </a:r>
          </a:p>
          <a:p>
            <a:r>
              <a:rPr lang="sv-SE" sz="1400" dirty="0">
                <a:solidFill>
                  <a:srgbClr val="0070C0"/>
                </a:solidFill>
              </a:rPr>
              <a:t> </a:t>
            </a:r>
          </a:p>
          <a:p>
            <a:endParaRPr lang="sv-SE" dirty="0"/>
          </a:p>
        </p:txBody>
      </p:sp>
      <p:graphicFrame>
        <p:nvGraphicFramePr>
          <p:cNvPr id="16" name="Response|ACCESSLEVEL|q20_01|0|#||">
            <a:extLst>
              <a:ext uri="{FF2B5EF4-FFF2-40B4-BE49-F238E27FC236}">
                <a16:creationId xmlns:a16="http://schemas.microsoft.com/office/drawing/2014/main" id="{18371F23-9554-45C4-9B9E-C34F1BB1AEFD}"/>
              </a:ext>
            </a:extLst>
          </p:cNvPr>
          <p:cNvGraphicFramePr>
            <a:graphicFrameLocks noGrp="1"/>
          </p:cNvGraphicFramePr>
          <p:nvPr>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0" name="Picture 4" descr="http://www.invandrarindex.se/wp-content/uploads/2018/10/Karolinska_institutet.png">
            <a:hlinkClick r:id="rId6"/>
            <a:extLst>
              <a:ext uri="{FF2B5EF4-FFF2-40B4-BE49-F238E27FC236}">
                <a16:creationId xmlns:a16="http://schemas.microsoft.com/office/drawing/2014/main" id="{88870ED5-3CFB-44F8-A848-6F85647883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601" y="302747"/>
            <a:ext cx="1539802" cy="62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58339"/>
      </p:ext>
    </p:extLst>
  </p:cSld>
  <p:clrMapOvr>
    <a:masterClrMapping/>
  </p:clrMapOvr>
  <p:transition advClick="0" advTm="13375">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063041042"/>
              </p:ext>
            </p:extLst>
          </p:nvPr>
        </p:nvGraphicFramePr>
        <p:xfrm>
          <a:off x="83504" y="2195119"/>
          <a:ext cx="8856984" cy="424847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296616" y="1374597"/>
            <a:ext cx="10513168" cy="923330"/>
          </a:xfrm>
          <a:prstGeom prst="rect">
            <a:avLst/>
          </a:prstGeom>
          <a:noFill/>
        </p:spPr>
        <p:txBody>
          <a:bodyPr wrap="square" rtlCol="0">
            <a:spAutoFit/>
          </a:bodyPr>
          <a:lstStyle/>
          <a:p>
            <a:r>
              <a:rPr lang="sv-SE" dirty="0"/>
              <a:t>142. QSW163-165 Tror du att en HIV diagnos kan påverka chansen att få </a:t>
            </a:r>
          </a:p>
          <a:p>
            <a:r>
              <a:rPr lang="sv-SE" dirty="0"/>
              <a:t>asyl eller uppehållstillstånd i Sverige? 	</a:t>
            </a:r>
          </a:p>
          <a:p>
            <a:endParaRPr lang="sv-SE" dirty="0"/>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92</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92</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2483768" y="1762997"/>
          <a:ext cx="3741505" cy="83371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5ECAF53B-881D-4C72-9AD3-7F0C11B6641F}"/>
              </a:ext>
            </a:extLst>
          </p:cNvPr>
          <p:cNvSpPr txBox="1"/>
          <p:nvPr/>
        </p:nvSpPr>
        <p:spPr>
          <a:xfrm>
            <a:off x="7620000" y="526226"/>
            <a:ext cx="1159292" cy="800219"/>
          </a:xfrm>
          <a:prstGeom prst="rect">
            <a:avLst/>
          </a:prstGeom>
          <a:noFill/>
        </p:spPr>
        <p:txBody>
          <a:bodyPr wrap="none" rtlCol="0">
            <a:spAutoFit/>
          </a:bodyPr>
          <a:lstStyle/>
          <a:p>
            <a:r>
              <a:rPr lang="sv-SE" sz="1400" dirty="0">
                <a:solidFill>
                  <a:srgbClr val="0070C0"/>
                </a:solidFill>
              </a:rPr>
              <a:t>Bas 2018 229</a:t>
            </a:r>
          </a:p>
          <a:p>
            <a:r>
              <a:rPr lang="sv-SE" sz="1400" dirty="0">
                <a:solidFill>
                  <a:srgbClr val="0070C0"/>
                </a:solidFill>
              </a:rPr>
              <a:t> </a:t>
            </a:r>
          </a:p>
          <a:p>
            <a:endParaRPr lang="sv-SE" dirty="0"/>
          </a:p>
        </p:txBody>
      </p:sp>
      <p:graphicFrame>
        <p:nvGraphicFramePr>
          <p:cNvPr id="16" name="Response|ACCESSLEVEL|q20_01|0|#||">
            <a:extLst>
              <a:ext uri="{FF2B5EF4-FFF2-40B4-BE49-F238E27FC236}">
                <a16:creationId xmlns:a16="http://schemas.microsoft.com/office/drawing/2014/main" id="{18371F23-9554-45C4-9B9E-C34F1BB1AEFD}"/>
              </a:ext>
            </a:extLst>
          </p:cNvPr>
          <p:cNvGraphicFramePr>
            <a:graphicFrameLocks noGrp="1"/>
          </p:cNvGraphicFramePr>
          <p:nvPr>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0" name="Picture 4" descr="http://www.invandrarindex.se/wp-content/uploads/2018/10/Karolinska_institutet.png">
            <a:hlinkClick r:id="rId6"/>
            <a:extLst>
              <a:ext uri="{FF2B5EF4-FFF2-40B4-BE49-F238E27FC236}">
                <a16:creationId xmlns:a16="http://schemas.microsoft.com/office/drawing/2014/main" id="{88870ED5-3CFB-44F8-A848-6F85647883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601" y="302747"/>
            <a:ext cx="1539802" cy="62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415272"/>
      </p:ext>
    </p:extLst>
  </p:cSld>
  <p:clrMapOvr>
    <a:masterClrMapping/>
  </p:clrMapOvr>
  <p:transition advClick="0" advTm="13375">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70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569907680"/>
              </p:ext>
            </p:extLst>
          </p:nvPr>
        </p:nvGraphicFramePr>
        <p:xfrm>
          <a:off x="124118" y="2564903"/>
          <a:ext cx="8856662" cy="393059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843030" y="1483439"/>
            <a:ext cx="7420340" cy="646331"/>
          </a:xfrm>
          <a:prstGeom prst="rect">
            <a:avLst/>
          </a:prstGeom>
          <a:noFill/>
        </p:spPr>
        <p:txBody>
          <a:bodyPr wrap="square" rtlCol="0">
            <a:spAutoFit/>
          </a:bodyPr>
          <a:lstStyle/>
          <a:p>
            <a:r>
              <a:rPr lang="sv-SE" dirty="0"/>
              <a:t>143. QSW166 Vet du vart du ska gå om du vill testa dig </a:t>
            </a:r>
          </a:p>
          <a:p>
            <a:r>
              <a:rPr lang="sv-SE" dirty="0"/>
              <a:t>för smittsamma sjukdomar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93</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93</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8404" y="5875427"/>
            <a:ext cx="565800" cy="646331"/>
          </a:xfrm>
          <a:prstGeom prst="rect">
            <a:avLst/>
          </a:prstGeom>
          <a:noFill/>
        </p:spPr>
        <p:txBody>
          <a:bodyPr wrap="square" rtlCol="0">
            <a:spAutoFit/>
          </a:bodyPr>
          <a:lstStyle/>
          <a:p>
            <a:endParaRPr lang="sv-SE" dirty="0"/>
          </a:p>
          <a:p>
            <a:r>
              <a:rPr lang="sv-SE" dirty="0"/>
              <a:t>%</a:t>
            </a:r>
          </a:p>
        </p:txBody>
      </p:sp>
      <p:graphicFrame>
        <p:nvGraphicFramePr>
          <p:cNvPr id="15" name="legend">
            <a:extLst>
              <a:ext uri="{FF2B5EF4-FFF2-40B4-BE49-F238E27FC236}">
                <a16:creationId xmlns:a16="http://schemas.microsoft.com/office/drawing/2014/main" id="{E9AB77BA-6004-4A30-A08F-30BDCC99A4C4}"/>
              </a:ext>
            </a:extLst>
          </p:cNvPr>
          <p:cNvGraphicFramePr>
            <a:graphicFrameLocks/>
          </p:cNvGraphicFramePr>
          <p:nvPr>
            <p:extLst>
              <p:ext uri="{D42A27DB-BD31-4B8C-83A1-F6EECF244321}">
                <p14:modId xmlns:p14="http://schemas.microsoft.com/office/powerpoint/2010/main" val="690173750"/>
              </p:ext>
            </p:extLst>
          </p:nvPr>
        </p:nvGraphicFramePr>
        <p:xfrm>
          <a:off x="-252536" y="2492896"/>
          <a:ext cx="9124449" cy="758544"/>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ruta 9">
            <a:extLst>
              <a:ext uri="{FF2B5EF4-FFF2-40B4-BE49-F238E27FC236}">
                <a16:creationId xmlns:a16="http://schemas.microsoft.com/office/drawing/2014/main" id="{B6E7DFFD-4729-4720-AEBE-300C9DF227CE}"/>
              </a:ext>
            </a:extLst>
          </p:cNvPr>
          <p:cNvSpPr txBox="1"/>
          <p:nvPr/>
        </p:nvSpPr>
        <p:spPr>
          <a:xfrm>
            <a:off x="7380191" y="570210"/>
            <a:ext cx="1159292" cy="800219"/>
          </a:xfrm>
          <a:prstGeom prst="rect">
            <a:avLst/>
          </a:prstGeom>
          <a:noFill/>
        </p:spPr>
        <p:txBody>
          <a:bodyPr wrap="none" rtlCol="0">
            <a:spAutoFit/>
          </a:bodyPr>
          <a:lstStyle/>
          <a:p>
            <a:r>
              <a:rPr lang="sv-SE" sz="1400" dirty="0">
                <a:solidFill>
                  <a:srgbClr val="0070C0"/>
                </a:solidFill>
              </a:rPr>
              <a:t>Bas 2018 227</a:t>
            </a:r>
          </a:p>
          <a:p>
            <a:r>
              <a:rPr lang="sv-SE" sz="1400" dirty="0">
                <a:solidFill>
                  <a:srgbClr val="0070C0"/>
                </a:solidFill>
              </a:rPr>
              <a:t> </a:t>
            </a:r>
          </a:p>
          <a:p>
            <a:endParaRPr lang="sv-SE" dirty="0"/>
          </a:p>
        </p:txBody>
      </p:sp>
      <p:pic>
        <p:nvPicPr>
          <p:cNvPr id="19" name="Picture 4" descr="http://www.invandrarindex.se/wp-content/uploads/2018/10/Karolinska_institutet.png">
            <a:hlinkClick r:id="rId6"/>
            <a:extLst>
              <a:ext uri="{FF2B5EF4-FFF2-40B4-BE49-F238E27FC236}">
                <a16:creationId xmlns:a16="http://schemas.microsoft.com/office/drawing/2014/main" id="{056B9C88-2DA4-4E2A-B51D-E1ABA91DD7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601" y="302747"/>
            <a:ext cx="1539802" cy="62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097847"/>
      </p:ext>
    </p:extLst>
  </p:cSld>
  <p:clrMapOvr>
    <a:masterClrMapping/>
  </p:clrMapOvr>
  <p:transition advClick="0" advTm="13375">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936454505"/>
              </p:ext>
            </p:extLst>
          </p:nvPr>
        </p:nvGraphicFramePr>
        <p:xfrm>
          <a:off x="107504" y="2249126"/>
          <a:ext cx="8856984" cy="424847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115616" y="1260659"/>
            <a:ext cx="8856984" cy="738664"/>
          </a:xfrm>
          <a:prstGeom prst="rect">
            <a:avLst/>
          </a:prstGeom>
          <a:noFill/>
        </p:spPr>
        <p:txBody>
          <a:bodyPr wrap="square" rtlCol="0">
            <a:spAutoFit/>
          </a:bodyPr>
          <a:lstStyle/>
          <a:p>
            <a:r>
              <a:rPr lang="sv-SE" dirty="0"/>
              <a:t>150. Hur viktigt är följande i ditt liv?</a:t>
            </a:r>
          </a:p>
          <a:p>
            <a:endParaRPr lang="sv-SE" sz="1200" dirty="0"/>
          </a:p>
          <a:p>
            <a:r>
              <a:rPr lang="sv-SE" sz="1200" dirty="0"/>
              <a:t>Inte alls viktigt (1)  Inte särskilt viktigt (2) Ganska viktigt (3) Mycket viktigt (4)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94</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94</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1156998" y="1590338"/>
          <a:ext cx="7776542" cy="83371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5ECAF53B-881D-4C72-9AD3-7F0C11B6641F}"/>
              </a:ext>
            </a:extLst>
          </p:cNvPr>
          <p:cNvSpPr txBox="1"/>
          <p:nvPr/>
        </p:nvSpPr>
        <p:spPr>
          <a:xfrm>
            <a:off x="7620000" y="526226"/>
            <a:ext cx="1159292" cy="800219"/>
          </a:xfrm>
          <a:prstGeom prst="rect">
            <a:avLst/>
          </a:prstGeom>
          <a:noFill/>
        </p:spPr>
        <p:txBody>
          <a:bodyPr wrap="none" rtlCol="0">
            <a:spAutoFit/>
          </a:bodyPr>
          <a:lstStyle/>
          <a:p>
            <a:r>
              <a:rPr lang="sv-SE" sz="1400" dirty="0">
                <a:solidFill>
                  <a:srgbClr val="0070C0"/>
                </a:solidFill>
              </a:rPr>
              <a:t>Bas 2018 310</a:t>
            </a:r>
          </a:p>
          <a:p>
            <a:r>
              <a:rPr lang="sv-SE" sz="1400" dirty="0">
                <a:solidFill>
                  <a:srgbClr val="0070C0"/>
                </a:solidFill>
              </a:rPr>
              <a:t> </a:t>
            </a:r>
          </a:p>
          <a:p>
            <a:endParaRPr lang="sv-SE" dirty="0"/>
          </a:p>
        </p:txBody>
      </p:sp>
      <p:graphicFrame>
        <p:nvGraphicFramePr>
          <p:cNvPr id="16" name="Response|ACCESSLEVEL|q20_01|0|#||">
            <a:extLst>
              <a:ext uri="{FF2B5EF4-FFF2-40B4-BE49-F238E27FC236}">
                <a16:creationId xmlns:a16="http://schemas.microsoft.com/office/drawing/2014/main" id="{18371F23-9554-45C4-9B9E-C34F1BB1AEFD}"/>
              </a:ext>
            </a:extLst>
          </p:cNvPr>
          <p:cNvGraphicFramePr>
            <a:graphicFrameLocks noGrp="1"/>
          </p:cNvGraphicFramePr>
          <p:nvPr>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WVS logga.png">
            <a:extLst>
              <a:ext uri="{FF2B5EF4-FFF2-40B4-BE49-F238E27FC236}">
                <a16:creationId xmlns:a16="http://schemas.microsoft.com/office/drawing/2014/main" id="{2DCB80EA-57CF-4E1F-A719-A74F5678229C}"/>
              </a:ext>
            </a:extLst>
          </p:cNvPr>
          <p:cNvPicPr>
            <a:picLocks noChangeAspect="1"/>
          </p:cNvPicPr>
          <p:nvPr/>
        </p:nvPicPr>
        <p:blipFill>
          <a:blip r:embed="rId6">
            <a:extLst/>
          </a:blip>
          <a:stretch>
            <a:fillRect/>
          </a:stretch>
        </p:blipFill>
        <p:spPr>
          <a:xfrm>
            <a:off x="273892" y="350359"/>
            <a:ext cx="1211007" cy="572203"/>
          </a:xfrm>
          <a:prstGeom prst="rect">
            <a:avLst/>
          </a:prstGeom>
          <a:ln w="12700">
            <a:miter lim="400000"/>
          </a:ln>
        </p:spPr>
      </p:pic>
    </p:spTree>
    <p:extLst>
      <p:ext uri="{BB962C8B-B14F-4D97-AF65-F5344CB8AC3E}">
        <p14:creationId xmlns:p14="http://schemas.microsoft.com/office/powerpoint/2010/main" val="3331089552"/>
      </p:ext>
    </p:extLst>
  </p:cSld>
  <p:clrMapOvr>
    <a:masterClrMapping/>
  </p:clrMapOvr>
  <p:transition advClick="0" advTm="13375">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70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1197254015"/>
              </p:ext>
            </p:extLst>
          </p:nvPr>
        </p:nvGraphicFramePr>
        <p:xfrm>
          <a:off x="124118" y="2564903"/>
          <a:ext cx="8856662" cy="393059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878476" y="1385788"/>
            <a:ext cx="9300505" cy="646331"/>
          </a:xfrm>
          <a:prstGeom prst="rect">
            <a:avLst/>
          </a:prstGeom>
          <a:noFill/>
        </p:spPr>
        <p:txBody>
          <a:bodyPr wrap="square" rtlCol="0">
            <a:spAutoFit/>
          </a:bodyPr>
          <a:lstStyle/>
          <a:p>
            <a:r>
              <a:rPr lang="sv-SE" dirty="0"/>
              <a:t>151. Q07-17 Här är en lista på egenskaper som barn kan uppmuntras att lära sig </a:t>
            </a:r>
          </a:p>
          <a:p>
            <a:r>
              <a:rPr lang="sv-SE" dirty="0"/>
              <a:t>hemma. Vilka fem anser Du vara mest önskvärda för ett barn att ha? Välj högst fem!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95</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95</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8404" y="5875427"/>
            <a:ext cx="565800" cy="646331"/>
          </a:xfrm>
          <a:prstGeom prst="rect">
            <a:avLst/>
          </a:prstGeom>
          <a:noFill/>
        </p:spPr>
        <p:txBody>
          <a:bodyPr wrap="square" rtlCol="0">
            <a:spAutoFit/>
          </a:bodyPr>
          <a:lstStyle/>
          <a:p>
            <a:endParaRPr lang="sv-SE" dirty="0"/>
          </a:p>
          <a:p>
            <a:r>
              <a:rPr lang="sv-SE" dirty="0"/>
              <a:t>%</a:t>
            </a:r>
          </a:p>
        </p:txBody>
      </p:sp>
      <p:graphicFrame>
        <p:nvGraphicFramePr>
          <p:cNvPr id="15" name="legend">
            <a:extLst>
              <a:ext uri="{FF2B5EF4-FFF2-40B4-BE49-F238E27FC236}">
                <a16:creationId xmlns:a16="http://schemas.microsoft.com/office/drawing/2014/main" id="{E9AB77BA-6004-4A30-A08F-30BDCC99A4C4}"/>
              </a:ext>
            </a:extLst>
          </p:cNvPr>
          <p:cNvGraphicFramePr>
            <a:graphicFrameLocks/>
          </p:cNvGraphicFramePr>
          <p:nvPr>
            <p:extLst>
              <p:ext uri="{D42A27DB-BD31-4B8C-83A1-F6EECF244321}">
                <p14:modId xmlns:p14="http://schemas.microsoft.com/office/powerpoint/2010/main" val="1817508332"/>
              </p:ext>
            </p:extLst>
          </p:nvPr>
        </p:nvGraphicFramePr>
        <p:xfrm>
          <a:off x="-200245" y="2129623"/>
          <a:ext cx="9124449" cy="758544"/>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ruta 9">
            <a:extLst>
              <a:ext uri="{FF2B5EF4-FFF2-40B4-BE49-F238E27FC236}">
                <a16:creationId xmlns:a16="http://schemas.microsoft.com/office/drawing/2014/main" id="{B6E7DFFD-4729-4720-AEBE-300C9DF227CE}"/>
              </a:ext>
            </a:extLst>
          </p:cNvPr>
          <p:cNvSpPr txBox="1"/>
          <p:nvPr/>
        </p:nvSpPr>
        <p:spPr>
          <a:xfrm>
            <a:off x="7380191" y="570210"/>
            <a:ext cx="1159292" cy="800219"/>
          </a:xfrm>
          <a:prstGeom prst="rect">
            <a:avLst/>
          </a:prstGeom>
          <a:noFill/>
        </p:spPr>
        <p:txBody>
          <a:bodyPr wrap="none" rtlCol="0">
            <a:spAutoFit/>
          </a:bodyPr>
          <a:lstStyle/>
          <a:p>
            <a:r>
              <a:rPr lang="sv-SE" sz="1400" dirty="0">
                <a:solidFill>
                  <a:srgbClr val="0070C0"/>
                </a:solidFill>
              </a:rPr>
              <a:t>Bas 2018 298</a:t>
            </a:r>
          </a:p>
          <a:p>
            <a:r>
              <a:rPr lang="sv-SE" sz="1400" dirty="0">
                <a:solidFill>
                  <a:srgbClr val="0070C0"/>
                </a:solidFill>
              </a:rPr>
              <a:t> </a:t>
            </a:r>
          </a:p>
          <a:p>
            <a:endParaRPr lang="sv-SE" dirty="0"/>
          </a:p>
        </p:txBody>
      </p:sp>
      <p:pic>
        <p:nvPicPr>
          <p:cNvPr id="13" name="WVS logga.png">
            <a:extLst>
              <a:ext uri="{FF2B5EF4-FFF2-40B4-BE49-F238E27FC236}">
                <a16:creationId xmlns:a16="http://schemas.microsoft.com/office/drawing/2014/main" id="{83A4B950-E5B4-4800-B7A4-6B02ECBBA64E}"/>
              </a:ext>
            </a:extLst>
          </p:cNvPr>
          <p:cNvPicPr>
            <a:picLocks noChangeAspect="1"/>
          </p:cNvPicPr>
          <p:nvPr/>
        </p:nvPicPr>
        <p:blipFill>
          <a:blip r:embed="rId6">
            <a:extLst/>
          </a:blip>
          <a:stretch>
            <a:fillRect/>
          </a:stretch>
        </p:blipFill>
        <p:spPr>
          <a:xfrm>
            <a:off x="273892" y="350359"/>
            <a:ext cx="1211007" cy="572203"/>
          </a:xfrm>
          <a:prstGeom prst="rect">
            <a:avLst/>
          </a:prstGeom>
          <a:ln w="12700">
            <a:miter lim="400000"/>
          </a:ln>
        </p:spPr>
      </p:pic>
    </p:spTree>
    <p:extLst>
      <p:ext uri="{BB962C8B-B14F-4D97-AF65-F5344CB8AC3E}">
        <p14:creationId xmlns:p14="http://schemas.microsoft.com/office/powerpoint/2010/main" val="3067757482"/>
      </p:ext>
    </p:extLst>
  </p:cSld>
  <p:clrMapOvr>
    <a:masterClrMapping/>
  </p:clrMapOvr>
  <p:transition advClick="0" advTm="13375">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112453801"/>
              </p:ext>
            </p:extLst>
          </p:nvPr>
        </p:nvGraphicFramePr>
        <p:xfrm>
          <a:off x="107504" y="2249126"/>
          <a:ext cx="8856984" cy="424847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1043608" y="1464525"/>
            <a:ext cx="8856984" cy="553998"/>
          </a:xfrm>
          <a:prstGeom prst="rect">
            <a:avLst/>
          </a:prstGeom>
          <a:noFill/>
        </p:spPr>
        <p:txBody>
          <a:bodyPr wrap="square" rtlCol="0">
            <a:spAutoFit/>
          </a:bodyPr>
          <a:lstStyle/>
          <a:p>
            <a:r>
              <a:rPr lang="sv-SE" dirty="0"/>
              <a:t>152. QSW26-29 Är det någon grupp som du inte vill ha som granne?</a:t>
            </a:r>
            <a:endParaRPr lang="sv-SE" sz="1200" dirty="0"/>
          </a:p>
          <a:p>
            <a:r>
              <a:rPr lang="sv-SE" sz="1200" dirty="0"/>
              <a:t>Svar: Vill inte ha som granne!</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96</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96</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nvPr>
        </p:nvGraphicFramePr>
        <p:xfrm>
          <a:off x="1156998" y="1590338"/>
          <a:ext cx="7776542" cy="83371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9">
            <a:extLst>
              <a:ext uri="{FF2B5EF4-FFF2-40B4-BE49-F238E27FC236}">
                <a16:creationId xmlns:a16="http://schemas.microsoft.com/office/drawing/2014/main" id="{5ECAF53B-881D-4C72-9AD3-7F0C11B6641F}"/>
              </a:ext>
            </a:extLst>
          </p:cNvPr>
          <p:cNvSpPr txBox="1"/>
          <p:nvPr/>
        </p:nvSpPr>
        <p:spPr>
          <a:xfrm>
            <a:off x="7620000" y="526226"/>
            <a:ext cx="1159292" cy="800219"/>
          </a:xfrm>
          <a:prstGeom prst="rect">
            <a:avLst/>
          </a:prstGeom>
          <a:noFill/>
        </p:spPr>
        <p:txBody>
          <a:bodyPr wrap="none" rtlCol="0">
            <a:spAutoFit/>
          </a:bodyPr>
          <a:lstStyle/>
          <a:p>
            <a:r>
              <a:rPr lang="sv-SE" sz="1400" dirty="0">
                <a:solidFill>
                  <a:srgbClr val="0070C0"/>
                </a:solidFill>
              </a:rPr>
              <a:t>Bas 2018 280</a:t>
            </a:r>
          </a:p>
          <a:p>
            <a:r>
              <a:rPr lang="sv-SE" sz="1400" dirty="0">
                <a:solidFill>
                  <a:srgbClr val="0070C0"/>
                </a:solidFill>
              </a:rPr>
              <a:t> </a:t>
            </a:r>
          </a:p>
          <a:p>
            <a:endParaRPr lang="sv-SE" dirty="0"/>
          </a:p>
        </p:txBody>
      </p:sp>
      <p:graphicFrame>
        <p:nvGraphicFramePr>
          <p:cNvPr id="16" name="Response|ACCESSLEVEL|q20_01|0|#||">
            <a:extLst>
              <a:ext uri="{FF2B5EF4-FFF2-40B4-BE49-F238E27FC236}">
                <a16:creationId xmlns:a16="http://schemas.microsoft.com/office/drawing/2014/main" id="{18371F23-9554-45C4-9B9E-C34F1BB1AEFD}"/>
              </a:ext>
            </a:extLst>
          </p:cNvPr>
          <p:cNvGraphicFramePr>
            <a:graphicFrameLocks noGrp="1"/>
          </p:cNvGraphicFramePr>
          <p:nvPr>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9" name="WVS logga.png">
            <a:extLst>
              <a:ext uri="{FF2B5EF4-FFF2-40B4-BE49-F238E27FC236}">
                <a16:creationId xmlns:a16="http://schemas.microsoft.com/office/drawing/2014/main" id="{2DCB80EA-57CF-4E1F-A719-A74F5678229C}"/>
              </a:ext>
            </a:extLst>
          </p:cNvPr>
          <p:cNvPicPr>
            <a:picLocks noChangeAspect="1"/>
          </p:cNvPicPr>
          <p:nvPr/>
        </p:nvPicPr>
        <p:blipFill>
          <a:blip r:embed="rId6">
            <a:extLst/>
          </a:blip>
          <a:stretch>
            <a:fillRect/>
          </a:stretch>
        </p:blipFill>
        <p:spPr>
          <a:xfrm>
            <a:off x="273892" y="350359"/>
            <a:ext cx="1211007" cy="572203"/>
          </a:xfrm>
          <a:prstGeom prst="rect">
            <a:avLst/>
          </a:prstGeom>
          <a:ln w="12700">
            <a:miter lim="400000"/>
          </a:ln>
        </p:spPr>
      </p:pic>
    </p:spTree>
    <p:extLst>
      <p:ext uri="{BB962C8B-B14F-4D97-AF65-F5344CB8AC3E}">
        <p14:creationId xmlns:p14="http://schemas.microsoft.com/office/powerpoint/2010/main" val="783499713"/>
      </p:ext>
    </p:extLst>
  </p:cSld>
  <p:clrMapOvr>
    <a:masterClrMapping/>
  </p:clrMapOvr>
  <p:transition advClick="0" advTm="13375">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70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4039571806"/>
              </p:ext>
            </p:extLst>
          </p:nvPr>
        </p:nvGraphicFramePr>
        <p:xfrm>
          <a:off x="124118" y="2564903"/>
          <a:ext cx="8856662" cy="393059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419717" y="1521752"/>
            <a:ext cx="7420340" cy="369332"/>
          </a:xfrm>
          <a:prstGeom prst="rect">
            <a:avLst/>
          </a:prstGeom>
          <a:noFill/>
        </p:spPr>
        <p:txBody>
          <a:bodyPr wrap="square" rtlCol="0">
            <a:spAutoFit/>
          </a:bodyPr>
          <a:lstStyle/>
          <a:p>
            <a:r>
              <a:rPr lang="sv-SE" dirty="0"/>
              <a:t>155. Q46 Är Du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97</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97</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8404" y="5875427"/>
            <a:ext cx="565800" cy="646331"/>
          </a:xfrm>
          <a:prstGeom prst="rect">
            <a:avLst/>
          </a:prstGeom>
          <a:noFill/>
        </p:spPr>
        <p:txBody>
          <a:bodyPr wrap="square" rtlCol="0">
            <a:spAutoFit/>
          </a:bodyPr>
          <a:lstStyle/>
          <a:p>
            <a:endParaRPr lang="sv-SE" dirty="0"/>
          </a:p>
          <a:p>
            <a:r>
              <a:rPr lang="sv-SE" dirty="0"/>
              <a:t>%</a:t>
            </a:r>
          </a:p>
        </p:txBody>
      </p:sp>
      <p:graphicFrame>
        <p:nvGraphicFramePr>
          <p:cNvPr id="15" name="legend">
            <a:extLst>
              <a:ext uri="{FF2B5EF4-FFF2-40B4-BE49-F238E27FC236}">
                <a16:creationId xmlns:a16="http://schemas.microsoft.com/office/drawing/2014/main" id="{E9AB77BA-6004-4A30-A08F-30BDCC99A4C4}"/>
              </a:ext>
            </a:extLst>
          </p:cNvPr>
          <p:cNvGraphicFramePr>
            <a:graphicFrameLocks/>
          </p:cNvGraphicFramePr>
          <p:nvPr>
            <p:extLst>
              <p:ext uri="{D42A27DB-BD31-4B8C-83A1-F6EECF244321}">
                <p14:modId xmlns:p14="http://schemas.microsoft.com/office/powerpoint/2010/main" val="2164269648"/>
              </p:ext>
            </p:extLst>
          </p:nvPr>
        </p:nvGraphicFramePr>
        <p:xfrm>
          <a:off x="-252536" y="2492896"/>
          <a:ext cx="9124449" cy="758544"/>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ruta 9">
            <a:extLst>
              <a:ext uri="{FF2B5EF4-FFF2-40B4-BE49-F238E27FC236}">
                <a16:creationId xmlns:a16="http://schemas.microsoft.com/office/drawing/2014/main" id="{B6E7DFFD-4729-4720-AEBE-300C9DF227CE}"/>
              </a:ext>
            </a:extLst>
          </p:cNvPr>
          <p:cNvSpPr txBox="1"/>
          <p:nvPr/>
        </p:nvSpPr>
        <p:spPr>
          <a:xfrm>
            <a:off x="7380191" y="570210"/>
            <a:ext cx="1159292" cy="800219"/>
          </a:xfrm>
          <a:prstGeom prst="rect">
            <a:avLst/>
          </a:prstGeom>
          <a:noFill/>
        </p:spPr>
        <p:txBody>
          <a:bodyPr wrap="none" rtlCol="0">
            <a:spAutoFit/>
          </a:bodyPr>
          <a:lstStyle/>
          <a:p>
            <a:r>
              <a:rPr lang="sv-SE" sz="1400" dirty="0">
                <a:solidFill>
                  <a:srgbClr val="0070C0"/>
                </a:solidFill>
              </a:rPr>
              <a:t>Bas 2018 265</a:t>
            </a:r>
          </a:p>
          <a:p>
            <a:r>
              <a:rPr lang="sv-SE" sz="1400" dirty="0">
                <a:solidFill>
                  <a:srgbClr val="0070C0"/>
                </a:solidFill>
              </a:rPr>
              <a:t> </a:t>
            </a:r>
          </a:p>
          <a:p>
            <a:endParaRPr lang="sv-SE" dirty="0"/>
          </a:p>
        </p:txBody>
      </p:sp>
      <p:pic>
        <p:nvPicPr>
          <p:cNvPr id="13" name="WVS logga.png">
            <a:extLst>
              <a:ext uri="{FF2B5EF4-FFF2-40B4-BE49-F238E27FC236}">
                <a16:creationId xmlns:a16="http://schemas.microsoft.com/office/drawing/2014/main" id="{83A4B950-E5B4-4800-B7A4-6B02ECBBA64E}"/>
              </a:ext>
            </a:extLst>
          </p:cNvPr>
          <p:cNvPicPr>
            <a:picLocks noChangeAspect="1"/>
          </p:cNvPicPr>
          <p:nvPr/>
        </p:nvPicPr>
        <p:blipFill>
          <a:blip r:embed="rId6">
            <a:extLst/>
          </a:blip>
          <a:stretch>
            <a:fillRect/>
          </a:stretch>
        </p:blipFill>
        <p:spPr>
          <a:xfrm>
            <a:off x="273892" y="350359"/>
            <a:ext cx="1211007" cy="572203"/>
          </a:xfrm>
          <a:prstGeom prst="rect">
            <a:avLst/>
          </a:prstGeom>
          <a:ln w="12700">
            <a:miter lim="400000"/>
          </a:ln>
        </p:spPr>
      </p:pic>
    </p:spTree>
    <p:extLst>
      <p:ext uri="{BB962C8B-B14F-4D97-AF65-F5344CB8AC3E}">
        <p14:creationId xmlns:p14="http://schemas.microsoft.com/office/powerpoint/2010/main" val="2352227593"/>
      </p:ext>
    </p:extLst>
  </p:cSld>
  <p:clrMapOvr>
    <a:masterClrMapping/>
  </p:clrMapOvr>
  <p:transition advClick="0" advTm="13375">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70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Chart1"/>
          <p:cNvGraphicFramePr>
            <a:graphicFrameLocks noGrp="1"/>
          </p:cNvGraphicFramePr>
          <p:nvPr>
            <p:ph idx="1"/>
            <p:extLst>
              <p:ext uri="{D42A27DB-BD31-4B8C-83A1-F6EECF244321}">
                <p14:modId xmlns:p14="http://schemas.microsoft.com/office/powerpoint/2010/main" val="3803255039"/>
              </p:ext>
            </p:extLst>
          </p:nvPr>
        </p:nvGraphicFramePr>
        <p:xfrm>
          <a:off x="124118" y="2564903"/>
          <a:ext cx="8856662" cy="393059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ruta 13"/>
          <p:cNvSpPr txBox="1"/>
          <p:nvPr/>
        </p:nvSpPr>
        <p:spPr>
          <a:xfrm>
            <a:off x="2419717" y="1521752"/>
            <a:ext cx="7420340" cy="369332"/>
          </a:xfrm>
          <a:prstGeom prst="rect">
            <a:avLst/>
          </a:prstGeom>
          <a:noFill/>
        </p:spPr>
        <p:txBody>
          <a:bodyPr wrap="square" rtlCol="0">
            <a:spAutoFit/>
          </a:bodyPr>
          <a:lstStyle/>
          <a:p>
            <a:r>
              <a:rPr lang="sv-SE" dirty="0"/>
              <a:t>156 Q47 Hur är din hälsa?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98</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98</a:t>
            </a:fld>
            <a:endParaRPr lang="sv-SE" dirty="0">
              <a:solidFill>
                <a:schemeClr val="tx1"/>
              </a:solidFill>
            </a:endParaRPr>
          </a:p>
        </p:txBody>
      </p:sp>
      <p:pic>
        <p:nvPicPr>
          <p:cNvPr id="9" name="Bildobjekt 8" descr="C:\Users\ProBook 4510s\Dropbox\Invandrarindex\iilogga.png"/>
          <p:cNvPicPr/>
          <p:nvPr/>
        </p:nvPicPr>
        <p:blipFill>
          <a:blip r:embed="rId4"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58404" y="5875427"/>
            <a:ext cx="565800" cy="646331"/>
          </a:xfrm>
          <a:prstGeom prst="rect">
            <a:avLst/>
          </a:prstGeom>
          <a:noFill/>
        </p:spPr>
        <p:txBody>
          <a:bodyPr wrap="square" rtlCol="0">
            <a:spAutoFit/>
          </a:bodyPr>
          <a:lstStyle/>
          <a:p>
            <a:endParaRPr lang="sv-SE" dirty="0"/>
          </a:p>
          <a:p>
            <a:r>
              <a:rPr lang="sv-SE" dirty="0"/>
              <a:t>%</a:t>
            </a:r>
          </a:p>
        </p:txBody>
      </p:sp>
      <p:graphicFrame>
        <p:nvGraphicFramePr>
          <p:cNvPr id="15" name="legend">
            <a:extLst>
              <a:ext uri="{FF2B5EF4-FFF2-40B4-BE49-F238E27FC236}">
                <a16:creationId xmlns:a16="http://schemas.microsoft.com/office/drawing/2014/main" id="{E9AB77BA-6004-4A30-A08F-30BDCC99A4C4}"/>
              </a:ext>
            </a:extLst>
          </p:cNvPr>
          <p:cNvGraphicFramePr>
            <a:graphicFrameLocks/>
          </p:cNvGraphicFramePr>
          <p:nvPr>
            <p:extLst>
              <p:ext uri="{D42A27DB-BD31-4B8C-83A1-F6EECF244321}">
                <p14:modId xmlns:p14="http://schemas.microsoft.com/office/powerpoint/2010/main" val="1613144990"/>
              </p:ext>
            </p:extLst>
          </p:nvPr>
        </p:nvGraphicFramePr>
        <p:xfrm>
          <a:off x="-252536" y="2492896"/>
          <a:ext cx="9124449" cy="758544"/>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ruta 9">
            <a:extLst>
              <a:ext uri="{FF2B5EF4-FFF2-40B4-BE49-F238E27FC236}">
                <a16:creationId xmlns:a16="http://schemas.microsoft.com/office/drawing/2014/main" id="{B6E7DFFD-4729-4720-AEBE-300C9DF227CE}"/>
              </a:ext>
            </a:extLst>
          </p:cNvPr>
          <p:cNvSpPr txBox="1"/>
          <p:nvPr/>
        </p:nvSpPr>
        <p:spPr>
          <a:xfrm>
            <a:off x="7380191" y="570210"/>
            <a:ext cx="1159292" cy="800219"/>
          </a:xfrm>
          <a:prstGeom prst="rect">
            <a:avLst/>
          </a:prstGeom>
          <a:noFill/>
        </p:spPr>
        <p:txBody>
          <a:bodyPr wrap="none" rtlCol="0">
            <a:spAutoFit/>
          </a:bodyPr>
          <a:lstStyle/>
          <a:p>
            <a:r>
              <a:rPr lang="sv-SE" sz="1400" dirty="0">
                <a:solidFill>
                  <a:srgbClr val="0070C0"/>
                </a:solidFill>
              </a:rPr>
              <a:t>Bas 2018 270</a:t>
            </a:r>
          </a:p>
          <a:p>
            <a:r>
              <a:rPr lang="sv-SE" sz="1400" dirty="0">
                <a:solidFill>
                  <a:srgbClr val="0070C0"/>
                </a:solidFill>
              </a:rPr>
              <a:t> </a:t>
            </a:r>
          </a:p>
          <a:p>
            <a:endParaRPr lang="sv-SE" dirty="0"/>
          </a:p>
        </p:txBody>
      </p:sp>
      <p:pic>
        <p:nvPicPr>
          <p:cNvPr id="13" name="WVS logga.png">
            <a:extLst>
              <a:ext uri="{FF2B5EF4-FFF2-40B4-BE49-F238E27FC236}">
                <a16:creationId xmlns:a16="http://schemas.microsoft.com/office/drawing/2014/main" id="{83A4B950-E5B4-4800-B7A4-6B02ECBBA64E}"/>
              </a:ext>
            </a:extLst>
          </p:cNvPr>
          <p:cNvPicPr>
            <a:picLocks noChangeAspect="1"/>
          </p:cNvPicPr>
          <p:nvPr/>
        </p:nvPicPr>
        <p:blipFill>
          <a:blip r:embed="rId6">
            <a:extLst/>
          </a:blip>
          <a:stretch>
            <a:fillRect/>
          </a:stretch>
        </p:blipFill>
        <p:spPr>
          <a:xfrm>
            <a:off x="273892" y="350359"/>
            <a:ext cx="1211007" cy="572203"/>
          </a:xfrm>
          <a:prstGeom prst="rect">
            <a:avLst/>
          </a:prstGeom>
          <a:ln w="12700">
            <a:miter lim="400000"/>
          </a:ln>
        </p:spPr>
      </p:pic>
    </p:spTree>
    <p:extLst>
      <p:ext uri="{BB962C8B-B14F-4D97-AF65-F5344CB8AC3E}">
        <p14:creationId xmlns:p14="http://schemas.microsoft.com/office/powerpoint/2010/main" val="2573736875"/>
      </p:ext>
    </p:extLst>
  </p:cSld>
  <p:clrMapOvr>
    <a:masterClrMapping/>
  </p:clrMapOvr>
  <p:transition advClick="0" advTm="13375">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dirty="0"/>
          </a:p>
        </p:txBody>
      </p:sp>
      <p:sp>
        <p:nvSpPr>
          <p:cNvPr id="13315" name="Rectangle 3"/>
          <p:cNvSpPr>
            <a:spLocks noChangeArrowheads="1"/>
          </p:cNvSpPr>
          <p:nvPr/>
        </p:nvSpPr>
        <p:spPr bwMode="auto">
          <a:xfrm>
            <a:off x="-19551" y="727384"/>
            <a:ext cx="9144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sv-SE" sz="11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sv-SE" sz="1600" b="1" dirty="0">
                <a:latin typeface="Calibri" pitchFamily="34" charset="0"/>
                <a:ea typeface="Times New Roman" pitchFamily="18" charset="0"/>
                <a:cs typeface="Times New Roman" pitchFamily="18" charset="0"/>
              </a:rPr>
              <a:t>De nya svenskarnas röst !</a:t>
            </a:r>
            <a:endParaRPr kumimoji="0" lang="sv-SE"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ruta 13"/>
          <p:cNvSpPr txBox="1"/>
          <p:nvPr/>
        </p:nvSpPr>
        <p:spPr>
          <a:xfrm>
            <a:off x="1619672" y="1791684"/>
            <a:ext cx="7920880" cy="923330"/>
          </a:xfrm>
          <a:prstGeom prst="rect">
            <a:avLst/>
          </a:prstGeom>
          <a:noFill/>
        </p:spPr>
        <p:txBody>
          <a:bodyPr wrap="square" rtlCol="0">
            <a:spAutoFit/>
          </a:bodyPr>
          <a:lstStyle/>
          <a:p>
            <a:r>
              <a:rPr lang="sv-SE" dirty="0"/>
              <a:t>168. Q176 Håller du med eller inte i påståendet att idag ofta har svårt att bestämma vilka moraliska regler som man ska följa?	</a:t>
            </a:r>
          </a:p>
          <a:p>
            <a:r>
              <a:rPr lang="sv-SE" dirty="0"/>
              <a:t>	</a:t>
            </a:r>
          </a:p>
        </p:txBody>
      </p:sp>
      <p:sp>
        <p:nvSpPr>
          <p:cNvPr id="17" name="Platshållare för bildnummer 16"/>
          <p:cNvSpPr>
            <a:spLocks noGrp="1"/>
          </p:cNvSpPr>
          <p:nvPr>
            <p:ph type="sldNum" sz="quarter" idx="12"/>
          </p:nvPr>
        </p:nvSpPr>
        <p:spPr/>
        <p:txBody>
          <a:bodyPr/>
          <a:lstStyle/>
          <a:p>
            <a:fld id="{232E3788-3456-43BD-A5E2-20DB438D0918}" type="slidenum">
              <a:rPr lang="sv-SE" smtClean="0"/>
              <a:pPr/>
              <a:t>99</a:t>
            </a:fld>
            <a:endParaRPr lang="sv-SE" dirty="0"/>
          </a:p>
        </p:txBody>
      </p:sp>
      <p:sp>
        <p:nvSpPr>
          <p:cNvPr id="18" name="Platshållare för sidfot 17"/>
          <p:cNvSpPr>
            <a:spLocks noGrp="1"/>
          </p:cNvSpPr>
          <p:nvPr>
            <p:ph type="ftr" sz="quarter" idx="11"/>
          </p:nvPr>
        </p:nvSpPr>
        <p:spPr>
          <a:xfrm>
            <a:off x="179512" y="6356350"/>
            <a:ext cx="8784976" cy="365125"/>
          </a:xfrm>
        </p:spPr>
        <p:txBody>
          <a:bodyPr/>
          <a:lstStyle/>
          <a:p>
            <a:r>
              <a:rPr lang="sv-SE" dirty="0">
                <a:solidFill>
                  <a:schemeClr val="tx1"/>
                </a:solidFill>
              </a:rPr>
              <a:t>© Invandrarindex                                                                                                                                                                                                     </a:t>
            </a:r>
            <a:fld id="{27862DE9-ECC0-4F57-B426-A30301B562CF}" type="slidenum">
              <a:rPr lang="sv-SE" smtClean="0">
                <a:solidFill>
                  <a:schemeClr val="tx1"/>
                </a:solidFill>
              </a:rPr>
              <a:pPr/>
              <a:t>99</a:t>
            </a:fld>
            <a:endParaRPr lang="sv-SE" dirty="0">
              <a:solidFill>
                <a:schemeClr val="tx1"/>
              </a:solidFill>
            </a:endParaRPr>
          </a:p>
        </p:txBody>
      </p:sp>
      <p:pic>
        <p:nvPicPr>
          <p:cNvPr id="9" name="Bildobjekt 8" descr="C:\Users\ProBook 4510s\Dropbox\Invandrarindex\iilogga.png"/>
          <p:cNvPicPr/>
          <p:nvPr/>
        </p:nvPicPr>
        <p:blipFill>
          <a:blip r:embed="rId3" cstate="print"/>
          <a:srcRect/>
          <a:stretch>
            <a:fillRect/>
          </a:stretch>
        </p:blipFill>
        <p:spPr bwMode="auto">
          <a:xfrm>
            <a:off x="3995936" y="260648"/>
            <a:ext cx="1113027" cy="619125"/>
          </a:xfrm>
          <a:prstGeom prst="rect">
            <a:avLst/>
          </a:prstGeom>
          <a:noFill/>
          <a:ln w="9525">
            <a:noFill/>
            <a:miter lim="800000"/>
            <a:headEnd/>
            <a:tailEnd/>
          </a:ln>
        </p:spPr>
      </p:pic>
      <p:sp>
        <p:nvSpPr>
          <p:cNvPr id="11" name="textruta 10"/>
          <p:cNvSpPr txBox="1"/>
          <p:nvPr/>
        </p:nvSpPr>
        <p:spPr>
          <a:xfrm>
            <a:off x="8393556" y="6007845"/>
            <a:ext cx="565800" cy="369332"/>
          </a:xfrm>
          <a:prstGeom prst="rect">
            <a:avLst/>
          </a:prstGeom>
          <a:noFill/>
        </p:spPr>
        <p:txBody>
          <a:bodyPr wrap="square" rtlCol="0">
            <a:spAutoFit/>
          </a:bodyPr>
          <a:lstStyle/>
          <a:p>
            <a:r>
              <a:rPr lang="sv-SE" dirty="0"/>
              <a:t>%</a:t>
            </a:r>
          </a:p>
        </p:txBody>
      </p:sp>
      <p:graphicFrame>
        <p:nvGraphicFramePr>
          <p:cNvPr id="13" name="legend">
            <a:extLst>
              <a:ext uri="{FF2B5EF4-FFF2-40B4-BE49-F238E27FC236}">
                <a16:creationId xmlns:a16="http://schemas.microsoft.com/office/drawing/2014/main" id="{D4399E57-C727-49A2-B369-E7A69AE205E2}"/>
              </a:ext>
            </a:extLst>
          </p:cNvPr>
          <p:cNvGraphicFramePr>
            <a:graphicFrameLocks/>
          </p:cNvGraphicFramePr>
          <p:nvPr>
            <p:extLst>
              <p:ext uri="{D42A27DB-BD31-4B8C-83A1-F6EECF244321}">
                <p14:modId xmlns:p14="http://schemas.microsoft.com/office/powerpoint/2010/main" val="1763940823"/>
              </p:ext>
            </p:extLst>
          </p:nvPr>
        </p:nvGraphicFramePr>
        <p:xfrm>
          <a:off x="1484899" y="2597436"/>
          <a:ext cx="6912768" cy="797357"/>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ruta 9">
            <a:extLst>
              <a:ext uri="{FF2B5EF4-FFF2-40B4-BE49-F238E27FC236}">
                <a16:creationId xmlns:a16="http://schemas.microsoft.com/office/drawing/2014/main" id="{0CB15A74-87B6-463C-896E-3082F232CC7E}"/>
              </a:ext>
            </a:extLst>
          </p:cNvPr>
          <p:cNvSpPr txBox="1"/>
          <p:nvPr/>
        </p:nvSpPr>
        <p:spPr>
          <a:xfrm>
            <a:off x="7587921" y="565492"/>
            <a:ext cx="1279517" cy="800219"/>
          </a:xfrm>
          <a:prstGeom prst="rect">
            <a:avLst/>
          </a:prstGeom>
          <a:noFill/>
        </p:spPr>
        <p:txBody>
          <a:bodyPr wrap="none" rtlCol="0">
            <a:spAutoFit/>
          </a:bodyPr>
          <a:lstStyle/>
          <a:p>
            <a:r>
              <a:rPr lang="sv-SE" sz="1400" dirty="0">
                <a:solidFill>
                  <a:srgbClr val="0070C0"/>
                </a:solidFill>
              </a:rPr>
              <a:t>Bas 2018 209   </a:t>
            </a:r>
          </a:p>
          <a:p>
            <a:r>
              <a:rPr lang="sv-SE" sz="1400" dirty="0">
                <a:solidFill>
                  <a:srgbClr val="0070C0"/>
                </a:solidFill>
              </a:rPr>
              <a:t> </a:t>
            </a:r>
          </a:p>
          <a:p>
            <a:endParaRPr lang="sv-SE" dirty="0"/>
          </a:p>
        </p:txBody>
      </p:sp>
      <p:graphicFrame>
        <p:nvGraphicFramePr>
          <p:cNvPr id="16" name="Response|ACCESSLEVEL|q18_01|0|#||">
            <a:extLst>
              <a:ext uri="{FF2B5EF4-FFF2-40B4-BE49-F238E27FC236}">
                <a16:creationId xmlns:a16="http://schemas.microsoft.com/office/drawing/2014/main" id="{E96C2EEC-1F36-4A8B-A387-CDE947F448AA}"/>
              </a:ext>
            </a:extLst>
          </p:cNvPr>
          <p:cNvGraphicFramePr>
            <a:graphicFrameLocks noGrp="1"/>
          </p:cNvGraphicFramePr>
          <p:nvPr>
            <p:extLst/>
          </p:nvPr>
        </p:nvGraphicFramePr>
        <p:xfrm>
          <a:off x="8388424" y="144000"/>
          <a:ext cx="576064" cy="25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252000">
                <a:tc>
                  <a:txBody>
                    <a:bodyPr/>
                    <a:lstStyle/>
                    <a:p>
                      <a:pPr algn="l"/>
                      <a:endParaRPr lang="fr-FR" sz="1400" b="0" dirty="0">
                        <a:solidFill>
                          <a:srgbClr val="0B76C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0" name="Chart1">
            <a:extLst>
              <a:ext uri="{FF2B5EF4-FFF2-40B4-BE49-F238E27FC236}">
                <a16:creationId xmlns:a16="http://schemas.microsoft.com/office/drawing/2014/main" id="{66EE9931-7355-4F2C-B0FC-018F1BB24F3D}"/>
              </a:ext>
            </a:extLst>
          </p:cNvPr>
          <p:cNvGraphicFramePr>
            <a:graphicFrameLocks noGrp="1"/>
          </p:cNvGraphicFramePr>
          <p:nvPr>
            <p:ph idx="1"/>
            <p:extLst>
              <p:ext uri="{D42A27DB-BD31-4B8C-83A1-F6EECF244321}">
                <p14:modId xmlns:p14="http://schemas.microsoft.com/office/powerpoint/2010/main" val="2031105400"/>
              </p:ext>
            </p:extLst>
          </p:nvPr>
        </p:nvGraphicFramePr>
        <p:xfrm>
          <a:off x="-900608" y="3150169"/>
          <a:ext cx="8641282" cy="3672407"/>
        </p:xfrm>
        <a:graphic>
          <a:graphicData uri="http://schemas.openxmlformats.org/drawingml/2006/chart">
            <c:chart xmlns:c="http://schemas.openxmlformats.org/drawingml/2006/chart" xmlns:r="http://schemas.openxmlformats.org/officeDocument/2006/relationships" r:id="rId5"/>
          </a:graphicData>
        </a:graphic>
      </p:graphicFrame>
      <p:pic>
        <p:nvPicPr>
          <p:cNvPr id="19" name="WVS logga.png">
            <a:extLst>
              <a:ext uri="{FF2B5EF4-FFF2-40B4-BE49-F238E27FC236}">
                <a16:creationId xmlns:a16="http://schemas.microsoft.com/office/drawing/2014/main" id="{03B91E02-5042-476E-B50C-3BA4A54BC2FF}"/>
              </a:ext>
            </a:extLst>
          </p:cNvPr>
          <p:cNvPicPr>
            <a:picLocks noChangeAspect="1"/>
          </p:cNvPicPr>
          <p:nvPr/>
        </p:nvPicPr>
        <p:blipFill>
          <a:blip r:embed="rId6">
            <a:extLst/>
          </a:blip>
          <a:stretch>
            <a:fillRect/>
          </a:stretch>
        </p:blipFill>
        <p:spPr>
          <a:xfrm>
            <a:off x="273892" y="350359"/>
            <a:ext cx="1211007" cy="572203"/>
          </a:xfrm>
          <a:prstGeom prst="rect">
            <a:avLst/>
          </a:prstGeom>
          <a:ln w="12700">
            <a:miter lim="400000"/>
          </a:ln>
        </p:spPr>
      </p:pic>
    </p:spTree>
    <p:extLst>
      <p:ext uri="{BB962C8B-B14F-4D97-AF65-F5344CB8AC3E}">
        <p14:creationId xmlns:p14="http://schemas.microsoft.com/office/powerpoint/2010/main" val="2363343413"/>
      </p:ext>
    </p:extLst>
  </p:cSld>
  <p:clrMapOvr>
    <a:masterClrMapping/>
  </p:clrMapOvr>
  <p:transition advClick="0" advTm="13375">
    <p:random/>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16429</TotalTime>
  <Words>3287</Words>
  <Application>Microsoft Office PowerPoint</Application>
  <PresentationFormat>On-screen Show (4:3)</PresentationFormat>
  <Paragraphs>1038</Paragraphs>
  <Slides>102</Slides>
  <Notes>102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102</vt:i4>
      </vt:variant>
    </vt:vector>
  </HeadingPairs>
  <TitlesOfParts>
    <vt:vector size="105" baseType="lpstr">
      <vt:lpstr>Arial</vt:lpstr>
      <vt:lpstr>Calibri</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ProBook 4510s</dc:creator>
  <cp:lastModifiedBy>Fredrik Lundvall</cp:lastModifiedBy>
  <cp:revision>1084</cp:revision>
  <dcterms:created xsi:type="dcterms:W3CDTF">2014-05-27T09:20:22Z</dcterms:created>
  <dcterms:modified xsi:type="dcterms:W3CDTF">2019-05-25T19:21:07Z</dcterms:modified>
</cp:coreProperties>
</file>