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1" r:id="rId2"/>
    <p:sldId id="328" r:id="rId3"/>
    <p:sldId id="322" r:id="rId4"/>
    <p:sldId id="323" r:id="rId5"/>
    <p:sldId id="324" r:id="rId6"/>
    <p:sldId id="325" r:id="rId7"/>
    <p:sldId id="326" r:id="rId8"/>
    <p:sldId id="327" r:id="rId9"/>
    <p:sldId id="331" r:id="rId10"/>
    <p:sldId id="340" r:id="rId11"/>
    <p:sldId id="350" r:id="rId12"/>
    <p:sldId id="330" r:id="rId13"/>
    <p:sldId id="342" r:id="rId14"/>
    <p:sldId id="346" r:id="rId15"/>
    <p:sldId id="329" r:id="rId16"/>
    <p:sldId id="349" r:id="rId17"/>
    <p:sldId id="332" r:id="rId18"/>
    <p:sldId id="351" r:id="rId19"/>
    <p:sldId id="343" r:id="rId20"/>
    <p:sldId id="348" r:id="rId21"/>
    <p:sldId id="352" r:id="rId22"/>
    <p:sldId id="344" r:id="rId23"/>
    <p:sldId id="353" r:id="rId24"/>
    <p:sldId id="345" r:id="rId25"/>
    <p:sldId id="335" r:id="rId2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 snapToObjects="1">
      <p:cViewPr varScale="1">
        <p:scale>
          <a:sx n="72" d="100"/>
          <a:sy n="72" d="100"/>
        </p:scale>
        <p:origin x="10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0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F898E-FEEC-4C4B-B285-888027CBD9CA}" type="datetime1">
              <a:rPr lang="sv-SE"/>
              <a:pPr>
                <a:defRPr/>
              </a:pPr>
              <a:t>2020-02-05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0D69CB-55BA-49A8-9099-8C5B16F4D4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877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7B003B4-9CF1-41F8-9352-764D544A8344}" type="datetime1">
              <a:rPr lang="sv-SE"/>
              <a:pPr>
                <a:defRPr/>
              </a:pPr>
              <a:t>2020-02-05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EDD2DDD-0560-4277-B0F5-6B4708CEB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430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89DF71-12E7-42B0-A825-BEB79CF32B33}" type="slidenum">
              <a:rPr lang="sv-SE" altLang="sv-SE"/>
              <a:pPr algn="r" eaLnBrk="1" hangingPunct="1">
                <a:spcBef>
                  <a:spcPct val="0"/>
                </a:spcBef>
              </a:pPr>
              <a:t>1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67056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646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Klicka här för att ändra format på underrubrik i bakgrunden</a:t>
            </a:r>
          </a:p>
        </p:txBody>
      </p:sp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67056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baseline="0">
                <a:solidFill>
                  <a:srgbClr val="4646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7CB3-6B4C-4C8D-9F06-3F7CA0C57573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en-GB" noProof="0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>
            <a:lvl1pPr marL="161925" marR="0" indent="-161925" algn="l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  <a:lvl2pPr marL="447675" marR="0" indent="-182563" algn="l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lvl2pPr>
            <a:lvl3pPr marL="714375" marR="0" indent="-180975" algn="l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/>
            </a:lvl3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7875-4078-410B-BC23-E75AB9B11DA1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14EA-68FC-401D-AB69-E919DF3A6E5F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5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276600" cy="3916363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2209801"/>
            <a:ext cx="3276600" cy="39163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7156-8165-407D-8DC3-991C009F0CA5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3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5" descr="MOD_ppt_fo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620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847013" y="6492875"/>
            <a:ext cx="1296987" cy="244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sz="1000">
                <a:solidFill>
                  <a:srgbClr val="000000"/>
                </a:solidFill>
                <a:latin typeface="Arial Bold" pitchFamily="34" charset="0"/>
              </a:rPr>
              <a:t>www.mod.gu.se</a:t>
            </a:r>
          </a:p>
        </p:txBody>
      </p:sp>
      <p:pic>
        <p:nvPicPr>
          <p:cNvPr id="5" name="Bildobjekt 16" descr="MOD_ppt_huvu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 11"/>
          <p:cNvGrpSpPr>
            <a:grpSpLocks/>
          </p:cNvGrpSpPr>
          <p:nvPr userDrawn="1"/>
        </p:nvGrpSpPr>
        <p:grpSpPr bwMode="auto">
          <a:xfrm>
            <a:off x="6096000" y="0"/>
            <a:ext cx="3048000" cy="725488"/>
            <a:chOff x="6096000" y="0"/>
            <a:chExt cx="3048000" cy="725488"/>
          </a:xfrm>
        </p:grpSpPr>
        <p:sp>
          <p:nvSpPr>
            <p:cNvPr id="7" name="Rektangel 6"/>
            <p:cNvSpPr/>
            <p:nvPr userDrawn="1"/>
          </p:nvSpPr>
          <p:spPr>
            <a:xfrm>
              <a:off x="6096000" y="0"/>
              <a:ext cx="3048000" cy="725488"/>
            </a:xfrm>
            <a:prstGeom prst="rect">
              <a:avLst/>
            </a:prstGeom>
            <a:solidFill>
              <a:srgbClr val="133E7D"/>
            </a:solidFill>
            <a:ln>
              <a:solidFill>
                <a:srgbClr val="133E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pic>
          <p:nvPicPr>
            <p:cNvPr id="8" name="Bildobjekt 9" descr="LO_GUeng_leftNEG.eps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200" y="187325"/>
              <a:ext cx="2685376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F79A-C3D1-4812-88DD-D179FF0EB789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0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CA83-DCD9-4702-B077-51CAC5FB45CE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4B89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859713" y="6492875"/>
            <a:ext cx="960437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sz="1000">
                <a:solidFill>
                  <a:srgbClr val="FFFFFF"/>
                </a:solidFill>
                <a:latin typeface="Arial Bold" pitchFamily="34" charset="0"/>
              </a:rPr>
              <a:t>www.gu.se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1143000" y="1219200"/>
            <a:ext cx="64008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2000">
                <a:solidFill>
                  <a:srgbClr val="464646"/>
                </a:solidFill>
                <a:cs typeface="Arial" pitchFamily="34" charset="0"/>
              </a:rPr>
              <a:t>Klicka här för att ändra format</a:t>
            </a:r>
          </a:p>
        </p:txBody>
      </p:sp>
      <p:pic>
        <p:nvPicPr>
          <p:cNvPr id="8" name="Bildobjekt 11" descr="LO_GUeng_left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6388"/>
            <a:ext cx="3136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innehåll 2"/>
          <p:cNvSpPr>
            <a:spLocks noGrp="1"/>
          </p:cNvSpPr>
          <p:nvPr>
            <p:ph idx="12"/>
          </p:nvPr>
        </p:nvSpPr>
        <p:spPr>
          <a:xfrm>
            <a:off x="1143000" y="2286000"/>
            <a:ext cx="2590800" cy="38401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3886200" y="2286000"/>
            <a:ext cx="3962400" cy="38401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2B9D-7B2B-4328-BAB0-EC664E462029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6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43000" y="1219199"/>
            <a:ext cx="5105400" cy="41148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3000" y="5562600"/>
            <a:ext cx="7315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F5FC-031D-4280-802F-335C4627F209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2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5" descr="MOD_ppt_fot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620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143000" y="12192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143000" y="2286000"/>
            <a:ext cx="6705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/>
              <a:t>Klicka här för att ändra format på bakgrundstexten</a:t>
            </a:r>
          </a:p>
          <a:p>
            <a:pPr lvl="1"/>
            <a:r>
              <a:rPr lang="en-GB" altLang="sv-SE"/>
              <a:t>Nivå två</a:t>
            </a:r>
          </a:p>
          <a:p>
            <a:pPr lvl="2"/>
            <a:r>
              <a:rPr lang="en-GB" altLang="sv-SE"/>
              <a:t>Nivå tre</a:t>
            </a: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781800" y="6492875"/>
            <a:ext cx="10652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F2A0B17-6C25-4761-9AAF-21CEB7E42770}" type="datetime1">
              <a:rPr lang="sv-SE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57400" y="6492875"/>
            <a:ext cx="4724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MOD </a:t>
            </a:r>
            <a:r>
              <a:rPr lang="sv-SE" b="0"/>
              <a:t>The Multidisciplinary Opinion And Democracy Research Group  </a:t>
            </a:r>
            <a:endParaRPr lang="en-GB" b="0"/>
          </a:p>
        </p:txBody>
      </p:sp>
      <p:sp>
        <p:nvSpPr>
          <p:cNvPr id="15" name="textruta 14"/>
          <p:cNvSpPr txBox="1"/>
          <p:nvPr/>
        </p:nvSpPr>
        <p:spPr>
          <a:xfrm>
            <a:off x="7847013" y="6492875"/>
            <a:ext cx="1296987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sz="1000">
                <a:solidFill>
                  <a:srgbClr val="000000"/>
                </a:solidFill>
                <a:latin typeface="Arial Bold" pitchFamily="34" charset="0"/>
              </a:rPr>
              <a:t>www.mod.gu.se</a:t>
            </a:r>
          </a:p>
        </p:txBody>
      </p:sp>
      <p:pic>
        <p:nvPicPr>
          <p:cNvPr id="1032" name="Bildobjekt 16" descr="MOD_ppt_huvud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upp 11"/>
          <p:cNvGrpSpPr>
            <a:grpSpLocks/>
          </p:cNvGrpSpPr>
          <p:nvPr userDrawn="1"/>
        </p:nvGrpSpPr>
        <p:grpSpPr bwMode="auto">
          <a:xfrm>
            <a:off x="6096000" y="0"/>
            <a:ext cx="3048000" cy="725488"/>
            <a:chOff x="6096000" y="0"/>
            <a:chExt cx="3048000" cy="725488"/>
          </a:xfrm>
        </p:grpSpPr>
        <p:sp>
          <p:nvSpPr>
            <p:cNvPr id="11" name="Rektangel 10"/>
            <p:cNvSpPr/>
            <p:nvPr userDrawn="1"/>
          </p:nvSpPr>
          <p:spPr>
            <a:xfrm>
              <a:off x="6096000" y="0"/>
              <a:ext cx="3048000" cy="725488"/>
            </a:xfrm>
            <a:prstGeom prst="rect">
              <a:avLst/>
            </a:prstGeom>
            <a:solidFill>
              <a:srgbClr val="133E7D"/>
            </a:solidFill>
            <a:ln>
              <a:solidFill>
                <a:srgbClr val="133E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pic>
          <p:nvPicPr>
            <p:cNvPr id="1035" name="Bildobjekt 9" descr="LO_GUeng_leftNEG.eps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200" y="187325"/>
              <a:ext cx="2685376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464646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" charset="0"/>
          <a:ea typeface="ＭＳ Ｐゴシック" pitchFamily="-6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" charset="0"/>
          <a:ea typeface="ＭＳ Ｐゴシック" pitchFamily="-6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" charset="0"/>
          <a:ea typeface="ＭＳ Ｐゴシック" pitchFamily="-6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61925" indent="-161925" algn="l" defTabSz="457200" rtl="0" eaLnBrk="0" fontAlgn="base" hangingPunct="0">
        <a:spcBef>
          <a:spcPts val="35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64646"/>
          </a:solidFill>
          <a:latin typeface="Arial"/>
          <a:ea typeface="ＭＳ Ｐゴシック" pitchFamily="-65" charset="-128"/>
          <a:cs typeface="Arial"/>
        </a:defRPr>
      </a:lvl1pPr>
      <a:lvl2pPr marL="447675" indent="-182563" algn="l" defTabSz="457200" rtl="0" eaLnBrk="0" fontAlgn="base" hangingPunct="0">
        <a:spcBef>
          <a:spcPts val="35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464646"/>
          </a:solidFill>
          <a:latin typeface="Arial"/>
          <a:ea typeface="ＭＳ Ｐゴシック" pitchFamily="-65" charset="-128"/>
          <a:cs typeface="Arial"/>
        </a:defRPr>
      </a:lvl2pPr>
      <a:lvl3pPr marL="714375" indent="-180975" algn="l" defTabSz="457200" rtl="0" eaLnBrk="0" fontAlgn="base" hangingPunct="0">
        <a:spcBef>
          <a:spcPts val="350"/>
        </a:spcBef>
        <a:spcAft>
          <a:spcPct val="0"/>
        </a:spcAft>
        <a:buFont typeface="Lucida Grande"/>
        <a:buChar char="–"/>
        <a:defRPr sz="1600" kern="1200">
          <a:solidFill>
            <a:srgbClr val="464646"/>
          </a:solidFill>
          <a:latin typeface="Helvetica"/>
          <a:ea typeface="ＭＳ Ｐゴシック" pitchFamily="34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4"/>
          <p:cNvSpPr>
            <a:spLocks noGrp="1"/>
          </p:cNvSpPr>
          <p:nvPr>
            <p:ph type="subTitle" idx="4294967295"/>
          </p:nvPr>
        </p:nvSpPr>
        <p:spPr>
          <a:xfrm>
            <a:off x="1116013" y="2852738"/>
            <a:ext cx="6705600" cy="19431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endParaRPr lang="en-US" altLang="sv-SE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sv-SE" sz="3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Peter </a:t>
            </a:r>
            <a:r>
              <a:rPr lang="en-US" altLang="sv-SE" sz="3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Esaiasson</a:t>
            </a:r>
            <a:endParaRPr lang="en-US" altLang="sv-SE" sz="3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endParaRPr lang="en-US" altLang="sv-SE" sz="3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 idx="4294967295"/>
          </p:nvPr>
        </p:nvSpPr>
        <p:spPr>
          <a:xfrm>
            <a:off x="468313" y="1084263"/>
            <a:ext cx="8280400" cy="1912937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3200" dirty="0" err="1"/>
              <a:t>Styrkor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svagheter</a:t>
            </a:r>
            <a:r>
              <a:rPr lang="en-US" sz="3200" dirty="0"/>
              <a:t> med </a:t>
            </a:r>
            <a:r>
              <a:rPr lang="en-US" sz="3200" dirty="0" err="1"/>
              <a:t>Invandrarindex</a:t>
            </a:r>
            <a:r>
              <a:rPr lang="en-US" sz="3200" dirty="0"/>
              <a:t>’ </a:t>
            </a:r>
            <a:r>
              <a:rPr lang="en-US" sz="3200" dirty="0" err="1"/>
              <a:t>undersökning</a:t>
            </a:r>
            <a:r>
              <a:rPr lang="en-US" sz="3200" dirty="0"/>
              <a:t> –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resonerande</a:t>
            </a:r>
            <a:r>
              <a:rPr lang="en-US" sz="3200" dirty="0"/>
              <a:t> </a:t>
            </a:r>
            <a:r>
              <a:rPr lang="en-US" sz="3200" dirty="0" err="1"/>
              <a:t>diskussion</a:t>
            </a:r>
            <a:br>
              <a:rPr lang="sv-SE" sz="3200" dirty="0"/>
            </a:br>
            <a:endParaRPr lang="en-US" altLang="sv-SE" sz="32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48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836712"/>
            <a:ext cx="6705600" cy="648072"/>
          </a:xfrm>
        </p:spPr>
        <p:txBody>
          <a:bodyPr/>
          <a:lstStyle/>
          <a:p>
            <a:pPr algn="ctr"/>
            <a:r>
              <a:rPr lang="sv-SE" sz="3200" dirty="0"/>
              <a:t>Deltagare i Invandrarindex 2018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8424936" cy="468052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1,200 deltagare påbörjar intervjuerna fördelade på 30 kommuner.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Mindre urval än önskat (men större än många andra; ökat 2019).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Hur representativa är de för hela gruppen av </a:t>
            </a:r>
            <a:r>
              <a:rPr lang="sv-SE" sz="2400" dirty="0" err="1"/>
              <a:t>Sfi</a:t>
            </a:r>
            <a:r>
              <a:rPr lang="sv-SE" sz="2400" dirty="0"/>
              <a:t>-studerande och, framför allt, för målpopulationen nyanlända?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6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836712"/>
            <a:ext cx="6705600" cy="648072"/>
          </a:xfrm>
        </p:spPr>
        <p:txBody>
          <a:bodyPr/>
          <a:lstStyle/>
          <a:p>
            <a:pPr algn="ctr"/>
            <a:r>
              <a:rPr lang="sv-SE" sz="3200" dirty="0"/>
              <a:t>Bra början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8424936" cy="468052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Deltagarna i Invandrarindex dominerande delen flyktinginvandrare (57 procent) och anhöriga till flyktinginvandrare (20 procent).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Cirka 18 procent är anhöriga till annan än flykting och bara fåtal arbetskraftsinvandrare/studerande (5 procent).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80 procent av deltagarna kom till Sverige 2015 eller senare, 90 procent om startåret sätts till 2014.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9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706270"/>
            <a:ext cx="7391028" cy="490482"/>
          </a:xfrm>
        </p:spPr>
        <p:txBody>
          <a:bodyPr/>
          <a:lstStyle/>
          <a:p>
            <a:pPr algn="ctr"/>
            <a:r>
              <a:rPr lang="sv-SE" sz="3200" dirty="0"/>
              <a:t>Några jämförelser med </a:t>
            </a:r>
            <a:r>
              <a:rPr lang="sv-SE" sz="3200" dirty="0" err="1"/>
              <a:t>sfi</a:t>
            </a:r>
            <a:r>
              <a:rPr lang="sv-SE" sz="3200" dirty="0"/>
              <a:t>-studerande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8424936" cy="4680520"/>
          </a:xfrm>
        </p:spPr>
        <p:txBody>
          <a:bodyPr/>
          <a:lstStyle/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59488"/>
              </p:ext>
            </p:extLst>
          </p:nvPr>
        </p:nvGraphicFramePr>
        <p:xfrm>
          <a:off x="227146" y="1255968"/>
          <a:ext cx="9025374" cy="560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Egenskap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Sfi</a:t>
                      </a:r>
                      <a:r>
                        <a:rPr lang="sv-SE" sz="2400" dirty="0"/>
                        <a:t>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I-index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Andel</a:t>
                      </a:r>
                      <a:r>
                        <a:rPr lang="sv-SE" sz="2400" baseline="0" dirty="0"/>
                        <a:t> kvinnor</a:t>
                      </a:r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 err="1"/>
                        <a:t>Sfi</a:t>
                      </a:r>
                      <a:r>
                        <a:rPr lang="sv-SE" sz="2400" dirty="0"/>
                        <a:t>-nivå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Nivå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Nivå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Nivå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Födelseland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Syrien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Eritrea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Somalia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Irak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6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836">
                <a:tc>
                  <a:txBody>
                    <a:bodyPr/>
                    <a:lstStyle/>
                    <a:p>
                      <a:r>
                        <a:rPr lang="sv-SE" sz="2400" dirty="0"/>
                        <a:t>Afghanistan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7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706270"/>
            <a:ext cx="7391028" cy="792088"/>
          </a:xfrm>
        </p:spPr>
        <p:txBody>
          <a:bodyPr/>
          <a:lstStyle/>
          <a:p>
            <a:pPr algn="ctr"/>
            <a:r>
              <a:rPr lang="sv-SE" sz="3200" dirty="0"/>
              <a:t>Några ytterligare jämförelser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8424936" cy="4680520"/>
          </a:xfrm>
        </p:spPr>
        <p:txBody>
          <a:bodyPr/>
          <a:lstStyle/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85583"/>
              </p:ext>
            </p:extLst>
          </p:nvPr>
        </p:nvGraphicFramePr>
        <p:xfrm>
          <a:off x="533555" y="1628800"/>
          <a:ext cx="8574949" cy="525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44">
                <a:tc>
                  <a:txBody>
                    <a:bodyPr/>
                    <a:lstStyle/>
                    <a:p>
                      <a:r>
                        <a:rPr lang="sv-SE" sz="2400" dirty="0"/>
                        <a:t>Egenskap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/>
                        <a:t>Sfi</a:t>
                      </a:r>
                      <a:r>
                        <a:rPr lang="sv-SE" sz="2400" dirty="0"/>
                        <a:t>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I-index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44">
                <a:tc>
                  <a:txBody>
                    <a:bodyPr/>
                    <a:lstStyle/>
                    <a:p>
                      <a:r>
                        <a:rPr lang="sv-SE" sz="2400" dirty="0"/>
                        <a:t>Modersmål/enkätspråk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44">
                <a:tc>
                  <a:txBody>
                    <a:bodyPr/>
                    <a:lstStyle/>
                    <a:p>
                      <a:r>
                        <a:rPr lang="sv-SE" sz="2400" dirty="0"/>
                        <a:t>Arabiska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444">
                <a:tc>
                  <a:txBody>
                    <a:bodyPr/>
                    <a:lstStyle/>
                    <a:p>
                      <a:r>
                        <a:rPr lang="sv-SE" sz="2400" dirty="0" err="1"/>
                        <a:t>Tigrinska</a:t>
                      </a:r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516">
                <a:tc>
                  <a:txBody>
                    <a:bodyPr/>
                    <a:lstStyle/>
                    <a:p>
                      <a:r>
                        <a:rPr lang="sv-SE" sz="2400" dirty="0"/>
                        <a:t>Somaliska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516">
                <a:tc>
                  <a:txBody>
                    <a:bodyPr/>
                    <a:lstStyle/>
                    <a:p>
                      <a:r>
                        <a:rPr lang="sv-SE" sz="2400" dirty="0"/>
                        <a:t>Engelska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516">
                <a:tc>
                  <a:txBody>
                    <a:bodyPr/>
                    <a:lstStyle/>
                    <a:p>
                      <a:r>
                        <a:rPr lang="sv-SE" sz="2400" dirty="0"/>
                        <a:t>Kurdiska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516">
                <a:tc>
                  <a:txBody>
                    <a:bodyPr/>
                    <a:lstStyle/>
                    <a:p>
                      <a:r>
                        <a:rPr lang="sv-SE" sz="2400" dirty="0"/>
                        <a:t>Svenska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51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1458"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v-SE" sz="2400" dirty="0"/>
                        <a:t>Ålder:</a:t>
                      </a:r>
                      <a:r>
                        <a:rPr lang="sv-SE" sz="2400" baseline="0" dirty="0"/>
                        <a:t> snarlik fördelning</a:t>
                      </a:r>
                      <a:endParaRPr lang="sv-S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475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6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61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706270"/>
            <a:ext cx="7391028" cy="792088"/>
          </a:xfrm>
        </p:spPr>
        <p:txBody>
          <a:bodyPr/>
          <a:lstStyle/>
          <a:p>
            <a:pPr algn="ctr"/>
            <a:r>
              <a:rPr lang="sv-SE" sz="3200" dirty="0"/>
              <a:t>Några ytterligare jämförelser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8424936" cy="4680520"/>
          </a:xfrm>
        </p:spPr>
        <p:txBody>
          <a:bodyPr/>
          <a:lstStyle/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32263"/>
              </p:ext>
            </p:extLst>
          </p:nvPr>
        </p:nvGraphicFramePr>
        <p:xfrm>
          <a:off x="251520" y="1628800"/>
          <a:ext cx="8280921" cy="512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sv-SE" sz="2400" dirty="0"/>
                        <a:t>Egenskap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Sfi</a:t>
                      </a:r>
                      <a:r>
                        <a:rPr lang="sv-SE" sz="2400" dirty="0"/>
                        <a:t>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I-index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r>
                        <a:rPr lang="sv-SE" sz="2400" dirty="0"/>
                        <a:t>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/>
                        <a:t>0-9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/>
                        <a:t>10-12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/>
                        <a:t>13 år</a:t>
                      </a:r>
                      <a:r>
                        <a:rPr lang="sv-SE" sz="2400" baseline="0" dirty="0"/>
                        <a:t> eller mer</a:t>
                      </a:r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sv-SE" sz="2400" dirty="0" err="1"/>
                        <a:t>Sfi</a:t>
                      </a:r>
                      <a:r>
                        <a:rPr lang="sv-SE" sz="2400" dirty="0"/>
                        <a:t>-gruppen har  klart högre</a:t>
                      </a:r>
                      <a:r>
                        <a:rPr lang="sv-SE" sz="2400" baseline="0" dirty="0"/>
                        <a:t> utbildning än målgruppen </a:t>
                      </a:r>
                      <a:endParaRPr lang="sv-S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sv-SE" sz="2400" dirty="0"/>
                        <a:t>Nyanlända (61 procent nyanlända i etableringsuppdraget har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sv-SE" sz="2400" dirty="0"/>
                        <a:t>endast förgymnasial utbildning)!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64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798376"/>
            <a:ext cx="6705600" cy="636997"/>
          </a:xfrm>
        </p:spPr>
        <p:txBody>
          <a:bodyPr/>
          <a:lstStyle/>
          <a:p>
            <a:pPr algn="ctr"/>
            <a:r>
              <a:rPr lang="sv-SE" sz="3200" dirty="0"/>
              <a:t>Urvalskvalitén sammanfattad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83568" y="1435373"/>
            <a:ext cx="8064896" cy="4945955"/>
          </a:xfrm>
        </p:spPr>
        <p:txBody>
          <a:bodyPr/>
          <a:lstStyle/>
          <a:p>
            <a:endParaRPr lang="sv-SE" sz="2400" dirty="0"/>
          </a:p>
          <a:p>
            <a:r>
              <a:rPr lang="sv-SE" sz="2400" dirty="0" err="1"/>
              <a:t>Sfi</a:t>
            </a:r>
            <a:r>
              <a:rPr lang="sv-SE" sz="2400" dirty="0"/>
              <a:t>-studerande bara ungefärlig representation av gruppen nyanlända (vilka är det som inte läser </a:t>
            </a:r>
            <a:r>
              <a:rPr lang="sv-SE" sz="2400" dirty="0" err="1"/>
              <a:t>Sfi</a:t>
            </a:r>
            <a:r>
              <a:rPr lang="sv-SE" sz="2400" dirty="0"/>
              <a:t>, andra än målgruppen som läser)</a:t>
            </a:r>
          </a:p>
          <a:p>
            <a:r>
              <a:rPr lang="sv-SE" sz="2400" dirty="0"/>
              <a:t>Storstadsboende underrepresenterade, oklart hur problematiskt.</a:t>
            </a:r>
          </a:p>
          <a:p>
            <a:r>
              <a:rPr lang="sv-SE" sz="2400" dirty="0"/>
              <a:t>Kvinnor överrepresenterade.</a:t>
            </a:r>
          </a:p>
          <a:p>
            <a:r>
              <a:rPr lang="sv-SE" sz="2400" dirty="0"/>
              <a:t>Arabisktalande i allmänhet och syrier i synnerhet är överrepresenterade.</a:t>
            </a:r>
          </a:p>
          <a:p>
            <a:r>
              <a:rPr lang="sv-SE" sz="2400" dirty="0"/>
              <a:t>Lägst utbildades uppfattningar inte representerade, krävs andra metoder.</a:t>
            </a:r>
          </a:p>
          <a:p>
            <a:r>
              <a:rPr lang="sv-SE" sz="2400" dirty="0"/>
              <a:t>Dessa faktorer bör diskuteras vid nivåestimat.</a:t>
            </a:r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6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6705600" cy="841648"/>
          </a:xfrm>
        </p:spPr>
        <p:txBody>
          <a:bodyPr/>
          <a:lstStyle/>
          <a:p>
            <a:pPr algn="ctr"/>
            <a:r>
              <a:rPr lang="sv-SE" sz="3200" dirty="0"/>
              <a:t>Internbortfall klassrummet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83568" y="2286000"/>
            <a:ext cx="8064896" cy="3581400"/>
          </a:xfrm>
        </p:spPr>
        <p:txBody>
          <a:bodyPr/>
          <a:lstStyle/>
          <a:p>
            <a:r>
              <a:rPr lang="sv-SE" sz="2400" dirty="0"/>
              <a:t>Ingen systematisk information men vad det verkar inget stort problem, stöds preliminärt av deltagarsiffrorna (ytterst få som tackar nej).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Men vore önskvärt med deltagarlistor från lärarna!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6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798376"/>
            <a:ext cx="6705600" cy="841648"/>
          </a:xfrm>
        </p:spPr>
        <p:txBody>
          <a:bodyPr/>
          <a:lstStyle/>
          <a:p>
            <a:pPr algn="ctr"/>
            <a:r>
              <a:rPr lang="sv-SE" sz="3200" dirty="0"/>
              <a:t>Svarskvalitet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67544" y="1640024"/>
            <a:ext cx="8676456" cy="5217976"/>
          </a:xfrm>
        </p:spPr>
        <p:txBody>
          <a:bodyPr/>
          <a:lstStyle/>
          <a:p>
            <a:r>
              <a:rPr lang="sv-SE" sz="2400" dirty="0"/>
              <a:t>Frågornas kvalitet: bättre än tidigare, men många svåra och även långa batterier. Finns mer att göra!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Samordning av frågorna: bättre men visst överlapp</a:t>
            </a:r>
          </a:p>
          <a:p>
            <a:endParaRPr lang="sv-SE" sz="2400" dirty="0"/>
          </a:p>
          <a:p>
            <a:r>
              <a:rPr lang="sv-SE" sz="2400" dirty="0" err="1"/>
              <a:t>Fatigue</a:t>
            </a:r>
            <a:r>
              <a:rPr lang="sv-SE" sz="2400" dirty="0"/>
              <a:t>: kortare och uppdelad enkät, förbättring! Men Nivå 1 försvinner av kunskapsskäl. </a:t>
            </a:r>
          </a:p>
          <a:p>
            <a:endParaRPr lang="sv-SE" sz="2400" dirty="0"/>
          </a:p>
          <a:p>
            <a:r>
              <a:rPr lang="sv-SE" sz="2400" dirty="0"/>
              <a:t>Betydligt färre svarande på sista frågorna i enkäten, tappar en tredjedel (men bättre än tidigare)</a:t>
            </a:r>
          </a:p>
          <a:p>
            <a:endParaRPr lang="sv-SE" sz="2400" dirty="0"/>
          </a:p>
          <a:p>
            <a:r>
              <a:rPr lang="sv-SE" sz="2400" dirty="0" err="1"/>
              <a:t>Satisficing</a:t>
            </a:r>
            <a:r>
              <a:rPr lang="sv-SE" sz="2400" dirty="0"/>
              <a:t> (behöver undersökas närmare) </a:t>
            </a: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8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705600" cy="841648"/>
          </a:xfrm>
        </p:spPr>
        <p:txBody>
          <a:bodyPr/>
          <a:lstStyle/>
          <a:p>
            <a:pPr algn="ctr"/>
            <a:r>
              <a:rPr lang="sv-SE" sz="3200" dirty="0"/>
              <a:t>Svarskvalitet Socialt önskvärdhet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67544" y="1534344"/>
            <a:ext cx="8064896" cy="4827984"/>
          </a:xfrm>
        </p:spPr>
        <p:txBody>
          <a:bodyPr/>
          <a:lstStyle/>
          <a:p>
            <a:r>
              <a:rPr lang="sv-SE" sz="2400" dirty="0"/>
              <a:t>Svårt utvärdera, men det finns risk.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Strukturellt problem: Lärare som hjälper studerande med svårigheter. Situationen som sådan: klassrum. Kurser i samhällskunskap.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Från 2015:</a:t>
            </a:r>
          </a:p>
          <a:p>
            <a:r>
              <a:rPr lang="sv-SE" sz="2400" dirty="0"/>
              <a:t>Hur var din tid på Migrationsverkets boende som helhet:</a:t>
            </a:r>
          </a:p>
          <a:p>
            <a:pPr marL="0" indent="0">
              <a:buNone/>
            </a:pPr>
            <a:r>
              <a:rPr lang="sv-SE" sz="2400" dirty="0"/>
              <a:t>Medelvärde 1-3 är 2,3 vilket är misstänkt högt (45 procent högsta värdet ”bra”).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84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560840" cy="841648"/>
          </a:xfrm>
        </p:spPr>
        <p:txBody>
          <a:bodyPr/>
          <a:lstStyle/>
          <a:p>
            <a:pPr algn="ctr"/>
            <a:r>
              <a:rPr lang="sv-SE" sz="3200" dirty="0"/>
              <a:t>Värdeförändring: förväntat socialisering med fördröjning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67544" y="1844824"/>
            <a:ext cx="8064896" cy="4517504"/>
          </a:xfrm>
        </p:spPr>
        <p:txBody>
          <a:bodyPr/>
          <a:lstStyle/>
          <a:p>
            <a:r>
              <a:rPr lang="sv-SE" sz="2400" dirty="0"/>
              <a:t>Slutet serie frågor från WVS om jämställdhet: </a:t>
            </a:r>
          </a:p>
          <a:p>
            <a:pPr marL="0" indent="0">
              <a:buNone/>
            </a:pPr>
            <a:r>
              <a:rPr lang="sv-SE" sz="2400" dirty="0"/>
              <a:t>”På det hela taget är män bättre ledare än kvinnor” </a:t>
            </a:r>
          </a:p>
          <a:p>
            <a:pPr marL="0" indent="0">
              <a:buNone/>
            </a:pPr>
            <a:r>
              <a:rPr lang="sv-SE" sz="2400" dirty="0"/>
              <a:t>Andelen instämmer: Sverige 11%</a:t>
            </a:r>
          </a:p>
          <a:p>
            <a:pPr marL="0" indent="0">
              <a:buNone/>
            </a:pPr>
            <a:r>
              <a:rPr lang="sv-SE" sz="2400" dirty="0"/>
              <a:t>Irak 75%, Egypten 82, Marocko 57 %, Jordanien 83%</a:t>
            </a:r>
          </a:p>
          <a:p>
            <a:pPr marL="0" indent="0">
              <a:buNone/>
            </a:pPr>
            <a:r>
              <a:rPr lang="sv-SE" sz="2400" dirty="0"/>
              <a:t>Deltagare i Invandrarindex som svarar på arabiska: 28%</a:t>
            </a:r>
          </a:p>
          <a:p>
            <a:pPr marL="0" indent="0">
              <a:buNone/>
            </a:pPr>
            <a:r>
              <a:rPr lang="sv-SE" sz="2400" dirty="0"/>
              <a:t>Andel vet inte: </a:t>
            </a:r>
          </a:p>
          <a:p>
            <a:pPr marL="0" indent="0">
              <a:buNone/>
            </a:pPr>
            <a:r>
              <a:rPr lang="sv-SE" sz="2400" dirty="0"/>
              <a:t>Sverige: 3%</a:t>
            </a:r>
          </a:p>
          <a:p>
            <a:pPr marL="0" indent="0">
              <a:buNone/>
            </a:pPr>
            <a:r>
              <a:rPr lang="sv-SE" sz="2400" dirty="0"/>
              <a:t>Invandrarindex: 15%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Stor förändring, uppriktig eller anpassad?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7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569325" cy="1224235"/>
          </a:xfrm>
        </p:spPr>
        <p:txBody>
          <a:bodyPr/>
          <a:lstStyle/>
          <a:p>
            <a:pPr algn="ctr"/>
            <a:r>
              <a:rPr lang="en-US" altLang="sv-SE" sz="3200" dirty="0" err="1">
                <a:ea typeface="ＭＳ Ｐゴシック" pitchFamily="34" charset="-128"/>
              </a:rPr>
              <a:t>Vad</a:t>
            </a:r>
            <a:r>
              <a:rPr lang="en-US" altLang="sv-SE" sz="3200" dirty="0">
                <a:ea typeface="ＭＳ Ｐゴシック" pitchFamily="34" charset="-128"/>
              </a:rPr>
              <a:t> </a:t>
            </a:r>
            <a:r>
              <a:rPr lang="en-US" altLang="sv-SE" sz="3200" dirty="0" err="1">
                <a:ea typeface="ＭＳ Ｐゴシック" pitchFamily="34" charset="-128"/>
              </a:rPr>
              <a:t>vill</a:t>
            </a:r>
            <a:r>
              <a:rPr lang="en-US" altLang="sv-SE" sz="3200" dirty="0">
                <a:ea typeface="ＭＳ Ｐゴシック" pitchFamily="34" charset="-128"/>
              </a:rPr>
              <a:t> “vi” </a:t>
            </a:r>
            <a:r>
              <a:rPr lang="en-US" altLang="sv-SE" sz="3200" dirty="0" err="1">
                <a:ea typeface="ＭＳ Ｐゴシック" pitchFamily="34" charset="-128"/>
              </a:rPr>
              <a:t>allra</a:t>
            </a:r>
            <a:r>
              <a:rPr lang="en-US" altLang="sv-SE" sz="3200" dirty="0">
                <a:ea typeface="ＭＳ Ｐゴシック" pitchFamily="34" charset="-128"/>
              </a:rPr>
              <a:t> </a:t>
            </a:r>
            <a:r>
              <a:rPr lang="en-US" altLang="sv-SE" sz="3200" dirty="0" err="1">
                <a:ea typeface="ＭＳ Ｐゴシック" pitchFamily="34" charset="-128"/>
              </a:rPr>
              <a:t>helst</a:t>
            </a:r>
            <a:r>
              <a:rPr lang="en-US" altLang="sv-SE" sz="3200" dirty="0">
                <a:ea typeface="ＭＳ Ｐゴシック" pitchFamily="34" charset="-128"/>
              </a:rPr>
              <a:t> </a:t>
            </a:r>
            <a:r>
              <a:rPr lang="en-US" altLang="sv-SE" sz="3200" dirty="0" err="1">
                <a:ea typeface="ＭＳ Ｐゴシック" pitchFamily="34" charset="-128"/>
              </a:rPr>
              <a:t>veta</a:t>
            </a:r>
            <a:r>
              <a:rPr lang="en-US" altLang="sv-SE" sz="3200" dirty="0">
                <a:ea typeface="ＭＳ Ｐゴシック" pitchFamily="34" charset="-128"/>
              </a:rPr>
              <a:t>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23850" y="2060847"/>
            <a:ext cx="8640763" cy="44320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err="1"/>
              <a:t>Hur</a:t>
            </a:r>
            <a:r>
              <a:rPr lang="en-US" sz="2400" dirty="0"/>
              <a:t> </a:t>
            </a:r>
            <a:r>
              <a:rPr lang="en-US" sz="2400" dirty="0" err="1"/>
              <a:t>tänker</a:t>
            </a:r>
            <a:r>
              <a:rPr lang="en-US" sz="2400" dirty="0"/>
              <a:t> </a:t>
            </a:r>
            <a:r>
              <a:rPr lang="en-US" sz="2400" dirty="0" err="1"/>
              <a:t>asylinvandrare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deras</a:t>
            </a:r>
            <a:r>
              <a:rPr lang="en-US" sz="2400" dirty="0"/>
              <a:t> </a:t>
            </a:r>
            <a:r>
              <a:rPr lang="en-US" sz="2400" dirty="0" err="1"/>
              <a:t>anhöriga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precis </a:t>
            </a:r>
            <a:r>
              <a:rPr lang="en-US" sz="2400" dirty="0" err="1"/>
              <a:t>beviljats</a:t>
            </a:r>
            <a:r>
              <a:rPr lang="en-US" sz="2400" dirty="0"/>
              <a:t> </a:t>
            </a:r>
            <a:r>
              <a:rPr lang="en-US" sz="2400" dirty="0" err="1"/>
              <a:t>uppehållstillstånd</a:t>
            </a:r>
            <a:r>
              <a:rPr lang="en-US" sz="2400" dirty="0"/>
              <a:t> om </a:t>
            </a:r>
            <a:r>
              <a:rPr lang="en-US" sz="2400" dirty="0" err="1"/>
              <a:t>samhällsfrågor</a:t>
            </a:r>
            <a:r>
              <a:rPr lang="en-US" sz="2400" dirty="0"/>
              <a:t> </a:t>
            </a:r>
            <a:r>
              <a:rPr lang="en-US" sz="2400" dirty="0" err="1"/>
              <a:t>brett</a:t>
            </a:r>
            <a:r>
              <a:rPr lang="en-US" sz="2400" dirty="0"/>
              <a:t> </a:t>
            </a:r>
            <a:r>
              <a:rPr lang="en-US" sz="2400" dirty="0" err="1"/>
              <a:t>definierat</a:t>
            </a:r>
            <a:r>
              <a:rPr lang="en-US" sz="2400" dirty="0"/>
              <a:t>? 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err="1"/>
              <a:t>Målgrupp</a:t>
            </a:r>
            <a:r>
              <a:rPr lang="en-US" sz="2400" dirty="0"/>
              <a:t>: “</a:t>
            </a:r>
            <a:r>
              <a:rPr lang="en-US" sz="2400" dirty="0" err="1"/>
              <a:t>Nyanlända</a:t>
            </a:r>
            <a:r>
              <a:rPr lang="en-US" sz="2400" dirty="0"/>
              <a:t>” </a:t>
            </a:r>
            <a:r>
              <a:rPr lang="en-US" sz="2400" dirty="0" err="1"/>
              <a:t>asylinvandrare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deras</a:t>
            </a:r>
            <a:r>
              <a:rPr lang="en-US" sz="2400" dirty="0"/>
              <a:t> </a:t>
            </a:r>
            <a:r>
              <a:rPr lang="en-US" sz="2400" dirty="0" err="1"/>
              <a:t>anhöriga</a:t>
            </a:r>
            <a:r>
              <a:rPr lang="en-US" sz="2400" dirty="0"/>
              <a:t>. (</a:t>
            </a:r>
            <a:r>
              <a:rPr lang="en-US" sz="2400" dirty="0" err="1"/>
              <a:t>Alltså</a:t>
            </a:r>
            <a:r>
              <a:rPr lang="en-US" sz="2400" dirty="0"/>
              <a:t> </a:t>
            </a:r>
            <a:r>
              <a:rPr lang="en-US" sz="2400" dirty="0" err="1"/>
              <a:t>inte</a:t>
            </a:r>
            <a:r>
              <a:rPr lang="en-US" sz="2400" dirty="0"/>
              <a:t> SFI-</a:t>
            </a:r>
            <a:r>
              <a:rPr lang="en-US" sz="2400" dirty="0" err="1"/>
              <a:t>studerande</a:t>
            </a:r>
            <a:r>
              <a:rPr lang="en-US" sz="2400" dirty="0"/>
              <a:t>, </a:t>
            </a:r>
            <a:r>
              <a:rPr lang="en-US" sz="2400" dirty="0" err="1"/>
              <a:t>inte</a:t>
            </a:r>
            <a:r>
              <a:rPr lang="en-US" sz="2400" dirty="0"/>
              <a:t> </a:t>
            </a:r>
            <a:r>
              <a:rPr lang="en-US" sz="2400" dirty="0" err="1"/>
              <a:t>arbetskraftsinvandrare</a:t>
            </a:r>
            <a:r>
              <a:rPr lang="en-US" sz="2400" dirty="0"/>
              <a:t>, </a:t>
            </a:r>
            <a:r>
              <a:rPr lang="en-US" sz="2400" dirty="0" err="1"/>
              <a:t>inte</a:t>
            </a:r>
            <a:r>
              <a:rPr lang="en-US" sz="2400" dirty="0"/>
              <a:t> </a:t>
            </a:r>
            <a:r>
              <a:rPr lang="en-US" sz="2400" dirty="0" err="1"/>
              <a:t>anhörig</a:t>
            </a:r>
            <a:r>
              <a:rPr lang="en-US" sz="2400" dirty="0"/>
              <a:t> till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/>
              <a:t>personer</a:t>
            </a:r>
            <a:r>
              <a:rPr lang="en-US" sz="2400" dirty="0"/>
              <a:t>. Eller </a:t>
            </a:r>
            <a:r>
              <a:rPr lang="en-US" sz="2400" dirty="0" err="1"/>
              <a:t>hur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det</a:t>
            </a:r>
            <a:r>
              <a:rPr lang="en-US" sz="2400" dirty="0"/>
              <a:t> med </a:t>
            </a:r>
            <a:r>
              <a:rPr lang="en-US" sz="2400" dirty="0" err="1"/>
              <a:t>anhörig</a:t>
            </a:r>
            <a:r>
              <a:rPr lang="en-US" sz="2400" dirty="0"/>
              <a:t> till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/>
              <a:t>personer</a:t>
            </a:r>
            <a:r>
              <a:rPr lang="en-US" sz="2400" dirty="0"/>
              <a:t>?)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err="1"/>
              <a:t>Tematik</a:t>
            </a:r>
            <a:r>
              <a:rPr lang="en-US" sz="2400" dirty="0"/>
              <a:t>: </a:t>
            </a:r>
            <a:r>
              <a:rPr lang="en-US" sz="2400" dirty="0" err="1"/>
              <a:t>Uppfattningar</a:t>
            </a:r>
            <a:r>
              <a:rPr lang="en-US" sz="2400" dirty="0"/>
              <a:t> med </a:t>
            </a:r>
            <a:r>
              <a:rPr lang="en-US" sz="2400" dirty="0" err="1"/>
              <a:t>relevans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fungera</a:t>
            </a:r>
            <a:r>
              <a:rPr lang="en-US" sz="2400" dirty="0"/>
              <a:t> bra i </a:t>
            </a:r>
            <a:r>
              <a:rPr lang="en-US" sz="2400" dirty="0" err="1"/>
              <a:t>det</a:t>
            </a:r>
            <a:r>
              <a:rPr lang="en-US" sz="2400" dirty="0"/>
              <a:t> </a:t>
            </a:r>
            <a:r>
              <a:rPr lang="en-US" sz="2400" dirty="0" err="1"/>
              <a:t>svenska</a:t>
            </a:r>
            <a:r>
              <a:rPr lang="en-US" sz="2400" dirty="0"/>
              <a:t> </a:t>
            </a:r>
            <a:r>
              <a:rPr lang="en-US" sz="2400" dirty="0" err="1"/>
              <a:t>samhället</a:t>
            </a:r>
            <a:r>
              <a:rPr lang="en-US" sz="2400" dirty="0"/>
              <a:t>. </a:t>
            </a:r>
          </a:p>
        </p:txBody>
      </p:sp>
      <p:sp>
        <p:nvSpPr>
          <p:cNvPr id="11268" name="Platshållare för datum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50"/>
              </a:spcBef>
              <a:buFont typeface="Arial" pitchFamily="34" charset="0"/>
              <a:buChar char="•"/>
              <a:defRPr sz="1600">
                <a:solidFill>
                  <a:srgbClr val="46464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350"/>
              </a:spcBef>
              <a:buFont typeface="Arial" pitchFamily="34" charset="0"/>
              <a:buChar char="–"/>
              <a:defRPr sz="1600">
                <a:solidFill>
                  <a:srgbClr val="46464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350"/>
              </a:spcBef>
              <a:buFont typeface="Lucida Grande"/>
              <a:buChar char="–"/>
              <a:defRPr sz="1600">
                <a:solidFill>
                  <a:srgbClr val="464646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6DEC02-04A8-46C3-9947-1F2FDC3B7C9D}" type="datetime1">
              <a:rPr lang="sv-SE" altLang="sv-SE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2020-02-05</a:t>
            </a:fld>
            <a:endParaRPr lang="en-GB" altLang="sv-SE" sz="1000">
              <a:solidFill>
                <a:srgbClr val="000000"/>
              </a:solidFill>
            </a:endParaRPr>
          </a:p>
        </p:txBody>
      </p:sp>
      <p:sp>
        <p:nvSpPr>
          <p:cNvPr id="11269" name="Platshållare för sidfot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50"/>
              </a:spcBef>
              <a:buFont typeface="Arial" pitchFamily="34" charset="0"/>
              <a:buChar char="•"/>
              <a:defRPr sz="1600">
                <a:solidFill>
                  <a:srgbClr val="46464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350"/>
              </a:spcBef>
              <a:buFont typeface="Arial" pitchFamily="34" charset="0"/>
              <a:buChar char="–"/>
              <a:defRPr sz="1600">
                <a:solidFill>
                  <a:srgbClr val="46464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350"/>
              </a:spcBef>
              <a:buFont typeface="Lucida Grande"/>
              <a:buChar char="–"/>
              <a:defRPr sz="1600">
                <a:solidFill>
                  <a:srgbClr val="464646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charset="0"/>
                <a:ea typeface="ＭＳ Ｐゴシック" pitchFamily="34" charset="-128"/>
                <a:cs typeface="Helvetic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chemeClr val="tx1"/>
                </a:solidFill>
              </a:rPr>
              <a:t>MOD The Multidisciplinary Opinion And Democracy Research Group  </a:t>
            </a:r>
            <a:endParaRPr lang="en-GB" altLang="sv-S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88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6705600" cy="841648"/>
          </a:xfrm>
        </p:spPr>
        <p:txBody>
          <a:bodyPr/>
          <a:lstStyle/>
          <a:p>
            <a:pPr algn="ctr"/>
            <a:r>
              <a:rPr lang="sv-SE" sz="3200" dirty="0"/>
              <a:t>Svarskvalitet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67544" y="2204864"/>
            <a:ext cx="8064896" cy="4157464"/>
          </a:xfrm>
        </p:spPr>
        <p:txBody>
          <a:bodyPr/>
          <a:lstStyle/>
          <a:p>
            <a:pPr marL="0" indent="0">
              <a:buNone/>
            </a:pPr>
            <a:r>
              <a:rPr lang="sv-SE" sz="2400" u="sng" dirty="0"/>
              <a:t>Uppfattning som inte ändras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De allra flesta anger att ”Gud är viktig i mitt liv”: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90 procent anger högsta värdet, vilket kan betraktas som rimligt givet WVS.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Beständigt: motsvarande värden bland boende i förorten (särskilt utsatta områden)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3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6705600" cy="841648"/>
          </a:xfrm>
        </p:spPr>
        <p:txBody>
          <a:bodyPr/>
          <a:lstStyle/>
          <a:p>
            <a:pPr algn="ctr"/>
            <a:r>
              <a:rPr lang="sv-SE" sz="3200" dirty="0"/>
              <a:t>Svarskvalitet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67544" y="1916832"/>
            <a:ext cx="8064896" cy="4445496"/>
          </a:xfrm>
        </p:spPr>
        <p:txBody>
          <a:bodyPr/>
          <a:lstStyle/>
          <a:p>
            <a:pPr marL="0" indent="0">
              <a:buNone/>
            </a:pPr>
            <a:r>
              <a:rPr lang="sv-SE" sz="2400" u="sng" dirty="0"/>
              <a:t>Uppfattning som inte ändras</a:t>
            </a:r>
          </a:p>
          <a:p>
            <a:pPr marL="0" indent="0">
              <a:buNone/>
            </a:pPr>
            <a:r>
              <a:rPr lang="sv-SE" sz="2400" dirty="0"/>
              <a:t>Social tillit: Kan man på det hela taget lita på de flesta människor eller kan man inte vara nog försiktig?”</a:t>
            </a:r>
          </a:p>
          <a:p>
            <a:pPr marL="0" indent="0">
              <a:buNone/>
            </a:pPr>
            <a:r>
              <a:rPr lang="sv-SE" sz="2400" dirty="0"/>
              <a:t>Andel litar: Irak: 30%, Libanon, Marocko, Egypten lägre.</a:t>
            </a:r>
          </a:p>
          <a:p>
            <a:pPr marL="0" indent="0">
              <a:buNone/>
            </a:pPr>
            <a:r>
              <a:rPr lang="sv-SE" sz="2400" dirty="0"/>
              <a:t>Invandrarindex: 30%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Beständigt: motsvarande värden bland boende i förorten (särskilt utsatta områden)</a:t>
            </a:r>
          </a:p>
          <a:p>
            <a:pPr marL="0" indent="0">
              <a:buNone/>
            </a:pPr>
            <a:r>
              <a:rPr lang="sv-SE" sz="2400" dirty="0"/>
              <a:t>Ökar redan direkt när man kommer till Sverige som asylsökande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3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705600" cy="841648"/>
          </a:xfrm>
        </p:spPr>
        <p:txBody>
          <a:bodyPr/>
          <a:lstStyle/>
          <a:p>
            <a:pPr algn="ctr"/>
            <a:r>
              <a:rPr lang="sv-SE" sz="3200" dirty="0"/>
              <a:t>Ytterligare underlag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67544" y="1628800"/>
            <a:ext cx="8064896" cy="473352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En samlad bild från svaren på flera frågor: </a:t>
            </a:r>
          </a:p>
          <a:p>
            <a:pPr marL="0" indent="0">
              <a:buNone/>
            </a:pPr>
            <a:r>
              <a:rPr lang="sv-SE" sz="2400" dirty="0"/>
              <a:t>Större skepticism mot homosexualitet än jämställdhet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Tyder på uppriktiga svar, riktning om inte nödvändigtvis nivå (sant också för svenskar)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8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416824" cy="1296144"/>
          </a:xfrm>
        </p:spPr>
        <p:txBody>
          <a:bodyPr/>
          <a:lstStyle/>
          <a:p>
            <a:pPr algn="ctr"/>
            <a:r>
              <a:rPr lang="sv-SE" sz="3200" dirty="0"/>
              <a:t>Hur minska risken för socialt önskvärda svar?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07457" y="1988841"/>
            <a:ext cx="8064896" cy="440328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Mäta förekomsten: t ex listexperiment, </a:t>
            </a:r>
            <a:r>
              <a:rPr lang="sv-SE" sz="2400" dirty="0" err="1"/>
              <a:t>primingexperiment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Jobba ytterligare med situationen.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Surveyfrågornas formulering:</a:t>
            </a:r>
          </a:p>
          <a:p>
            <a:pPr marL="0" indent="0">
              <a:buNone/>
            </a:pPr>
            <a:r>
              <a:rPr lang="sv-SE" sz="2400" dirty="0"/>
              <a:t>Balanserade frågor ”en del tycker si, andra så”</a:t>
            </a:r>
          </a:p>
          <a:p>
            <a:pPr marL="0" indent="0">
              <a:buNone/>
            </a:pPr>
            <a:r>
              <a:rPr lang="sv-SE" sz="2400" dirty="0"/>
              <a:t>Tillåtande svarsalternativ.</a:t>
            </a:r>
          </a:p>
          <a:p>
            <a:pPr marL="0" indent="0">
              <a:buNone/>
            </a:pPr>
            <a:r>
              <a:rPr lang="sv-SE" sz="2400" dirty="0"/>
              <a:t>Här kan Invandrarindex bli bättre.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Svårighet: om man vill jämföra med andra undersökningar som WVS.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2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705600" cy="841648"/>
          </a:xfrm>
        </p:spPr>
        <p:txBody>
          <a:bodyPr/>
          <a:lstStyle/>
          <a:p>
            <a:pPr algn="ctr"/>
            <a:r>
              <a:rPr lang="sv-SE" sz="3200" dirty="0"/>
              <a:t>Bästa förhållningssättet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67544" y="1534344"/>
            <a:ext cx="8064896" cy="482798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Ännu noggrannare med frågeformuleringar och </a:t>
            </a:r>
            <a:r>
              <a:rPr lang="sv-SE" sz="2400" dirty="0" err="1"/>
              <a:t>surveyns</a:t>
            </a:r>
            <a:r>
              <a:rPr lang="sv-SE" sz="2400" dirty="0"/>
              <a:t> innehåll.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Var tydlig med målpopulationen. Titta på rätt grupper!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Var försiktig med nivåestimaten!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Och framför allt: studera sambanden!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6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1219200"/>
            <a:ext cx="8784976" cy="2425824"/>
          </a:xfrm>
        </p:spPr>
        <p:txBody>
          <a:bodyPr/>
          <a:lstStyle/>
          <a:p>
            <a:pPr algn="ctr"/>
            <a:r>
              <a:rPr lang="sv-SE" sz="3600" dirty="0"/>
              <a:t>Tack!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23528" y="5301208"/>
            <a:ext cx="8568952" cy="360040"/>
          </a:xfrm>
        </p:spPr>
        <p:txBody>
          <a:bodyPr/>
          <a:lstStyle/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5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0" y="836712"/>
            <a:ext cx="6705600" cy="936104"/>
          </a:xfrm>
        </p:spPr>
        <p:txBody>
          <a:bodyPr/>
          <a:lstStyle/>
          <a:p>
            <a:pPr algn="ctr"/>
            <a:r>
              <a:rPr lang="sv-SE" sz="3200" dirty="0"/>
              <a:t>Bästa svaret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83568" y="1836477"/>
            <a:ext cx="7704856" cy="3581400"/>
          </a:xfrm>
        </p:spPr>
        <p:txBody>
          <a:bodyPr/>
          <a:lstStyle/>
          <a:p>
            <a:r>
              <a:rPr lang="sv-SE" sz="2400" dirty="0"/>
              <a:t>Ett stort slumpmässigt urval av individer i denna population (OSU eller stratifierat med känd sannolikhet att komma med i urvalet)</a:t>
            </a:r>
          </a:p>
          <a:p>
            <a:endParaRPr lang="sv-SE" sz="2400" dirty="0"/>
          </a:p>
          <a:p>
            <a:r>
              <a:rPr lang="sv-SE" sz="2400" dirty="0"/>
              <a:t>Systematiskt samordnade surveyfrågor formulerade enligt aktuell vetenskaplig standard</a:t>
            </a:r>
          </a:p>
          <a:p>
            <a:endParaRPr lang="sv-SE" sz="2400" dirty="0"/>
          </a:p>
          <a:p>
            <a:r>
              <a:rPr lang="sv-SE" sz="2400" dirty="0"/>
              <a:t>Frågorna ställda på relevant hemspråk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0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08912" cy="1440160"/>
          </a:xfrm>
        </p:spPr>
        <p:txBody>
          <a:bodyPr/>
          <a:lstStyle/>
          <a:p>
            <a:r>
              <a:rPr lang="sv-SE" sz="3200" dirty="0"/>
              <a:t>Några få sådana studier finns i samarbete forskare och departement (till och med panelupplägg)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827584" y="2204864"/>
            <a:ext cx="7704856" cy="3816424"/>
          </a:xfrm>
        </p:spPr>
        <p:txBody>
          <a:bodyPr/>
          <a:lstStyle/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Tyskland under 2016 (första panelsteget)</a:t>
            </a:r>
          </a:p>
          <a:p>
            <a:endParaRPr lang="sv-SE" sz="2400" dirty="0"/>
          </a:p>
          <a:p>
            <a:r>
              <a:rPr lang="sv-SE" sz="2400" dirty="0"/>
              <a:t>Canada, Australien och Storbritannien</a:t>
            </a:r>
          </a:p>
          <a:p>
            <a:endParaRPr lang="sv-SE" sz="2400" dirty="0"/>
          </a:p>
          <a:p>
            <a:r>
              <a:rPr lang="sv-SE" sz="2400" dirty="0"/>
              <a:t>Holland (webb-panel, enbart holländska, invandrare)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8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8024" y="908720"/>
            <a:ext cx="6705600" cy="990600"/>
          </a:xfrm>
        </p:spPr>
        <p:txBody>
          <a:bodyPr/>
          <a:lstStyle/>
          <a:p>
            <a:pPr algn="ctr"/>
            <a:r>
              <a:rPr lang="sv-SE" sz="3200" dirty="0"/>
              <a:t>Nackdelar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747192" y="1899320"/>
            <a:ext cx="7344816" cy="3968080"/>
          </a:xfrm>
        </p:spPr>
        <p:txBody>
          <a:bodyPr/>
          <a:lstStyle/>
          <a:p>
            <a:r>
              <a:rPr lang="sv-SE" sz="2400" dirty="0"/>
              <a:t>Dyrt, oerhört dyrt (kanske 5-10 miljoner för en tvärsnittsstudie)</a:t>
            </a:r>
          </a:p>
          <a:p>
            <a:endParaRPr lang="sv-SE" sz="2400" dirty="0"/>
          </a:p>
          <a:p>
            <a:r>
              <a:rPr lang="sv-SE" sz="2400" dirty="0"/>
              <a:t>Ofta långsamt (max en gång om året)</a:t>
            </a:r>
          </a:p>
          <a:p>
            <a:endParaRPr lang="sv-SE" sz="2400" dirty="0"/>
          </a:p>
          <a:p>
            <a:r>
              <a:rPr lang="sv-SE" sz="2400" dirty="0"/>
              <a:t>Tillfälliga insatser, inget återkommande.</a:t>
            </a:r>
          </a:p>
          <a:p>
            <a:endParaRPr lang="sv-SE" sz="2400" dirty="0"/>
          </a:p>
          <a:p>
            <a:r>
              <a:rPr lang="sv-SE" sz="2400" dirty="0"/>
              <a:t>Omständligt (detaljerade frågor om arbetsmarknad)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8024" y="692696"/>
            <a:ext cx="6705600" cy="720080"/>
          </a:xfrm>
        </p:spPr>
        <p:txBody>
          <a:bodyPr/>
          <a:lstStyle/>
          <a:p>
            <a:pPr algn="ctr"/>
            <a:r>
              <a:rPr lang="sv-SE" sz="3200" dirty="0"/>
              <a:t>Invandrarindex i jämförelse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23528" y="1484784"/>
            <a:ext cx="8856984" cy="5472608"/>
          </a:xfrm>
        </p:spPr>
        <p:txBody>
          <a:bodyPr/>
          <a:lstStyle/>
          <a:p>
            <a:r>
              <a:rPr lang="sv-SE" sz="2400" dirty="0"/>
              <a:t>Web-intervjuar </a:t>
            </a:r>
            <a:r>
              <a:rPr lang="sv-SE" sz="2400" dirty="0" err="1"/>
              <a:t>Sfi</a:t>
            </a:r>
            <a:r>
              <a:rPr lang="sv-SE" sz="2400" dirty="0"/>
              <a:t>-studerande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I ett representativt urval av kommuner (i storstaden GBG dock inget representativt urval av utbildningsanordnare)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Intervjuer i samband med en lektion</a:t>
            </a:r>
          </a:p>
          <a:p>
            <a:endParaRPr lang="sv-SE" sz="2400" dirty="0"/>
          </a:p>
          <a:p>
            <a:r>
              <a:rPr lang="sv-SE" sz="2400" dirty="0"/>
              <a:t>Frågorna formuleras av stor grupp intressenter från myndigheter, civilsamhället och forskarvärlden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Flera språk (intern översättning)</a:t>
            </a:r>
          </a:p>
          <a:p>
            <a:r>
              <a:rPr lang="sv-SE" sz="2400" dirty="0"/>
              <a:t>Återkommande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2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8597" y="888094"/>
            <a:ext cx="6705600" cy="577777"/>
          </a:xfrm>
        </p:spPr>
        <p:txBody>
          <a:bodyPr/>
          <a:lstStyle/>
          <a:p>
            <a:pPr algn="ctr"/>
            <a:r>
              <a:rPr lang="sv-SE" sz="3200" dirty="0"/>
              <a:t>Smart barfotalösning!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755576" y="1465871"/>
            <a:ext cx="8208912" cy="5392129"/>
          </a:xfrm>
        </p:spPr>
        <p:txBody>
          <a:bodyPr/>
          <a:lstStyle/>
          <a:p>
            <a:r>
              <a:rPr lang="sv-SE" sz="2400" dirty="0" err="1"/>
              <a:t>Sfi-undervisning</a:t>
            </a:r>
            <a:r>
              <a:rPr lang="sv-SE" sz="2400" dirty="0"/>
              <a:t> samlar många på en plats med infrastruktur för web-</a:t>
            </a:r>
            <a:r>
              <a:rPr lang="sv-SE" sz="2400" dirty="0" err="1"/>
              <a:t>surveys</a:t>
            </a:r>
            <a:r>
              <a:rPr lang="sv-SE" sz="2400" dirty="0"/>
              <a:t>, antagligen nödvändigt (även tyska svindyra studien stratifierar på knutpunkter)</a:t>
            </a:r>
          </a:p>
          <a:p>
            <a:endParaRPr lang="sv-SE" sz="2400" dirty="0"/>
          </a:p>
          <a:p>
            <a:r>
              <a:rPr lang="sv-SE" sz="2400" dirty="0"/>
              <a:t>Alternativ hade varit att intervjua i samband med introduktionen/överlämningen?</a:t>
            </a:r>
          </a:p>
          <a:p>
            <a:endParaRPr lang="sv-SE" sz="2400" dirty="0"/>
          </a:p>
          <a:p>
            <a:r>
              <a:rPr lang="sv-SE" sz="2400" dirty="0"/>
              <a:t>Finansieras genom att frågorna bestäms av betalande myndigheter, forskare och organisationer och av kommunerna som medverkar.</a:t>
            </a:r>
          </a:p>
          <a:p>
            <a:endParaRPr lang="sv-SE" sz="2400" dirty="0"/>
          </a:p>
          <a:p>
            <a:r>
              <a:rPr lang="sv-SE" sz="2400" dirty="0"/>
              <a:t>Återkommande (uthålligt)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057400" y="6779194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3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836712"/>
            <a:ext cx="6705600" cy="648072"/>
          </a:xfrm>
        </p:spPr>
        <p:txBody>
          <a:bodyPr/>
          <a:lstStyle/>
          <a:p>
            <a:pPr algn="ctr"/>
            <a:r>
              <a:rPr lang="sv-SE" sz="3200" dirty="0"/>
              <a:t>Utmaningar!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755576" y="1628800"/>
            <a:ext cx="7272808" cy="4238600"/>
          </a:xfrm>
        </p:spPr>
        <p:txBody>
          <a:bodyPr/>
          <a:lstStyle/>
          <a:p>
            <a:r>
              <a:rPr lang="sv-SE" sz="2400" dirty="0" err="1"/>
              <a:t>Sfi</a:t>
            </a:r>
            <a:r>
              <a:rPr lang="sv-SE" sz="2400" dirty="0"/>
              <a:t>-studerande heterogen grupp (även arbetskraftsinvandrare och andra anhöriga)</a:t>
            </a:r>
          </a:p>
          <a:p>
            <a:r>
              <a:rPr lang="sv-SE" sz="2400" dirty="0"/>
              <a:t>Alla i målgruppen läser inte </a:t>
            </a:r>
            <a:r>
              <a:rPr lang="sv-SE" sz="2400" dirty="0" err="1"/>
              <a:t>Sfi</a:t>
            </a:r>
            <a:r>
              <a:rPr lang="sv-SE" sz="2400" dirty="0"/>
              <a:t> (exempelvis självselektion utifrån </a:t>
            </a:r>
            <a:r>
              <a:rPr lang="sv-SE" sz="2400" dirty="0" err="1"/>
              <a:t>ebo</a:t>
            </a:r>
            <a:r>
              <a:rPr lang="sv-SE" sz="2400" dirty="0"/>
              <a:t>/</a:t>
            </a:r>
            <a:r>
              <a:rPr lang="sv-SE" sz="2400" dirty="0" err="1"/>
              <a:t>abo</a:t>
            </a:r>
            <a:r>
              <a:rPr lang="sv-SE" sz="2400" dirty="0"/>
              <a:t> och utbildning)</a:t>
            </a:r>
          </a:p>
          <a:p>
            <a:r>
              <a:rPr lang="sv-SE" sz="2400" dirty="0"/>
              <a:t>Underrepresentation av storstadsboende (</a:t>
            </a:r>
            <a:r>
              <a:rPr lang="sv-SE" sz="2400" dirty="0" err="1"/>
              <a:t>sfi</a:t>
            </a:r>
            <a:r>
              <a:rPr lang="sv-SE" sz="2400" dirty="0"/>
              <a:t>-studerande i storstäderna kan vara systematiskt annorlunda än andra </a:t>
            </a:r>
            <a:r>
              <a:rPr lang="sv-SE" sz="2400" dirty="0" err="1"/>
              <a:t>sfi</a:t>
            </a:r>
            <a:r>
              <a:rPr lang="sv-SE" sz="2400" dirty="0"/>
              <a:t>-studerande)</a:t>
            </a:r>
          </a:p>
          <a:p>
            <a:r>
              <a:rPr lang="sv-SE" sz="2400" dirty="0"/>
              <a:t>Systematiskt internt bortfall i klassrummet</a:t>
            </a:r>
          </a:p>
          <a:p>
            <a:r>
              <a:rPr lang="sv-SE" sz="2400" dirty="0"/>
              <a:t>Kvalitén på intervjusvaren (språksvårigheter; ”</a:t>
            </a:r>
            <a:r>
              <a:rPr lang="sv-SE" sz="2400" dirty="0" err="1"/>
              <a:t>satisficing</a:t>
            </a:r>
            <a:r>
              <a:rPr lang="sv-SE" sz="2400" dirty="0"/>
              <a:t>”; socialt önskvärda svar)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0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836712"/>
            <a:ext cx="6705600" cy="648072"/>
          </a:xfrm>
        </p:spPr>
        <p:txBody>
          <a:bodyPr/>
          <a:lstStyle/>
          <a:p>
            <a:pPr algn="ctr"/>
            <a:r>
              <a:rPr lang="sv-SE" sz="3200" dirty="0"/>
              <a:t>Sammansättning 2015-2018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8424936" cy="4680520"/>
          </a:xfrm>
        </p:spPr>
        <p:txBody>
          <a:bodyPr/>
          <a:lstStyle/>
          <a:p>
            <a:pPr marL="0" indent="0">
              <a:buNone/>
            </a:pPr>
            <a:r>
              <a:rPr lang="sv-SE" sz="2400" u="sng" dirty="0"/>
              <a:t>Uppehållstillstånd</a:t>
            </a:r>
            <a:r>
              <a:rPr lang="sv-SE" sz="2400" dirty="0"/>
              <a:t>			</a:t>
            </a:r>
            <a:r>
              <a:rPr lang="sv-SE" sz="2400" u="sng" dirty="0" err="1"/>
              <a:t>Sfi</a:t>
            </a:r>
            <a:r>
              <a:rPr lang="sv-SE" sz="2400" u="sng" dirty="0"/>
              <a:t>-studerande 2018</a:t>
            </a:r>
          </a:p>
          <a:p>
            <a:pPr marL="0" indent="0">
              <a:buNone/>
            </a:pPr>
            <a:r>
              <a:rPr lang="sv-SE" sz="2400" dirty="0"/>
              <a:t>(flyktingar med anhöriga)    (hela gruppen)</a:t>
            </a:r>
          </a:p>
          <a:p>
            <a:pPr marL="0" indent="0">
              <a:buNone/>
            </a:pPr>
            <a:r>
              <a:rPr lang="sv-SE" sz="2400" dirty="0"/>
              <a:t>218 000						 160 000						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Gruppen med uppehållstillstånd är något större, svårt veta hur många asylinvandrare med anhöriga som läser </a:t>
            </a:r>
            <a:r>
              <a:rPr lang="sv-SE" sz="2400" dirty="0" err="1"/>
              <a:t>Sfi</a:t>
            </a:r>
            <a:r>
              <a:rPr lang="sv-SE" sz="2400" dirty="0"/>
              <a:t> (finns dock säkert uppgifter?)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 err="1"/>
              <a:t>Sfi</a:t>
            </a:r>
            <a:r>
              <a:rPr lang="sv-SE" sz="2400" dirty="0"/>
              <a:t>-studerande hyfsat träffsäker men långtifrån perfekt approximation av målpopulationen. </a:t>
            </a:r>
          </a:p>
          <a:p>
            <a:pPr marL="0" indent="0">
              <a:buNone/>
            </a:pPr>
            <a:r>
              <a:rPr lang="sv-SE" sz="2400" dirty="0"/>
              <a:t>						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03877875-4078-410B-BC23-E75AB9B11DA1}" type="datetime1">
              <a:rPr lang="sv-SE" smtClean="0"/>
              <a:pPr>
                <a:defRPr/>
              </a:pPr>
              <a:t>2020-02-05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MOD The Multidisciplinary Opinion And Democracy Research Group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4889"/>
      </p:ext>
    </p:extLst>
  </p:cSld>
  <p:clrMapOvr>
    <a:masterClrMapping/>
  </p:clrMapOvr>
</p:sld>
</file>

<file path=ppt/theme/theme1.xml><?xml version="1.0" encoding="utf-8"?>
<a:theme xmlns:a="http://schemas.openxmlformats.org/drawingml/2006/main" name="GUHandels_mall0806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</TotalTime>
  <Words>1415</Words>
  <Application>Microsoft Office PowerPoint</Application>
  <PresentationFormat>On-screen Show (4:3)</PresentationFormat>
  <Paragraphs>290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Bold</vt:lpstr>
      <vt:lpstr>Lucida Grande</vt:lpstr>
      <vt:lpstr>Arial</vt:lpstr>
      <vt:lpstr>Calibri</vt:lpstr>
      <vt:lpstr>Helvetica</vt:lpstr>
      <vt:lpstr>GUHandels_mall080618</vt:lpstr>
      <vt:lpstr> Styrkor och svagheter med Invandrarindex’ undersökning – en resonerande diskussion </vt:lpstr>
      <vt:lpstr>Vad vill “vi” allra helst veta?</vt:lpstr>
      <vt:lpstr>Bästa svaret</vt:lpstr>
      <vt:lpstr>Några få sådana studier finns i samarbete forskare och departement (till och med panelupplägg)</vt:lpstr>
      <vt:lpstr>Nackdelar</vt:lpstr>
      <vt:lpstr>Invandrarindex i jämförelse</vt:lpstr>
      <vt:lpstr>Smart barfotalösning!</vt:lpstr>
      <vt:lpstr>Utmaningar!</vt:lpstr>
      <vt:lpstr>Sammansättning 2015-2018</vt:lpstr>
      <vt:lpstr>Deltagare i Invandrarindex 2018</vt:lpstr>
      <vt:lpstr>Bra början</vt:lpstr>
      <vt:lpstr>Några jämförelser med sfi-studerande </vt:lpstr>
      <vt:lpstr>Några ytterligare jämförelser </vt:lpstr>
      <vt:lpstr>Några ytterligare jämförelser </vt:lpstr>
      <vt:lpstr>Urvalskvalitén sammanfattad</vt:lpstr>
      <vt:lpstr>Internbortfall klassrummet</vt:lpstr>
      <vt:lpstr>Svarskvalitet</vt:lpstr>
      <vt:lpstr>Svarskvalitet Socialt önskvärdhet</vt:lpstr>
      <vt:lpstr>Värdeförändring: förväntat socialisering med fördröjning</vt:lpstr>
      <vt:lpstr>Svarskvalitet</vt:lpstr>
      <vt:lpstr>Svarskvalitet</vt:lpstr>
      <vt:lpstr>Ytterligare underlag</vt:lpstr>
      <vt:lpstr>Hur minska risken för socialt önskvärda svar?</vt:lpstr>
      <vt:lpstr>Bästa förhållningssättet</vt:lpstr>
      <vt:lpstr>Tack!</vt:lpstr>
    </vt:vector>
  </TitlesOfParts>
  <Company>Göteborgs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Sofia  Lodmark Wallner</dc:creator>
  <cp:lastModifiedBy>Fredrik Lundvall</cp:lastModifiedBy>
  <cp:revision>269</cp:revision>
  <dcterms:created xsi:type="dcterms:W3CDTF">2008-09-10T13:33:27Z</dcterms:created>
  <dcterms:modified xsi:type="dcterms:W3CDTF">2020-02-05T08:02:45Z</dcterms:modified>
</cp:coreProperties>
</file>