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6.xml" ContentType="application/vnd.openxmlformats-officedocument.presentationml.notesSl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7.xml" ContentType="application/vnd.openxmlformats-officedocument.presentationml.notesSl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8.xml" ContentType="application/vnd.openxmlformats-officedocument.presentationml.notesSlide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9.xml" ContentType="application/vnd.openxmlformats-officedocument.presentationml.notesSlide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636" r:id="rId2"/>
    <p:sldId id="637" r:id="rId3"/>
    <p:sldId id="667" r:id="rId4"/>
    <p:sldId id="732" r:id="rId5"/>
    <p:sldId id="625" r:id="rId6"/>
    <p:sldId id="627" r:id="rId7"/>
    <p:sldId id="668" r:id="rId8"/>
    <p:sldId id="629" r:id="rId9"/>
    <p:sldId id="649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0" autoAdjust="0"/>
    <p:restoredTop sz="94660"/>
  </p:normalViewPr>
  <p:slideViewPr>
    <p:cSldViewPr snapToGrid="0">
      <p:cViewPr varScale="1">
        <p:scale>
          <a:sx n="76" d="100"/>
          <a:sy n="76" d="100"/>
        </p:scale>
        <p:origin x="22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edrik Lundvall" userId="e41d2c46527c7a38" providerId="LiveId" clId="{88CC1FBB-0E5F-47C3-A0B0-E117A3EE8560}"/>
    <pc:docChg chg="modSld">
      <pc:chgData name="Fredrik Lundvall" userId="e41d2c46527c7a38" providerId="LiveId" clId="{88CC1FBB-0E5F-47C3-A0B0-E117A3EE8560}" dt="2020-01-29T23:15:00.471" v="37" actId="20577"/>
      <pc:docMkLst>
        <pc:docMk/>
      </pc:docMkLst>
      <pc:sldChg chg="modSp">
        <pc:chgData name="Fredrik Lundvall" userId="e41d2c46527c7a38" providerId="LiveId" clId="{88CC1FBB-0E5F-47C3-A0B0-E117A3EE8560}" dt="2020-01-29T23:14:33.289" v="20" actId="20577"/>
        <pc:sldMkLst>
          <pc:docMk/>
          <pc:sldMk cId="3081754235" sldId="625"/>
        </pc:sldMkLst>
        <pc:spChg chg="mod">
          <ac:chgData name="Fredrik Lundvall" userId="e41d2c46527c7a38" providerId="LiveId" clId="{88CC1FBB-0E5F-47C3-A0B0-E117A3EE8560}" dt="2020-01-29T23:14:33.289" v="20" actId="20577"/>
          <ac:spMkLst>
            <pc:docMk/>
            <pc:sldMk cId="3081754235" sldId="625"/>
            <ac:spMk id="18" creationId="{00000000-0000-0000-0000-000000000000}"/>
          </ac:spMkLst>
        </pc:spChg>
      </pc:sldChg>
      <pc:sldChg chg="modSp">
        <pc:chgData name="Fredrik Lundvall" userId="e41d2c46527c7a38" providerId="LiveId" clId="{88CC1FBB-0E5F-47C3-A0B0-E117A3EE8560}" dt="2020-01-29T23:14:39.951" v="24" actId="20577"/>
        <pc:sldMkLst>
          <pc:docMk/>
          <pc:sldMk cId="3821949921" sldId="627"/>
        </pc:sldMkLst>
        <pc:spChg chg="mod">
          <ac:chgData name="Fredrik Lundvall" userId="e41d2c46527c7a38" providerId="LiveId" clId="{88CC1FBB-0E5F-47C3-A0B0-E117A3EE8560}" dt="2020-01-29T23:14:39.951" v="24" actId="20577"/>
          <ac:spMkLst>
            <pc:docMk/>
            <pc:sldMk cId="3821949921" sldId="627"/>
            <ac:spMk id="18" creationId="{00000000-0000-0000-0000-000000000000}"/>
          </ac:spMkLst>
        </pc:spChg>
      </pc:sldChg>
      <pc:sldChg chg="modSp">
        <pc:chgData name="Fredrik Lundvall" userId="e41d2c46527c7a38" providerId="LiveId" clId="{88CC1FBB-0E5F-47C3-A0B0-E117A3EE8560}" dt="2020-01-29T23:14:53.829" v="33" actId="20577"/>
        <pc:sldMkLst>
          <pc:docMk/>
          <pc:sldMk cId="1443094389" sldId="629"/>
        </pc:sldMkLst>
        <pc:spChg chg="mod">
          <ac:chgData name="Fredrik Lundvall" userId="e41d2c46527c7a38" providerId="LiveId" clId="{88CC1FBB-0E5F-47C3-A0B0-E117A3EE8560}" dt="2020-01-29T23:14:53.829" v="33" actId="20577"/>
          <ac:spMkLst>
            <pc:docMk/>
            <pc:sldMk cId="1443094389" sldId="629"/>
            <ac:spMk id="18" creationId="{00000000-0000-0000-0000-000000000000}"/>
          </ac:spMkLst>
        </pc:spChg>
      </pc:sldChg>
      <pc:sldChg chg="modSp">
        <pc:chgData name="Fredrik Lundvall" userId="e41d2c46527c7a38" providerId="LiveId" clId="{88CC1FBB-0E5F-47C3-A0B0-E117A3EE8560}" dt="2020-01-29T23:13:59.281" v="3" actId="20577"/>
        <pc:sldMkLst>
          <pc:docMk/>
          <pc:sldMk cId="4037664680" sldId="636"/>
        </pc:sldMkLst>
        <pc:spChg chg="mod">
          <ac:chgData name="Fredrik Lundvall" userId="e41d2c46527c7a38" providerId="LiveId" clId="{88CC1FBB-0E5F-47C3-A0B0-E117A3EE8560}" dt="2020-01-29T23:13:59.281" v="3" actId="20577"/>
          <ac:spMkLst>
            <pc:docMk/>
            <pc:sldMk cId="4037664680" sldId="636"/>
            <ac:spMk id="18" creationId="{00000000-0000-0000-0000-000000000000}"/>
          </ac:spMkLst>
        </pc:spChg>
      </pc:sldChg>
      <pc:sldChg chg="modSp">
        <pc:chgData name="Fredrik Lundvall" userId="e41d2c46527c7a38" providerId="LiveId" clId="{88CC1FBB-0E5F-47C3-A0B0-E117A3EE8560}" dt="2020-01-29T23:14:08.331" v="7" actId="20577"/>
        <pc:sldMkLst>
          <pc:docMk/>
          <pc:sldMk cId="2433918070" sldId="637"/>
        </pc:sldMkLst>
        <pc:spChg chg="mod">
          <ac:chgData name="Fredrik Lundvall" userId="e41d2c46527c7a38" providerId="LiveId" clId="{88CC1FBB-0E5F-47C3-A0B0-E117A3EE8560}" dt="2020-01-29T23:14:08.331" v="7" actId="20577"/>
          <ac:spMkLst>
            <pc:docMk/>
            <pc:sldMk cId="2433918070" sldId="637"/>
            <ac:spMk id="18" creationId="{00000000-0000-0000-0000-000000000000}"/>
          </ac:spMkLst>
        </pc:spChg>
      </pc:sldChg>
      <pc:sldChg chg="modSp">
        <pc:chgData name="Fredrik Lundvall" userId="e41d2c46527c7a38" providerId="LiveId" clId="{88CC1FBB-0E5F-47C3-A0B0-E117A3EE8560}" dt="2020-01-29T23:15:00.471" v="37" actId="20577"/>
        <pc:sldMkLst>
          <pc:docMk/>
          <pc:sldMk cId="565454247" sldId="649"/>
        </pc:sldMkLst>
        <pc:spChg chg="mod">
          <ac:chgData name="Fredrik Lundvall" userId="e41d2c46527c7a38" providerId="LiveId" clId="{88CC1FBB-0E5F-47C3-A0B0-E117A3EE8560}" dt="2020-01-29T23:15:00.471" v="37" actId="20577"/>
          <ac:spMkLst>
            <pc:docMk/>
            <pc:sldMk cId="565454247" sldId="649"/>
            <ac:spMk id="18" creationId="{00000000-0000-0000-0000-000000000000}"/>
          </ac:spMkLst>
        </pc:spChg>
      </pc:sldChg>
      <pc:sldChg chg="modSp">
        <pc:chgData name="Fredrik Lundvall" userId="e41d2c46527c7a38" providerId="LiveId" clId="{88CC1FBB-0E5F-47C3-A0B0-E117A3EE8560}" dt="2020-01-29T23:14:17.205" v="11" actId="20577"/>
        <pc:sldMkLst>
          <pc:docMk/>
          <pc:sldMk cId="3046454990" sldId="667"/>
        </pc:sldMkLst>
        <pc:spChg chg="mod">
          <ac:chgData name="Fredrik Lundvall" userId="e41d2c46527c7a38" providerId="LiveId" clId="{88CC1FBB-0E5F-47C3-A0B0-E117A3EE8560}" dt="2020-01-29T23:14:17.205" v="11" actId="20577"/>
          <ac:spMkLst>
            <pc:docMk/>
            <pc:sldMk cId="3046454990" sldId="667"/>
            <ac:spMk id="18" creationId="{00000000-0000-0000-0000-000000000000}"/>
          </ac:spMkLst>
        </pc:spChg>
      </pc:sldChg>
      <pc:sldChg chg="modSp">
        <pc:chgData name="Fredrik Lundvall" userId="e41d2c46527c7a38" providerId="LiveId" clId="{88CC1FBB-0E5F-47C3-A0B0-E117A3EE8560}" dt="2020-01-29T23:14:47.640" v="29" actId="20577"/>
        <pc:sldMkLst>
          <pc:docMk/>
          <pc:sldMk cId="1413548352" sldId="668"/>
        </pc:sldMkLst>
        <pc:spChg chg="mod">
          <ac:chgData name="Fredrik Lundvall" userId="e41d2c46527c7a38" providerId="LiveId" clId="{88CC1FBB-0E5F-47C3-A0B0-E117A3EE8560}" dt="2020-01-29T23:14:47.640" v="29" actId="20577"/>
          <ac:spMkLst>
            <pc:docMk/>
            <pc:sldMk cId="1413548352" sldId="668"/>
            <ac:spMk id="18" creationId="{00000000-0000-0000-0000-000000000000}"/>
          </ac:spMkLst>
        </pc:spChg>
      </pc:sldChg>
      <pc:sldChg chg="modSp">
        <pc:chgData name="Fredrik Lundvall" userId="e41d2c46527c7a38" providerId="LiveId" clId="{88CC1FBB-0E5F-47C3-A0B0-E117A3EE8560}" dt="2020-01-29T23:14:24.434" v="16" actId="20577"/>
        <pc:sldMkLst>
          <pc:docMk/>
          <pc:sldMk cId="1288061082" sldId="732"/>
        </pc:sldMkLst>
        <pc:spChg chg="mod">
          <ac:chgData name="Fredrik Lundvall" userId="e41d2c46527c7a38" providerId="LiveId" clId="{88CC1FBB-0E5F-47C3-A0B0-E117A3EE8560}" dt="2020-01-29T23:14:24.434" v="16" actId="20577"/>
          <ac:spMkLst>
            <pc:docMk/>
            <pc:sldMk cId="1288061082" sldId="732"/>
            <ac:spMk id="18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36114448"/>
        <c:axId val="236114840"/>
        <c:axId val="0"/>
      </c:bar3DChart>
      <c:catAx>
        <c:axId val="236114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6114840"/>
        <c:crosses val="autoZero"/>
        <c:auto val="1"/>
        <c:lblAlgn val="ctr"/>
        <c:lblOffset val="100"/>
        <c:noMultiLvlLbl val="0"/>
      </c:catAx>
      <c:valAx>
        <c:axId val="236114840"/>
        <c:scaling>
          <c:orientation val="minMax"/>
          <c:max val="100"/>
          <c:min val="0"/>
        </c:scaling>
        <c:delete val="0"/>
        <c:axPos val="l"/>
        <c:majorGridlines/>
        <c:numFmt formatCode="General" sourceLinked="0"/>
        <c:majorTickMark val="out"/>
        <c:minorTickMark val="none"/>
        <c:tickLblPos val="nextTo"/>
        <c:crossAx val="2361144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Ja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Ha sexuell relation med</c:v>
                </c:pt>
                <c:pt idx="1">
                  <c:v>Bo med den personen </c:v>
                </c:pt>
                <c:pt idx="2">
                  <c:v>Äta från samma tallrik eller dricka från samma glas </c:v>
                </c:pt>
                <c:pt idx="3">
                  <c:v>Krama den personen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19</c:v>
                </c:pt>
                <c:pt idx="2">
                  <c:v>14</c:v>
                </c:pt>
                <c:pt idx="3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40-45F9-A256-701BAD9E25A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Nej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Ha sexuell relation med</c:v>
                </c:pt>
                <c:pt idx="1">
                  <c:v>Bo med den personen </c:v>
                </c:pt>
                <c:pt idx="2">
                  <c:v>Äta från samma tallrik eller dricka från samma glas </c:v>
                </c:pt>
                <c:pt idx="3">
                  <c:v>Krama den personen 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76</c:v>
                </c:pt>
                <c:pt idx="1">
                  <c:v>51</c:v>
                </c:pt>
                <c:pt idx="2">
                  <c:v>62</c:v>
                </c:pt>
                <c:pt idx="3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DA-40CA-8722-16A99FD97CE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Vet inte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Ha sexuell relation med</c:v>
                </c:pt>
                <c:pt idx="1">
                  <c:v>Bo med den personen </c:v>
                </c:pt>
                <c:pt idx="2">
                  <c:v>Äta från samma tallrik eller dricka från samma glas </c:v>
                </c:pt>
                <c:pt idx="3">
                  <c:v>Krama den personen 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15</c:v>
                </c:pt>
                <c:pt idx="1">
                  <c:v>24</c:v>
                </c:pt>
                <c:pt idx="2">
                  <c:v>19</c:v>
                </c:pt>
                <c:pt idx="3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5DA-40CA-8722-16A99FD97CE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Vill inte svara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Ha sexuell relation med</c:v>
                </c:pt>
                <c:pt idx="1">
                  <c:v>Bo med den personen </c:v>
                </c:pt>
                <c:pt idx="2">
                  <c:v>Äta från samma tallrik eller dricka från samma glas </c:v>
                </c:pt>
                <c:pt idx="3">
                  <c:v>Krama den personen 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6</c:v>
                </c:pt>
                <c:pt idx="1">
                  <c:v>5</c:v>
                </c:pt>
                <c:pt idx="2">
                  <c:v>5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31-46CB-A043-7C12900595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628931216"/>
        <c:axId val="628937448"/>
      </c:barChart>
      <c:catAx>
        <c:axId val="6289312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28937448"/>
        <c:crosses val="autoZero"/>
        <c:auto val="1"/>
        <c:lblAlgn val="ctr"/>
        <c:lblOffset val="100"/>
        <c:noMultiLvlLbl val="0"/>
      </c:catAx>
      <c:valAx>
        <c:axId val="628937448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28931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32936724901574804"/>
          <c:y val="0"/>
          <c:w val="0.64580388779527564"/>
          <c:h val="6.1184272379367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36114448"/>
        <c:axId val="236114840"/>
        <c:axId val="0"/>
      </c:bar3DChart>
      <c:catAx>
        <c:axId val="236114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6114840"/>
        <c:crosses val="autoZero"/>
        <c:auto val="1"/>
        <c:lblAlgn val="ctr"/>
        <c:lblOffset val="100"/>
        <c:noMultiLvlLbl val="0"/>
      </c:catAx>
      <c:valAx>
        <c:axId val="236114840"/>
        <c:scaling>
          <c:orientation val="minMax"/>
          <c:max val="100"/>
          <c:min val="0"/>
        </c:scaling>
        <c:delete val="0"/>
        <c:axPos val="l"/>
        <c:majorGridlines/>
        <c:numFmt formatCode="General" sourceLinked="0"/>
        <c:majorTickMark val="out"/>
        <c:minorTickMark val="none"/>
        <c:tickLblPos val="nextTo"/>
        <c:crossAx val="2361144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Ja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Ta bort förhuden på penis</c:v>
                </c:pt>
                <c:pt idx="1">
                  <c:v>Ta medicin mot HIV</c:v>
                </c:pt>
                <c:pt idx="2">
                  <c:v>Inte dela sprutor</c:v>
                </c:pt>
                <c:pt idx="3">
                  <c:v>Använda kondom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22</c:v>
                </c:pt>
                <c:pt idx="1">
                  <c:v>39</c:v>
                </c:pt>
                <c:pt idx="2">
                  <c:v>50</c:v>
                </c:pt>
                <c:pt idx="3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40-45F9-A256-701BAD9E25A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Nej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Ta bort förhuden på penis</c:v>
                </c:pt>
                <c:pt idx="1">
                  <c:v>Ta medicin mot HIV</c:v>
                </c:pt>
                <c:pt idx="2">
                  <c:v>Inte dela sprutor</c:v>
                </c:pt>
                <c:pt idx="3">
                  <c:v>Använda kondom 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22</c:v>
                </c:pt>
                <c:pt idx="1">
                  <c:v>17</c:v>
                </c:pt>
                <c:pt idx="2">
                  <c:v>17</c:v>
                </c:pt>
                <c:pt idx="3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DA-40CA-8722-16A99FD97CE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Vet inte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Ta bort förhuden på penis</c:v>
                </c:pt>
                <c:pt idx="1">
                  <c:v>Ta medicin mot HIV</c:v>
                </c:pt>
                <c:pt idx="2">
                  <c:v>Inte dela sprutor</c:v>
                </c:pt>
                <c:pt idx="3">
                  <c:v>Använda kondom 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46</c:v>
                </c:pt>
                <c:pt idx="1">
                  <c:v>40</c:v>
                </c:pt>
                <c:pt idx="2">
                  <c:v>28</c:v>
                </c:pt>
                <c:pt idx="3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5DA-40CA-8722-16A99FD97CE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Vill inte svara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Ta bort förhuden på penis</c:v>
                </c:pt>
                <c:pt idx="1">
                  <c:v>Ta medicin mot HIV</c:v>
                </c:pt>
                <c:pt idx="2">
                  <c:v>Inte dela sprutor</c:v>
                </c:pt>
                <c:pt idx="3">
                  <c:v>Använda kondom 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9</c:v>
                </c:pt>
                <c:pt idx="1">
                  <c:v>5</c:v>
                </c:pt>
                <c:pt idx="2">
                  <c:v>5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31-46CB-A043-7C12900595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628931216"/>
        <c:axId val="628937448"/>
      </c:barChart>
      <c:catAx>
        <c:axId val="6289312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28937448"/>
        <c:crosses val="autoZero"/>
        <c:auto val="1"/>
        <c:lblAlgn val="ctr"/>
        <c:lblOffset val="100"/>
        <c:noMultiLvlLbl val="0"/>
      </c:catAx>
      <c:valAx>
        <c:axId val="628937448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28931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32936724901574804"/>
          <c:y val="0"/>
          <c:w val="0.64580388779527564"/>
          <c:h val="6.1184272379367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36114448"/>
        <c:axId val="236114840"/>
        <c:axId val="0"/>
      </c:bar3DChart>
      <c:catAx>
        <c:axId val="236114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6114840"/>
        <c:crosses val="autoZero"/>
        <c:auto val="1"/>
        <c:lblAlgn val="ctr"/>
        <c:lblOffset val="100"/>
        <c:noMultiLvlLbl val="0"/>
      </c:catAx>
      <c:valAx>
        <c:axId val="236114840"/>
        <c:scaling>
          <c:orientation val="minMax"/>
          <c:max val="100"/>
          <c:min val="0"/>
        </c:scaling>
        <c:delete val="0"/>
        <c:axPos val="l"/>
        <c:majorGridlines/>
        <c:numFmt formatCode="General" sourceLinked="0"/>
        <c:majorTickMark val="out"/>
        <c:minorTickMark val="none"/>
        <c:tickLblPos val="nextTo"/>
        <c:crossAx val="2361144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Ja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46</c:v>
                </c:pt>
                <c:pt idx="1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40-45F9-A256-701BAD9E25A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Nej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Sheet1!$C$2:$C$3</c:f>
              <c:numCache>
                <c:formatCode>General</c:formatCode>
                <c:ptCount val="2"/>
                <c:pt idx="0">
                  <c:v>37</c:v>
                </c:pt>
                <c:pt idx="1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DA-40CA-8722-16A99FD97CE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Vet inte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Sheet1!$D$2:$D$3</c:f>
              <c:numCache>
                <c:formatCode>General</c:formatCode>
                <c:ptCount val="2"/>
                <c:pt idx="0">
                  <c:v>7</c:v>
                </c:pt>
                <c:pt idx="1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5DA-40CA-8722-16A99FD97CE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Vill inte svara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Sheet1!$E$2:$E$3</c:f>
              <c:numCache>
                <c:formatCode>General</c:formatCode>
                <c:ptCount val="2"/>
                <c:pt idx="0">
                  <c:v>11</c:v>
                </c:pt>
                <c:pt idx="1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5DA-40CA-8722-16A99FD97C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628931216"/>
        <c:axId val="628937448"/>
      </c:barChart>
      <c:catAx>
        <c:axId val="6289312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28937448"/>
        <c:crosses val="autoZero"/>
        <c:auto val="1"/>
        <c:lblAlgn val="ctr"/>
        <c:lblOffset val="100"/>
        <c:noMultiLvlLbl val="0"/>
      </c:catAx>
      <c:valAx>
        <c:axId val="628937448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28931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36114448"/>
        <c:axId val="236114840"/>
        <c:axId val="0"/>
      </c:bar3DChart>
      <c:catAx>
        <c:axId val="236114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6114840"/>
        <c:crosses val="autoZero"/>
        <c:auto val="1"/>
        <c:lblAlgn val="ctr"/>
        <c:lblOffset val="100"/>
        <c:noMultiLvlLbl val="0"/>
      </c:catAx>
      <c:valAx>
        <c:axId val="236114840"/>
        <c:scaling>
          <c:orientation val="minMax"/>
          <c:max val="100"/>
          <c:min val="0"/>
        </c:scaling>
        <c:delete val="0"/>
        <c:axPos val="l"/>
        <c:majorGridlines/>
        <c:numFmt formatCode="General" sourceLinked="0"/>
        <c:majorTickMark val="out"/>
        <c:minorTickMark val="none"/>
        <c:tickLblPos val="nextTo"/>
        <c:crossAx val="2361144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Ja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Ha sex med någon utan att man vet säkert att den andra vill? </c:v>
                </c:pt>
                <c:pt idx="1">
                  <c:v>För en vuxen (över 18 år) att ha sex med någon under 15 år?</c:v>
                </c:pt>
                <c:pt idx="2">
                  <c:v>Att göra abort (avbryta tidig graviditet)?</c:v>
                </c:pt>
                <c:pt idx="3">
                  <c:v>Att gifta sig om man är under 18 år?</c:v>
                </c:pt>
                <c:pt idx="4">
                  <c:v>Att säga ”Nej” till sex med sin make/maka om man är gift?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</c:v>
                </c:pt>
                <c:pt idx="1">
                  <c:v>6</c:v>
                </c:pt>
                <c:pt idx="2">
                  <c:v>27</c:v>
                </c:pt>
                <c:pt idx="3">
                  <c:v>8</c:v>
                </c:pt>
                <c:pt idx="4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40-45F9-A256-701BAD9E25A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Nej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Ha sex med någon utan att man vet säkert att den andra vill? </c:v>
                </c:pt>
                <c:pt idx="1">
                  <c:v>För en vuxen (över 18 år) att ha sex med någon under 15 år?</c:v>
                </c:pt>
                <c:pt idx="2">
                  <c:v>Att göra abort (avbryta tidig graviditet)?</c:v>
                </c:pt>
                <c:pt idx="3">
                  <c:v>Att gifta sig om man är under 18 år?</c:v>
                </c:pt>
                <c:pt idx="4">
                  <c:v>Att säga ”Nej” till sex med sin make/maka om man är gift?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58</c:v>
                </c:pt>
                <c:pt idx="1">
                  <c:v>70</c:v>
                </c:pt>
                <c:pt idx="2">
                  <c:v>32</c:v>
                </c:pt>
                <c:pt idx="3">
                  <c:v>74</c:v>
                </c:pt>
                <c:pt idx="4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DA-40CA-8722-16A99FD97CE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Vet inte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Ha sex med någon utan att man vet säkert att den andra vill? </c:v>
                </c:pt>
                <c:pt idx="1">
                  <c:v>För en vuxen (över 18 år) att ha sex med någon under 15 år?</c:v>
                </c:pt>
                <c:pt idx="2">
                  <c:v>Att göra abort (avbryta tidig graviditet)?</c:v>
                </c:pt>
                <c:pt idx="3">
                  <c:v>Att gifta sig om man är under 18 år?</c:v>
                </c:pt>
                <c:pt idx="4">
                  <c:v>Att säga ”Nej” till sex med sin make/maka om man är gift?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28</c:v>
                </c:pt>
                <c:pt idx="1">
                  <c:v>19</c:v>
                </c:pt>
                <c:pt idx="2">
                  <c:v>36</c:v>
                </c:pt>
                <c:pt idx="3">
                  <c:v>15</c:v>
                </c:pt>
                <c:pt idx="4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5DA-40CA-8722-16A99FD97CE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Vill inte svara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Ha sex med någon utan att man vet säkert att den andra vill? </c:v>
                </c:pt>
                <c:pt idx="1">
                  <c:v>För en vuxen (över 18 år) att ha sex med någon under 15 år?</c:v>
                </c:pt>
                <c:pt idx="2">
                  <c:v>Att göra abort (avbryta tidig graviditet)?</c:v>
                </c:pt>
                <c:pt idx="3">
                  <c:v>Att gifta sig om man är under 18 år?</c:v>
                </c:pt>
                <c:pt idx="4">
                  <c:v>Att säga ”Nej” till sex med sin make/maka om man är gift?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6</c:v>
                </c:pt>
                <c:pt idx="1">
                  <c:v>5</c:v>
                </c:pt>
                <c:pt idx="2">
                  <c:v>5</c:v>
                </c:pt>
                <c:pt idx="3">
                  <c:v>4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31-46CB-A043-7C12900595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628931216"/>
        <c:axId val="628937448"/>
      </c:barChart>
      <c:catAx>
        <c:axId val="6289312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28937448"/>
        <c:crosses val="autoZero"/>
        <c:auto val="1"/>
        <c:lblAlgn val="ctr"/>
        <c:lblOffset val="100"/>
        <c:noMultiLvlLbl val="0"/>
      </c:catAx>
      <c:valAx>
        <c:axId val="628937448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28931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32936724901574804"/>
          <c:y val="0"/>
          <c:w val="0.64580388779527564"/>
          <c:h val="6.1184272379367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36114448"/>
        <c:axId val="236114840"/>
        <c:axId val="0"/>
      </c:bar3DChart>
      <c:catAx>
        <c:axId val="236114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6114840"/>
        <c:crosses val="autoZero"/>
        <c:auto val="1"/>
        <c:lblAlgn val="ctr"/>
        <c:lblOffset val="100"/>
        <c:noMultiLvlLbl val="0"/>
      </c:catAx>
      <c:valAx>
        <c:axId val="236114840"/>
        <c:scaling>
          <c:orientation val="minMax"/>
          <c:max val="100"/>
          <c:min val="0"/>
        </c:scaling>
        <c:delete val="0"/>
        <c:axPos val="l"/>
        <c:majorGridlines/>
        <c:numFmt formatCode="General" sourceLinked="0"/>
        <c:majorTickMark val="out"/>
        <c:minorTickMark val="none"/>
        <c:tickLblPos val="nextTo"/>
        <c:crossAx val="2361144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Ja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Varit påverkad av droger/narkotika vid sex med en tillfällig partner? Till exempel: marijuana/cannabis, amfetamin, kokain, heroin, ecstasy, LSD eller andra narkotika </c:v>
                </c:pt>
                <c:pt idx="1">
                  <c:v>Haft sex i utbyte mot gåvor/pengar, under det senaste året? Till exempel: kläder, hyra, mat mobil, etc. </c:v>
                </c:pt>
                <c:pt idx="2">
                  <c:v>Haft sex utan kondom?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</c:v>
                </c:pt>
                <c:pt idx="1">
                  <c:v>3</c:v>
                </c:pt>
                <c:pt idx="2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40-45F9-A256-701BAD9E25A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Nej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Varit påverkad av droger/narkotika vid sex med en tillfällig partner? Till exempel: marijuana/cannabis, amfetamin, kokain, heroin, ecstasy, LSD eller andra narkotika </c:v>
                </c:pt>
                <c:pt idx="1">
                  <c:v>Haft sex i utbyte mot gåvor/pengar, under det senaste året? Till exempel: kläder, hyra, mat mobil, etc. </c:v>
                </c:pt>
                <c:pt idx="2">
                  <c:v>Haft sex utan kondom? 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65</c:v>
                </c:pt>
                <c:pt idx="1">
                  <c:v>64</c:v>
                </c:pt>
                <c:pt idx="2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DA-40CA-8722-16A99FD97CE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Har aldrig haft sex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Varit påverkad av droger/narkotika vid sex med en tillfällig partner? Till exempel: marijuana/cannabis, amfetamin, kokain, heroin, ecstasy, LSD eller andra narkotika </c:v>
                </c:pt>
                <c:pt idx="1">
                  <c:v>Haft sex i utbyte mot gåvor/pengar, under det senaste året? Till exempel: kläder, hyra, mat mobil, etc. </c:v>
                </c:pt>
                <c:pt idx="2">
                  <c:v>Haft sex utan kondom? 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17</c:v>
                </c:pt>
                <c:pt idx="1">
                  <c:v>16</c:v>
                </c:pt>
                <c:pt idx="2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5DA-40CA-8722-16A99FD97CE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Vet inte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Varit påverkad av droger/narkotika vid sex med en tillfällig partner? Till exempel: marijuana/cannabis, amfetamin, kokain, heroin, ecstasy, LSD eller andra narkotika </c:v>
                </c:pt>
                <c:pt idx="1">
                  <c:v>Haft sex i utbyte mot gåvor/pengar, under det senaste året? Till exempel: kläder, hyra, mat mobil, etc. </c:v>
                </c:pt>
                <c:pt idx="2">
                  <c:v>Haft sex utan kondom? 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6</c:v>
                </c:pt>
                <c:pt idx="1">
                  <c:v>7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31-46CB-A043-7C129005950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Vill inte svara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Varit påverkad av droger/narkotika vid sex med en tillfällig partner? Till exempel: marijuana/cannabis, amfetamin, kokain, heroin, ecstasy, LSD eller andra narkotika </c:v>
                </c:pt>
                <c:pt idx="1">
                  <c:v>Haft sex i utbyte mot gåvor/pengar, under det senaste året? Till exempel: kläder, hyra, mat mobil, etc. </c:v>
                </c:pt>
                <c:pt idx="2">
                  <c:v>Haft sex utan kondom? 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10</c:v>
                </c:pt>
                <c:pt idx="1">
                  <c:v>9</c:v>
                </c:pt>
                <c:pt idx="2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EA-4783-AE7E-C505A7C97D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628931216"/>
        <c:axId val="628937448"/>
      </c:barChart>
      <c:catAx>
        <c:axId val="6289312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28937448"/>
        <c:crosses val="autoZero"/>
        <c:auto val="1"/>
        <c:lblAlgn val="ctr"/>
        <c:lblOffset val="100"/>
        <c:noMultiLvlLbl val="0"/>
      </c:catAx>
      <c:valAx>
        <c:axId val="628937448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28931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46676254921259841"/>
          <c:y val="1.7602132214188843E-2"/>
          <c:w val="0.53209990157480314"/>
          <c:h val="6.00348208059050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740-45F9-A256-701BAD9E25A1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6F4-4F0C-8CEA-ACD273979305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123-43D6-BDF0-0EAB5F6FEDFD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123-43D6-BDF0-0EAB5F6FED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</c:v>
                </c:pt>
                <c:pt idx="1">
                  <c:v>Nej</c:v>
                </c:pt>
                <c:pt idx="2">
                  <c:v>Vet inte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71</c:v>
                </c:pt>
                <c:pt idx="1">
                  <c:v>22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40-45F9-A256-701BAD9E25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28931216"/>
        <c:axId val="628937448"/>
      </c:barChart>
      <c:catAx>
        <c:axId val="628931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28937448"/>
        <c:crosses val="autoZero"/>
        <c:auto val="1"/>
        <c:lblAlgn val="ctr"/>
        <c:lblOffset val="100"/>
        <c:noMultiLvlLbl val="0"/>
      </c:catAx>
      <c:valAx>
        <c:axId val="628937448"/>
        <c:scaling>
          <c:orientation val="minMax"/>
          <c:max val="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28931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36114448"/>
        <c:axId val="236114840"/>
        <c:axId val="0"/>
      </c:bar3DChart>
      <c:catAx>
        <c:axId val="236114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6114840"/>
        <c:crosses val="autoZero"/>
        <c:auto val="1"/>
        <c:lblAlgn val="ctr"/>
        <c:lblOffset val="100"/>
        <c:noMultiLvlLbl val="0"/>
      </c:catAx>
      <c:valAx>
        <c:axId val="236114840"/>
        <c:scaling>
          <c:orientation val="minMax"/>
          <c:max val="100"/>
          <c:min val="0"/>
        </c:scaling>
        <c:delete val="0"/>
        <c:axPos val="l"/>
        <c:majorGridlines/>
        <c:numFmt formatCode="General" sourceLinked="0"/>
        <c:majorTickMark val="out"/>
        <c:minorTickMark val="none"/>
        <c:tickLblPos val="nextTo"/>
        <c:crossAx val="2361144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740-45F9-A256-701BAD9E25A1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6F4-4F0C-8CEA-ACD273979305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123-43D6-BDF0-0EAB5F6FEDFD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123-43D6-BDF0-0EAB5F6FED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Ja</c:v>
                </c:pt>
                <c:pt idx="1">
                  <c:v>Nej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90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40-45F9-A256-701BAD9E25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28931216"/>
        <c:axId val="628937448"/>
      </c:barChart>
      <c:catAx>
        <c:axId val="628931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28937448"/>
        <c:crosses val="autoZero"/>
        <c:auto val="1"/>
        <c:lblAlgn val="ctr"/>
        <c:lblOffset val="100"/>
        <c:noMultiLvlLbl val="0"/>
      </c:catAx>
      <c:valAx>
        <c:axId val="628937448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28931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36114448"/>
        <c:axId val="236114840"/>
        <c:axId val="0"/>
      </c:bar3DChart>
      <c:catAx>
        <c:axId val="236114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6114840"/>
        <c:crosses val="autoZero"/>
        <c:auto val="1"/>
        <c:lblAlgn val="ctr"/>
        <c:lblOffset val="100"/>
        <c:noMultiLvlLbl val="0"/>
      </c:catAx>
      <c:valAx>
        <c:axId val="236114840"/>
        <c:scaling>
          <c:orientation val="minMax"/>
          <c:max val="100"/>
          <c:min val="0"/>
        </c:scaling>
        <c:delete val="0"/>
        <c:axPos val="l"/>
        <c:majorGridlines/>
        <c:numFmt formatCode="General" sourceLinked="0"/>
        <c:majorTickMark val="out"/>
        <c:minorTickMark val="none"/>
        <c:tickLblPos val="nextTo"/>
        <c:crossAx val="2361144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Mycket dålig 1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6</c:v>
                </c:pt>
                <c:pt idx="1">
                  <c:v>4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40-45F9-A256-701BAD9E25A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10</c:v>
                </c:pt>
                <c:pt idx="1">
                  <c:v>6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DA-40CA-8722-16A99FD97CE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Sheet1!$D$2:$D$4</c:f>
              <c:numCache>
                <c:formatCode>General</c:formatCode>
                <c:ptCount val="3"/>
                <c:pt idx="0">
                  <c:v>29</c:v>
                </c:pt>
                <c:pt idx="1">
                  <c:v>31</c:v>
                </c:pt>
                <c:pt idx="2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5DA-40CA-8722-16A99FD97CE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Sheet1!$E$2:$E$4</c:f>
              <c:numCache>
                <c:formatCode>General</c:formatCode>
                <c:ptCount val="3"/>
                <c:pt idx="0">
                  <c:v>34</c:v>
                </c:pt>
                <c:pt idx="1">
                  <c:v>35</c:v>
                </c:pt>
                <c:pt idx="2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5DA-40CA-8722-16A99FD97CE6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Mycket bra 5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Sheet1!$F$2:$F$4</c:f>
              <c:numCache>
                <c:formatCode>General</c:formatCode>
                <c:ptCount val="3"/>
                <c:pt idx="0">
                  <c:v>21</c:v>
                </c:pt>
                <c:pt idx="1">
                  <c:v>24</c:v>
                </c:pt>
                <c:pt idx="2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82-41C2-A261-397393A376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628931216"/>
        <c:axId val="628937448"/>
      </c:barChart>
      <c:catAx>
        <c:axId val="6289312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28937448"/>
        <c:crosses val="autoZero"/>
        <c:auto val="1"/>
        <c:lblAlgn val="ctr"/>
        <c:lblOffset val="100"/>
        <c:noMultiLvlLbl val="0"/>
      </c:catAx>
      <c:valAx>
        <c:axId val="628937448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28931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36114448"/>
        <c:axId val="236114840"/>
        <c:axId val="0"/>
      </c:bar3DChart>
      <c:catAx>
        <c:axId val="236114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6114840"/>
        <c:crosses val="autoZero"/>
        <c:auto val="1"/>
        <c:lblAlgn val="ctr"/>
        <c:lblOffset val="100"/>
        <c:noMultiLvlLbl val="0"/>
      </c:catAx>
      <c:valAx>
        <c:axId val="236114840"/>
        <c:scaling>
          <c:orientation val="minMax"/>
          <c:max val="100"/>
          <c:min val="0"/>
        </c:scaling>
        <c:delete val="0"/>
        <c:axPos val="l"/>
        <c:majorGridlines/>
        <c:numFmt formatCode="General" sourceLinked="0"/>
        <c:majorTickMark val="out"/>
        <c:minorTickMark val="none"/>
        <c:tickLblPos val="nextTo"/>
        <c:crossAx val="2361144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106176181102364"/>
          <c:y val="2.6403198321283263E-2"/>
          <c:w val="0.43016953740157482"/>
          <c:h val="0.8835126925926207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Ja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6"/>
                <c:pt idx="0">
                  <c:v>Finns det medicin mot HIV? </c:v>
                </c:pt>
                <c:pt idx="1">
                  <c:v>Är HIV samma sak som AIDS?</c:v>
                </c:pt>
                <c:pt idx="2">
                  <c:v>Kan en gravid mamma smitta sitt barn med HIV under graviditet eller amning?</c:v>
                </c:pt>
                <c:pt idx="3">
                  <c:v> Kan man skydda sig från att bli gravid genom att använda kondom?</c:v>
                </c:pt>
                <c:pt idx="4">
                  <c:v>Om din familjemedlem skulle ha HIV, skulle du rekommendera den att söka vård? </c:v>
                </c:pt>
                <c:pt idx="5">
                  <c:v>Har du hört talas om HIV eller AIDS? 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6"/>
                <c:pt idx="0">
                  <c:v>21</c:v>
                </c:pt>
                <c:pt idx="1">
                  <c:v>41</c:v>
                </c:pt>
                <c:pt idx="2">
                  <c:v>48</c:v>
                </c:pt>
                <c:pt idx="3">
                  <c:v>59</c:v>
                </c:pt>
                <c:pt idx="4">
                  <c:v>74</c:v>
                </c:pt>
                <c:pt idx="5">
                  <c:v>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40-45F9-A256-701BAD9E25A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Nej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1.5726500984251969E-2"/>
                      <c:h val="4.286119194154983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2A7-43F6-BB03-BB6F5393FFFA}"/>
                </c:ext>
              </c:extLst>
            </c:dLbl>
            <c:dLbl>
              <c:idx val="1"/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1.5828124999999998E-2"/>
                      <c:h val="3.406012583445541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92A7-43F6-BB03-BB6F5393FFFA}"/>
                </c:ext>
              </c:extLst>
            </c:dLbl>
            <c:dLbl>
              <c:idx val="2"/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1.4265624999999999E-2"/>
                      <c:h val="1.645799362026656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2A7-43F6-BB03-BB6F5393FFFA}"/>
                </c:ext>
              </c:extLst>
            </c:dLbl>
            <c:dLbl>
              <c:idx val="3"/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078124999999997E-2"/>
                      <c:h val="3.992750323918502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92A7-43F6-BB03-BB6F5393FFFA}"/>
                </c:ext>
              </c:extLst>
            </c:dLbl>
            <c:dLbl>
              <c:idx val="4"/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8328124999999999E-2"/>
                      <c:h val="4.57948806439146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2A7-43F6-BB03-BB6F5393FFFA}"/>
                </c:ext>
              </c:extLst>
            </c:dLbl>
            <c:dLbl>
              <c:idx val="5"/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078124999999997E-2"/>
                      <c:h val="4.57948806439146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92A7-43F6-BB03-BB6F5393FFFA}"/>
                </c:ext>
              </c:extLst>
            </c:dLbl>
            <c:spPr>
              <a:solidFill>
                <a:srgbClr val="FF00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6"/>
                <c:pt idx="0">
                  <c:v>Finns det medicin mot HIV? </c:v>
                </c:pt>
                <c:pt idx="1">
                  <c:v>Är HIV samma sak som AIDS?</c:v>
                </c:pt>
                <c:pt idx="2">
                  <c:v>Kan en gravid mamma smitta sitt barn med HIV under graviditet eller amning?</c:v>
                </c:pt>
                <c:pt idx="3">
                  <c:v> Kan man skydda sig från att bli gravid genom att använda kondom?</c:v>
                </c:pt>
                <c:pt idx="4">
                  <c:v>Om din familjemedlem skulle ha HIV, skulle du rekommendera den att söka vård? </c:v>
                </c:pt>
                <c:pt idx="5">
                  <c:v>Har du hört talas om HIV eller AIDS? 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6"/>
                <c:pt idx="0">
                  <c:v>29</c:v>
                </c:pt>
                <c:pt idx="1">
                  <c:v>19</c:v>
                </c:pt>
                <c:pt idx="2">
                  <c:v>11</c:v>
                </c:pt>
                <c:pt idx="3">
                  <c:v>12</c:v>
                </c:pt>
                <c:pt idx="4">
                  <c:v>7</c:v>
                </c:pt>
                <c:pt idx="5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DA-40CA-8722-16A99FD97CE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Vet inte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6"/>
                <c:pt idx="0">
                  <c:v>Finns det medicin mot HIV? </c:v>
                </c:pt>
                <c:pt idx="1">
                  <c:v>Är HIV samma sak som AIDS?</c:v>
                </c:pt>
                <c:pt idx="2">
                  <c:v>Kan en gravid mamma smitta sitt barn med HIV under graviditet eller amning?</c:v>
                </c:pt>
                <c:pt idx="3">
                  <c:v> Kan man skydda sig från att bli gravid genom att använda kondom?</c:v>
                </c:pt>
                <c:pt idx="4">
                  <c:v>Om din familjemedlem skulle ha HIV, skulle du rekommendera den att söka vård? </c:v>
                </c:pt>
                <c:pt idx="5">
                  <c:v>Har du hört talas om HIV eller AIDS? 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6"/>
                <c:pt idx="0">
                  <c:v>46</c:v>
                </c:pt>
                <c:pt idx="1">
                  <c:v>36</c:v>
                </c:pt>
                <c:pt idx="2">
                  <c:v>37</c:v>
                </c:pt>
                <c:pt idx="3">
                  <c:v>21</c:v>
                </c:pt>
                <c:pt idx="4">
                  <c:v>14</c:v>
                </c:pt>
                <c:pt idx="5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5DA-40CA-8722-16A99FD97CE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Vill inte svara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6"/>
                <c:pt idx="0">
                  <c:v>Finns det medicin mot HIV? </c:v>
                </c:pt>
                <c:pt idx="1">
                  <c:v>Är HIV samma sak som AIDS?</c:v>
                </c:pt>
                <c:pt idx="2">
                  <c:v>Kan en gravid mamma smitta sitt barn med HIV under graviditet eller amning?</c:v>
                </c:pt>
                <c:pt idx="3">
                  <c:v> Kan man skydda sig från att bli gravid genom att använda kondom?</c:v>
                </c:pt>
                <c:pt idx="4">
                  <c:v>Om din familjemedlem skulle ha HIV, skulle du rekommendera den att söka vård? </c:v>
                </c:pt>
                <c:pt idx="5">
                  <c:v>Har du hört talas om HIV eller AIDS? 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6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9</c:v>
                </c:pt>
                <c:pt idx="4">
                  <c:v>4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31-46CB-A043-7C12900595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628931216"/>
        <c:axId val="628937448"/>
      </c:barChart>
      <c:catAx>
        <c:axId val="6289312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28937448"/>
        <c:crosses val="autoZero"/>
        <c:auto val="1"/>
        <c:lblAlgn val="ctr"/>
        <c:lblOffset val="100"/>
        <c:noMultiLvlLbl val="0"/>
      </c:catAx>
      <c:valAx>
        <c:axId val="628937448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28931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32936724901574804"/>
          <c:y val="0"/>
          <c:w val="0.64580388779527564"/>
          <c:h val="6.1184272379367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36114448"/>
        <c:axId val="236114840"/>
        <c:axId val="0"/>
      </c:bar3DChart>
      <c:catAx>
        <c:axId val="236114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6114840"/>
        <c:crosses val="autoZero"/>
        <c:auto val="1"/>
        <c:lblAlgn val="ctr"/>
        <c:lblOffset val="100"/>
        <c:noMultiLvlLbl val="0"/>
      </c:catAx>
      <c:valAx>
        <c:axId val="236114840"/>
        <c:scaling>
          <c:orientation val="minMax"/>
          <c:max val="100"/>
          <c:min val="0"/>
        </c:scaling>
        <c:delete val="0"/>
        <c:axPos val="l"/>
        <c:majorGridlines/>
        <c:numFmt formatCode="General" sourceLinked="0"/>
        <c:majorTickMark val="out"/>
        <c:minorTickMark val="none"/>
        <c:tickLblPos val="nextTo"/>
        <c:crossAx val="2361144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5B4952-E3FE-488C-A49B-3517247C07D4}" type="datetimeFigureOut">
              <a:rPr lang="sv-SE" smtClean="0"/>
              <a:t>2020-01-30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97B704-1817-4D12-99E0-28B394B92D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687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7ECC-1F60-4E96-B455-5B44D6640083}" type="slidenum">
              <a:rPr lang="sv-SE" smtClean="0"/>
              <a:pPr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5285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7ECC-1F60-4E96-B455-5B44D6640083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52783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7ECC-1F60-4E96-B455-5B44D6640083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05918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7ECC-1F60-4E96-B455-5B44D6640083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333871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7ECC-1F60-4E96-B455-5B44D6640083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17036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7ECC-1F60-4E96-B455-5B44D6640083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457758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7ECC-1F60-4E96-B455-5B44D6640083}" type="slidenum">
              <a:rPr lang="sv-SE" smtClean="0"/>
              <a:pPr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68208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7ECC-1F60-4E96-B455-5B44D6640083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921886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7ECC-1F60-4E96-B455-5B44D6640083}" type="slidenum">
              <a:rPr lang="sv-SE" smtClean="0"/>
              <a:pPr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61147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59FCF-FE35-4C8E-A22B-5134ABE064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E6AAAC-49CA-4324-915A-06004524F2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BF789-EDF6-4F5D-BED3-FDC05E896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81A2-A675-495E-9DF7-9192327FFEFC}" type="datetimeFigureOut">
              <a:rPr lang="sv-SE" smtClean="0"/>
              <a:t>2020-01-30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E2C3CE-A422-4529-8E2F-624EB65FB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1208B-275C-4907-BFF8-CB2E28F6F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F5E6C-0CDD-4E91-B4BA-E96B9B80E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736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C4797-2209-4BD0-A35E-B02DE5400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9A1F04-C20E-45AA-8A20-E12DFF367E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63863-00E5-40F9-979D-4AB33EC9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81A2-A675-495E-9DF7-9192327FFEFC}" type="datetimeFigureOut">
              <a:rPr lang="sv-SE" smtClean="0"/>
              <a:t>2020-01-30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1623DE-4267-40F9-8094-608028E43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78BA16-8F15-4BF6-9850-ECB47779F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F5E6C-0CDD-4E91-B4BA-E96B9B80E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4453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05EC0D-E95E-4300-880D-0CA0F3795A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64395A-700A-4EFA-A7E8-0B2E2E56D0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96911-A8AB-4F4F-9B14-D80849AE1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81A2-A675-495E-9DF7-9192327FFEFC}" type="datetimeFigureOut">
              <a:rPr lang="sv-SE" smtClean="0"/>
              <a:t>2020-01-30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E00A73-CE2E-4876-B927-2B9E5F1FC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946FF-1E8E-4B2F-86E8-35341C914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F5E6C-0CDD-4E91-B4BA-E96B9B80E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1035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FCA61-3074-4A5E-B972-51650DBAA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CCCDA-603D-4210-AC40-5B46DB3714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1591CC-4B9C-4186-9987-39DA8FE8D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81A2-A675-495E-9DF7-9192327FFEFC}" type="datetimeFigureOut">
              <a:rPr lang="sv-SE" smtClean="0"/>
              <a:t>2020-01-30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7731A8-400A-415F-B92D-9E49F5B17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D6A6E5-36FD-44C6-A87B-D1EB03746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F5E6C-0CDD-4E91-B4BA-E96B9B80E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3654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47918-A09E-4357-BE28-C9670C69E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BA99FE-83C3-4025-84BD-4F7E2E0717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D143BD-E539-42FF-AD74-EB84092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81A2-A675-495E-9DF7-9192327FFEFC}" type="datetimeFigureOut">
              <a:rPr lang="sv-SE" smtClean="0"/>
              <a:t>2020-01-30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111A83-F98C-4586-AF37-FAEC0286A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4E0D3-4478-4E45-9C95-707D59DC1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F5E6C-0CDD-4E91-B4BA-E96B9B80E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0786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541E5-8F41-4358-89A1-C847B1554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33C17C-2D05-4AB9-BDD9-412133AB21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5D190E-B9EF-465B-85DB-719813C866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45ADC4-5A50-4091-A9F4-0B38D86A7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81A2-A675-495E-9DF7-9192327FFEFC}" type="datetimeFigureOut">
              <a:rPr lang="sv-SE" smtClean="0"/>
              <a:t>2020-01-30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946B49-4BFE-440A-A4B3-2BCDF97BD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A9860C-626D-45B0-AD25-7B31F862C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F5E6C-0CDD-4E91-B4BA-E96B9B80E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2317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34FD0-00B2-45E0-AE76-DBC07A4B5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4CB673-8230-4484-831C-398019A49A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B04C64-237F-4AC2-9355-F3C8DB0252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EFC88F-6E89-4C0E-8561-352C40D160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1F4F0E-EF96-441D-96CC-7CDBA35F81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6D0372-8BDD-471D-B98D-9246158F3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81A2-A675-495E-9DF7-9192327FFEFC}" type="datetimeFigureOut">
              <a:rPr lang="sv-SE" smtClean="0"/>
              <a:t>2020-01-30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FD80FA-93F7-4FC4-9FF9-FA4C23B20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DE24D7-D18A-4F6C-A7C8-7EC59E38A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F5E6C-0CDD-4E91-B4BA-E96B9B80E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624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299C2-95C9-4168-8CB7-B6BB15890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40E282-8F8D-45B0-B0E8-43A2EB616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81A2-A675-495E-9DF7-9192327FFEFC}" type="datetimeFigureOut">
              <a:rPr lang="sv-SE" smtClean="0"/>
              <a:t>2020-01-30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68BC89-FCF2-4910-9B1F-E17FEE5F0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44F474-242C-4EE8-A4FD-12706BB60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F5E6C-0CDD-4E91-B4BA-E96B9B80E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3925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55BD7C-CED2-4001-8E24-2A8B2D232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81A2-A675-495E-9DF7-9192327FFEFC}" type="datetimeFigureOut">
              <a:rPr lang="sv-SE" smtClean="0"/>
              <a:t>2020-01-30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CC2E0D-C368-4402-983B-0AC2DE3E4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A649E2-8B93-40B1-87D3-A6F62D693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F5E6C-0CDD-4E91-B4BA-E96B9B80E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9266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3FC97-F80B-4891-AE9C-BD0EDAF64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CA7C4-A4EE-4EDA-8BE3-93B2C84C0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9F845B-AFB3-40E8-A546-A38C809DA8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BB458B-702A-4CDD-8D45-9CDB1B0F9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81A2-A675-495E-9DF7-9192327FFEFC}" type="datetimeFigureOut">
              <a:rPr lang="sv-SE" smtClean="0"/>
              <a:t>2020-01-30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5BC2E3-6455-421C-A8B3-339E8E496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DE3113-AA4D-440E-B2A3-4A3C0622E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F5E6C-0CDD-4E91-B4BA-E96B9B80E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0556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ACC2A-995F-47A1-90A0-883BCECC3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651807-C18D-4BEF-9E8E-7F06806527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00838A-3AF6-4C89-BD79-A5C825530A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484883-A9F2-46E0-B749-212210237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81A2-A675-495E-9DF7-9192327FFEFC}" type="datetimeFigureOut">
              <a:rPr lang="sv-SE" smtClean="0"/>
              <a:t>2020-01-30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FDB4CB-1740-4B42-A655-F8E0D9D5A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EAFA17-FAE0-4D09-881B-05720EAD2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F5E6C-0CDD-4E91-B4BA-E96B9B80E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0850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000852-C242-4477-AE3E-89A1DEA58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CBEDBC-667E-4F52-85FA-50ABA75295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D44E8B-F8A0-4C1B-ADDD-EEAF91C3D6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E81A2-A675-495E-9DF7-9192327FFEFC}" type="datetimeFigureOut">
              <a:rPr lang="sv-SE" smtClean="0"/>
              <a:t>2020-01-30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539E3-0C2F-4560-857B-103425317A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BCBEE3-E9CA-43BC-BECB-81E8A8A7DA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F5E6C-0CDD-4E91-B4BA-E96B9B80E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8259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chart" Target="../charts/char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chart" Target="../charts/chart6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chart" Target="../charts/chart8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chart" Target="../charts/chart10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chart" Target="../charts/chart1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chart" Target="../charts/chart14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chart" Target="../charts/chart16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chart" Target="../charts/chart18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524000" y="724029"/>
            <a:ext cx="9144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v-SE" sz="11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lang="sv-SE" sz="1100" dirty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16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Flyktingars och andra migranters röst!</a:t>
            </a:r>
            <a:endParaRPr lang="sv-SE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Platshållare för innehåll 11"/>
          <p:cNvGraphicFramePr>
            <a:graphicFrameLocks noGrp="1"/>
          </p:cNvGraphicFramePr>
          <p:nvPr>
            <p:ph idx="1"/>
          </p:nvPr>
        </p:nvGraphicFramePr>
        <p:xfrm>
          <a:off x="1991545" y="6093297"/>
          <a:ext cx="45719" cy="503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-75467" y="6397439"/>
            <a:ext cx="11365318" cy="383235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© Invandrarindex                                                                                                                                                                                                     </a:t>
            </a:r>
            <a:fld id="{27862DE9-ECC0-4F57-B426-A30301B562CF}" type="slidenum">
              <a:rPr lang="sv-SE" smtClean="0">
                <a:solidFill>
                  <a:schemeClr val="tx1"/>
                </a:solidFill>
              </a:rPr>
              <a:pPr/>
              <a:t>1</a:t>
            </a:fld>
            <a:r>
              <a:rPr lang="sv-SE" dirty="0">
                <a:solidFill>
                  <a:schemeClr val="tx1"/>
                </a:solidFill>
              </a:rPr>
              <a:t> 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836FA62-6B4A-4029-B355-9461502BA7EC}"/>
              </a:ext>
            </a:extLst>
          </p:cNvPr>
          <p:cNvGraphicFramePr/>
          <p:nvPr/>
        </p:nvGraphicFramePr>
        <p:xfrm>
          <a:off x="2032000" y="2451652"/>
          <a:ext cx="8128000" cy="39046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D4F2952-05D8-4D30-AAF3-C716570E93DC}"/>
              </a:ext>
            </a:extLst>
          </p:cNvPr>
          <p:cNvSpPr txBox="1"/>
          <p:nvPr/>
        </p:nvSpPr>
        <p:spPr>
          <a:xfrm>
            <a:off x="2085607" y="1657996"/>
            <a:ext cx="66607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101 Blev du erbjuden en hälsoundersökning när du kom till Sverige?</a:t>
            </a:r>
          </a:p>
          <a:p>
            <a:endParaRPr lang="sv-SE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AEDB5-3C43-4D47-A844-9C3EB79AD53B}"/>
              </a:ext>
            </a:extLst>
          </p:cNvPr>
          <p:cNvSpPr txBox="1"/>
          <p:nvPr/>
        </p:nvSpPr>
        <p:spPr>
          <a:xfrm>
            <a:off x="10349439" y="1357957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7030A0"/>
                </a:solidFill>
              </a:rPr>
              <a:t>Bas: 1 574</a:t>
            </a:r>
          </a:p>
        </p:txBody>
      </p:sp>
      <p:pic>
        <p:nvPicPr>
          <p:cNvPr id="11" name="Picture 2" descr="C:\Users\ProBook 4510s\Pictures\IMG_4356.jpg">
            <a:extLst>
              <a:ext uri="{FF2B5EF4-FFF2-40B4-BE49-F238E27FC236}">
                <a16:creationId xmlns:a16="http://schemas.microsoft.com/office/drawing/2014/main" id="{4F678F1A-9D2C-4643-80D8-D31542B147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13092" y="277998"/>
            <a:ext cx="1431151" cy="953862"/>
          </a:xfrm>
          <a:prstGeom prst="rect">
            <a:avLst/>
          </a:prstGeom>
          <a:noFill/>
        </p:spPr>
      </p:pic>
      <p:pic>
        <p:nvPicPr>
          <p:cNvPr id="13" name="Bildobjekt 8" descr="C:\Users\ProBook 4510s\Dropbox\Invandrarindex\iilogga.png">
            <a:extLst>
              <a:ext uri="{FF2B5EF4-FFF2-40B4-BE49-F238E27FC236}">
                <a16:creationId xmlns:a16="http://schemas.microsoft.com/office/drawing/2014/main" id="{BE032F44-A110-41B7-BE93-D9EBB86B759D}"/>
              </a:ext>
            </a:extLst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19937" y="260649"/>
            <a:ext cx="1113027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37664680"/>
      </p:ext>
    </p:extLst>
  </p:cSld>
  <p:clrMapOvr>
    <a:masterClrMapping/>
  </p:clrMapOvr>
  <p:transition spd="slow" advClick="0" advTm="2476625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524000" y="724029"/>
            <a:ext cx="9144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v-SE" sz="11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lang="sv-SE" sz="1100" dirty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16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Flyktingars och andra migranters röst!</a:t>
            </a:r>
            <a:endParaRPr lang="sv-SE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Platshållare för innehåll 11"/>
          <p:cNvGraphicFramePr>
            <a:graphicFrameLocks noGrp="1"/>
          </p:cNvGraphicFramePr>
          <p:nvPr>
            <p:ph idx="1"/>
          </p:nvPr>
        </p:nvGraphicFramePr>
        <p:xfrm>
          <a:off x="1991545" y="6093297"/>
          <a:ext cx="45719" cy="503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-75467" y="6397439"/>
            <a:ext cx="11365318" cy="383235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© Invandrarindex                                                                                                                                                                                                     </a:t>
            </a:r>
            <a:fld id="{27862DE9-ECC0-4F57-B426-A30301B562CF}" type="slidenum">
              <a:rPr lang="sv-SE" smtClean="0">
                <a:solidFill>
                  <a:schemeClr val="tx1"/>
                </a:solidFill>
              </a:rPr>
              <a:pPr/>
              <a:t>2</a:t>
            </a:fld>
            <a:r>
              <a:rPr lang="sv-SE" dirty="0">
                <a:solidFill>
                  <a:schemeClr val="tx1"/>
                </a:solidFill>
              </a:rPr>
              <a:t> 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836FA62-6B4A-4029-B355-9461502BA7EC}"/>
              </a:ext>
            </a:extLst>
          </p:cNvPr>
          <p:cNvGraphicFramePr/>
          <p:nvPr/>
        </p:nvGraphicFramePr>
        <p:xfrm>
          <a:off x="2032000" y="2451652"/>
          <a:ext cx="8128000" cy="39046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D4F2952-05D8-4D30-AAF3-C716570E93DC}"/>
              </a:ext>
            </a:extLst>
          </p:cNvPr>
          <p:cNvSpPr txBox="1"/>
          <p:nvPr/>
        </p:nvSpPr>
        <p:spPr>
          <a:xfrm>
            <a:off x="2085607" y="1657996"/>
            <a:ext cx="48327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102 Vet du var du ska vända dig  om du blir sjuk?</a:t>
            </a:r>
          </a:p>
          <a:p>
            <a:endParaRPr lang="sv-SE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AEDB5-3C43-4D47-A844-9C3EB79AD53B}"/>
              </a:ext>
            </a:extLst>
          </p:cNvPr>
          <p:cNvSpPr txBox="1"/>
          <p:nvPr/>
        </p:nvSpPr>
        <p:spPr>
          <a:xfrm>
            <a:off x="10349439" y="1357957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7030A0"/>
                </a:solidFill>
              </a:rPr>
              <a:t>Bas: 1 541</a:t>
            </a:r>
          </a:p>
        </p:txBody>
      </p:sp>
      <p:pic>
        <p:nvPicPr>
          <p:cNvPr id="11" name="Picture 2" descr="C:\Users\ProBook 4510s\Pictures\IMG_4356.jpg">
            <a:extLst>
              <a:ext uri="{FF2B5EF4-FFF2-40B4-BE49-F238E27FC236}">
                <a16:creationId xmlns:a16="http://schemas.microsoft.com/office/drawing/2014/main" id="{4F678F1A-9D2C-4643-80D8-D31542B147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13092" y="277998"/>
            <a:ext cx="1431151" cy="953862"/>
          </a:xfrm>
          <a:prstGeom prst="rect">
            <a:avLst/>
          </a:prstGeom>
          <a:noFill/>
        </p:spPr>
      </p:pic>
      <p:pic>
        <p:nvPicPr>
          <p:cNvPr id="13" name="Bildobjekt 8" descr="C:\Users\ProBook 4510s\Dropbox\Invandrarindex\iilogga.png">
            <a:extLst>
              <a:ext uri="{FF2B5EF4-FFF2-40B4-BE49-F238E27FC236}">
                <a16:creationId xmlns:a16="http://schemas.microsoft.com/office/drawing/2014/main" id="{BE032F44-A110-41B7-BE93-D9EBB86B759D}"/>
              </a:ext>
            </a:extLst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19937" y="260649"/>
            <a:ext cx="1113027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33918070"/>
      </p:ext>
    </p:extLst>
  </p:cSld>
  <p:clrMapOvr>
    <a:masterClrMapping/>
  </p:clrMapOvr>
  <p:transition spd="slow" advClick="0" advTm="2476625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524000" y="724029"/>
            <a:ext cx="9144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v-SE" sz="11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lang="sv-SE" sz="1100" dirty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16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Flyktingars och andra migranters röst!</a:t>
            </a:r>
            <a:endParaRPr lang="sv-SE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Platshållare för innehåll 11"/>
          <p:cNvGraphicFramePr>
            <a:graphicFrameLocks noGrp="1"/>
          </p:cNvGraphicFramePr>
          <p:nvPr>
            <p:ph idx="1"/>
          </p:nvPr>
        </p:nvGraphicFramePr>
        <p:xfrm>
          <a:off x="1991545" y="6093297"/>
          <a:ext cx="45719" cy="503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1703512" y="6356351"/>
            <a:ext cx="8784976" cy="365125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© Invandrarindex                                                                                                                                                                                                     </a:t>
            </a:r>
            <a:fld id="{27862DE9-ECC0-4F57-B426-A30301B562CF}" type="slidenum">
              <a:rPr lang="sv-SE" smtClean="0">
                <a:solidFill>
                  <a:schemeClr val="tx1"/>
                </a:solidFill>
              </a:rPr>
              <a:pPr/>
              <a:t>3</a:t>
            </a:fld>
            <a:r>
              <a:rPr lang="sv-SE" dirty="0">
                <a:solidFill>
                  <a:schemeClr val="tx1"/>
                </a:solidFill>
              </a:rPr>
              <a:t>  </a:t>
            </a:r>
          </a:p>
        </p:txBody>
      </p:sp>
      <p:pic>
        <p:nvPicPr>
          <p:cNvPr id="9" name="Bildobjekt 8" descr="C:\Users\ProBook 4510s\Dropbox\Invandrarindex\iilogga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19937" y="260649"/>
            <a:ext cx="1113027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836FA62-6B4A-4029-B355-9461502BA7EC}"/>
              </a:ext>
            </a:extLst>
          </p:cNvPr>
          <p:cNvGraphicFramePr/>
          <p:nvPr/>
        </p:nvGraphicFramePr>
        <p:xfrm>
          <a:off x="2032000" y="2290382"/>
          <a:ext cx="8128000" cy="40659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D4F2952-05D8-4D30-AAF3-C716570E93DC}"/>
              </a:ext>
            </a:extLst>
          </p:cNvPr>
          <p:cNvSpPr txBox="1"/>
          <p:nvPr/>
        </p:nvSpPr>
        <p:spPr>
          <a:xfrm>
            <a:off x="2085607" y="1657996"/>
            <a:ext cx="4334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89 Hur bedömer du din hälsa (i allmänhet)?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AEDB5-3C43-4D47-A844-9C3EB79AD53B}"/>
              </a:ext>
            </a:extLst>
          </p:cNvPr>
          <p:cNvSpPr txBox="1"/>
          <p:nvPr/>
        </p:nvSpPr>
        <p:spPr>
          <a:xfrm>
            <a:off x="10358438" y="1357957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7030A0"/>
                </a:solidFill>
              </a:rPr>
              <a:t>Bas: 1 783</a:t>
            </a:r>
          </a:p>
        </p:txBody>
      </p:sp>
      <p:pic>
        <p:nvPicPr>
          <p:cNvPr id="11" name="Picture 2" descr="C:\Users\ProBook 4510s\Pictures\IMG_4356.jpg">
            <a:extLst>
              <a:ext uri="{FF2B5EF4-FFF2-40B4-BE49-F238E27FC236}">
                <a16:creationId xmlns:a16="http://schemas.microsoft.com/office/drawing/2014/main" id="{B74D2838-B4ED-4A58-8905-4AC4349C99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13092" y="277998"/>
            <a:ext cx="1431151" cy="9538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464549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2476625">
        <p15:prstTrans prst="wind"/>
      </p:transition>
    </mc:Choice>
    <mc:Fallback xmlns="">
      <p:transition spd="slow" advClick="0" advTm="2476625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524000" y="724029"/>
            <a:ext cx="9144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v-SE" sz="11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lang="sv-SE" sz="1100" dirty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16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Flyktingars och andra migranters röst!</a:t>
            </a:r>
            <a:endParaRPr lang="sv-SE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Platshållare för innehåll 11"/>
          <p:cNvGraphicFramePr>
            <a:graphicFrameLocks noGrp="1"/>
          </p:cNvGraphicFramePr>
          <p:nvPr>
            <p:ph idx="1"/>
          </p:nvPr>
        </p:nvGraphicFramePr>
        <p:xfrm>
          <a:off x="1991545" y="6093297"/>
          <a:ext cx="45719" cy="503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1703512" y="6356351"/>
            <a:ext cx="8784976" cy="365125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© Invandrarindex                                                                                                                                                                                                     </a:t>
            </a:r>
            <a:fld id="{27862DE9-ECC0-4F57-B426-A30301B562CF}" type="slidenum">
              <a:rPr lang="sv-SE" smtClean="0">
                <a:solidFill>
                  <a:schemeClr val="tx1"/>
                </a:solidFill>
              </a:rPr>
              <a:pPr/>
              <a:t>4</a:t>
            </a:fld>
            <a:r>
              <a:rPr lang="sv-SE" dirty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9" name="Bildobjekt 8" descr="C:\Users\ProBook 4510s\Dropbox\Invandrarindex\iilogga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19937" y="260649"/>
            <a:ext cx="1113027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836FA62-6B4A-4029-B355-9461502BA7EC}"/>
              </a:ext>
            </a:extLst>
          </p:cNvPr>
          <p:cNvGraphicFramePr/>
          <p:nvPr/>
        </p:nvGraphicFramePr>
        <p:xfrm>
          <a:off x="2072455" y="2027330"/>
          <a:ext cx="8128000" cy="4329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D4F2952-05D8-4D30-AAF3-C716570E93DC}"/>
              </a:ext>
            </a:extLst>
          </p:cNvPr>
          <p:cNvSpPr txBox="1"/>
          <p:nvPr/>
        </p:nvSpPr>
        <p:spPr>
          <a:xfrm>
            <a:off x="2839403" y="1357957"/>
            <a:ext cx="651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92 Många i Sverige saknar kunskap om t.ex. HIV/AIDS. Vad vet du?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AEDB5-3C43-4D47-A844-9C3EB79AD53B}"/>
              </a:ext>
            </a:extLst>
          </p:cNvPr>
          <p:cNvSpPr txBox="1"/>
          <p:nvPr/>
        </p:nvSpPr>
        <p:spPr>
          <a:xfrm>
            <a:off x="10358438" y="1357957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7030A0"/>
                </a:solidFill>
              </a:rPr>
              <a:t>Bas: 1 730</a:t>
            </a:r>
          </a:p>
        </p:txBody>
      </p:sp>
      <p:pic>
        <p:nvPicPr>
          <p:cNvPr id="11" name="Picture 2" descr="C:\Users\ProBook 4510s\Pictures\IMG_4356.jpg">
            <a:extLst>
              <a:ext uri="{FF2B5EF4-FFF2-40B4-BE49-F238E27FC236}">
                <a16:creationId xmlns:a16="http://schemas.microsoft.com/office/drawing/2014/main" id="{B74D2838-B4ED-4A58-8905-4AC4349C99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13092" y="277998"/>
            <a:ext cx="1431151" cy="9538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880610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2476625">
        <p15:prstTrans prst="wind"/>
      </p:transition>
    </mc:Choice>
    <mc:Fallback xmlns="">
      <p:transition spd="slow" advClick="0" advTm="2476625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524000" y="724029"/>
            <a:ext cx="9144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v-SE" sz="11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lang="sv-SE" sz="1100" dirty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16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Flyktingars och andra migranters röst!</a:t>
            </a:r>
            <a:endParaRPr lang="sv-SE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Platshållare för innehåll 11"/>
          <p:cNvGraphicFramePr>
            <a:graphicFrameLocks noGrp="1"/>
          </p:cNvGraphicFramePr>
          <p:nvPr>
            <p:ph idx="1"/>
          </p:nvPr>
        </p:nvGraphicFramePr>
        <p:xfrm>
          <a:off x="1991545" y="6093297"/>
          <a:ext cx="45719" cy="503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1703512" y="6356351"/>
            <a:ext cx="8784976" cy="365125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© Invandrarindex                                                                                                                                                                                                     </a:t>
            </a:r>
            <a:fld id="{27862DE9-ECC0-4F57-B426-A30301B562CF}" type="slidenum">
              <a:rPr lang="sv-SE" smtClean="0">
                <a:solidFill>
                  <a:schemeClr val="tx1"/>
                </a:solidFill>
              </a:rPr>
              <a:pPr/>
              <a:t>5</a:t>
            </a:fld>
            <a:r>
              <a:rPr lang="sv-SE" dirty="0">
                <a:solidFill>
                  <a:schemeClr val="tx1"/>
                </a:solidFill>
              </a:rPr>
              <a:t>  </a:t>
            </a:r>
          </a:p>
        </p:txBody>
      </p:sp>
      <p:pic>
        <p:nvPicPr>
          <p:cNvPr id="9" name="Bildobjekt 8" descr="C:\Users\ProBook 4510s\Dropbox\Invandrarindex\iilogga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19937" y="260649"/>
            <a:ext cx="1113027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836FA62-6B4A-4029-B355-9461502BA7EC}"/>
              </a:ext>
            </a:extLst>
          </p:cNvPr>
          <p:cNvGraphicFramePr/>
          <p:nvPr/>
        </p:nvGraphicFramePr>
        <p:xfrm>
          <a:off x="2032000" y="2027328"/>
          <a:ext cx="8128000" cy="4329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D4F2952-05D8-4D30-AAF3-C716570E93DC}"/>
              </a:ext>
            </a:extLst>
          </p:cNvPr>
          <p:cNvSpPr txBox="1"/>
          <p:nvPr/>
        </p:nvSpPr>
        <p:spPr>
          <a:xfrm>
            <a:off x="2067642" y="1451545"/>
            <a:ext cx="8396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93 Om du skulle träffa en person som har HIV skulle du känna dig bekväm med att: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AEDB5-3C43-4D47-A844-9C3EB79AD53B}"/>
              </a:ext>
            </a:extLst>
          </p:cNvPr>
          <p:cNvSpPr txBox="1"/>
          <p:nvPr/>
        </p:nvSpPr>
        <p:spPr>
          <a:xfrm>
            <a:off x="10358438" y="1357957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7030A0"/>
                </a:solidFill>
              </a:rPr>
              <a:t>Bas: 1 711</a:t>
            </a:r>
          </a:p>
        </p:txBody>
      </p:sp>
      <p:pic>
        <p:nvPicPr>
          <p:cNvPr id="11" name="Picture 2" descr="C:\Users\ProBook 4510s\Pictures\IMG_4356.jpg">
            <a:extLst>
              <a:ext uri="{FF2B5EF4-FFF2-40B4-BE49-F238E27FC236}">
                <a16:creationId xmlns:a16="http://schemas.microsoft.com/office/drawing/2014/main" id="{B74D2838-B4ED-4A58-8905-4AC4349C99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13092" y="277998"/>
            <a:ext cx="1431151" cy="9538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817542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2476625">
        <p15:prstTrans prst="wind"/>
      </p:transition>
    </mc:Choice>
    <mc:Fallback xmlns="">
      <p:transition spd="slow" advClick="0" advTm="2476625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524000" y="724029"/>
            <a:ext cx="9144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v-SE" sz="11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lang="sv-SE" sz="1100" dirty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16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Flyktingars och andra migranters röst!</a:t>
            </a:r>
            <a:endParaRPr lang="sv-SE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Platshållare för innehåll 11"/>
          <p:cNvGraphicFramePr>
            <a:graphicFrameLocks noGrp="1"/>
          </p:cNvGraphicFramePr>
          <p:nvPr>
            <p:ph idx="1"/>
          </p:nvPr>
        </p:nvGraphicFramePr>
        <p:xfrm>
          <a:off x="1991545" y="6093297"/>
          <a:ext cx="45719" cy="503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1703512" y="6356351"/>
            <a:ext cx="8784976" cy="365125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© Invandrarindex                                                                                                                                                                                                     </a:t>
            </a:r>
            <a:fld id="{27862DE9-ECC0-4F57-B426-A30301B562CF}" type="slidenum">
              <a:rPr lang="sv-SE" smtClean="0">
                <a:solidFill>
                  <a:schemeClr val="tx1"/>
                </a:solidFill>
              </a:rPr>
              <a:pPr/>
              <a:t>6</a:t>
            </a:fld>
            <a:r>
              <a:rPr lang="sv-SE" dirty="0">
                <a:solidFill>
                  <a:schemeClr val="tx1"/>
                </a:solidFill>
              </a:rPr>
              <a:t>  </a:t>
            </a:r>
          </a:p>
        </p:txBody>
      </p:sp>
      <p:pic>
        <p:nvPicPr>
          <p:cNvPr id="9" name="Bildobjekt 8" descr="C:\Users\ProBook 4510s\Dropbox\Invandrarindex\iilogga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19937" y="260649"/>
            <a:ext cx="1113027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836FA62-6B4A-4029-B355-9461502BA7EC}"/>
              </a:ext>
            </a:extLst>
          </p:cNvPr>
          <p:cNvGraphicFramePr/>
          <p:nvPr/>
        </p:nvGraphicFramePr>
        <p:xfrm>
          <a:off x="2032000" y="2027328"/>
          <a:ext cx="8128000" cy="4329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D4F2952-05D8-4D30-AAF3-C716570E93DC}"/>
              </a:ext>
            </a:extLst>
          </p:cNvPr>
          <p:cNvSpPr txBox="1"/>
          <p:nvPr/>
        </p:nvSpPr>
        <p:spPr>
          <a:xfrm>
            <a:off x="2067642" y="1451545"/>
            <a:ext cx="6290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94 Vet du om man kan minska risken för att få HIV genom att ... </a:t>
            </a:r>
          </a:p>
          <a:p>
            <a:endParaRPr lang="sv-SE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AEDB5-3C43-4D47-A844-9C3EB79AD53B}"/>
              </a:ext>
            </a:extLst>
          </p:cNvPr>
          <p:cNvSpPr txBox="1"/>
          <p:nvPr/>
        </p:nvSpPr>
        <p:spPr>
          <a:xfrm>
            <a:off x="10358438" y="1357957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7030A0"/>
                </a:solidFill>
              </a:rPr>
              <a:t>Bas: 1 683</a:t>
            </a:r>
          </a:p>
        </p:txBody>
      </p:sp>
      <p:pic>
        <p:nvPicPr>
          <p:cNvPr id="11" name="Picture 2" descr="C:\Users\ProBook 4510s\Pictures\IMG_4356.jpg">
            <a:extLst>
              <a:ext uri="{FF2B5EF4-FFF2-40B4-BE49-F238E27FC236}">
                <a16:creationId xmlns:a16="http://schemas.microsoft.com/office/drawing/2014/main" id="{B74D2838-B4ED-4A58-8905-4AC4349C99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13092" y="277998"/>
            <a:ext cx="1431151" cy="9538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219499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2476625">
        <p15:prstTrans prst="wind"/>
      </p:transition>
    </mc:Choice>
    <mc:Fallback xmlns="">
      <p:transition spd="slow" advClick="0" advTm="2476625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524000" y="724029"/>
            <a:ext cx="9144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v-SE" sz="11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lang="sv-SE" sz="1100" dirty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16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Flyktingars och andra migranters röst!</a:t>
            </a:r>
            <a:endParaRPr lang="sv-SE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Platshållare för innehåll 11"/>
          <p:cNvGraphicFramePr>
            <a:graphicFrameLocks noGrp="1"/>
          </p:cNvGraphicFramePr>
          <p:nvPr>
            <p:ph idx="1"/>
          </p:nvPr>
        </p:nvGraphicFramePr>
        <p:xfrm>
          <a:off x="1991545" y="6093297"/>
          <a:ext cx="45719" cy="503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1703512" y="6356351"/>
            <a:ext cx="8784976" cy="365125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© Invandrarindex                                                                                                                                                                                                     </a:t>
            </a:r>
            <a:fld id="{27862DE9-ECC0-4F57-B426-A30301B562CF}" type="slidenum">
              <a:rPr lang="sv-SE" smtClean="0">
                <a:solidFill>
                  <a:schemeClr val="tx1"/>
                </a:solidFill>
              </a:rPr>
              <a:pPr/>
              <a:t>7</a:t>
            </a:fld>
            <a:r>
              <a:rPr lang="sv-SE" dirty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9" name="Bildobjekt 8" descr="C:\Users\ProBook 4510s\Dropbox\Invandrarindex\iilogga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19937" y="260649"/>
            <a:ext cx="1113027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836FA62-6B4A-4029-B355-9461502BA7EC}"/>
              </a:ext>
            </a:extLst>
          </p:cNvPr>
          <p:cNvGraphicFramePr/>
          <p:nvPr/>
        </p:nvGraphicFramePr>
        <p:xfrm>
          <a:off x="2032000" y="2290382"/>
          <a:ext cx="8128000" cy="40659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D4F2952-05D8-4D30-AAF3-C716570E93DC}"/>
              </a:ext>
            </a:extLst>
          </p:cNvPr>
          <p:cNvSpPr txBox="1"/>
          <p:nvPr/>
        </p:nvSpPr>
        <p:spPr>
          <a:xfrm>
            <a:off x="2062163" y="1325805"/>
            <a:ext cx="69155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95 I Sverige har alla ungdomar rätt till sexualkunskap dvs information</a:t>
            </a:r>
          </a:p>
          <a:p>
            <a:r>
              <a:rPr lang="sv-SE" b="1" dirty="0"/>
              <a:t>om sexualitet, hur man blir gravid och skyddar sig mot infektioner etc. </a:t>
            </a:r>
          </a:p>
          <a:p>
            <a:r>
              <a:rPr lang="sv-SE" b="1" dirty="0"/>
              <a:t>Hade du fått denna typ av information innan du kom till Sverige?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AEDB5-3C43-4D47-A844-9C3EB79AD53B}"/>
              </a:ext>
            </a:extLst>
          </p:cNvPr>
          <p:cNvSpPr txBox="1"/>
          <p:nvPr/>
        </p:nvSpPr>
        <p:spPr>
          <a:xfrm>
            <a:off x="10358438" y="1357957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7030A0"/>
                </a:solidFill>
              </a:rPr>
              <a:t>Bas: 1 683</a:t>
            </a:r>
          </a:p>
        </p:txBody>
      </p:sp>
      <p:pic>
        <p:nvPicPr>
          <p:cNvPr id="11" name="Picture 2" descr="C:\Users\ProBook 4510s\Pictures\IMG_4356.jpg">
            <a:extLst>
              <a:ext uri="{FF2B5EF4-FFF2-40B4-BE49-F238E27FC236}">
                <a16:creationId xmlns:a16="http://schemas.microsoft.com/office/drawing/2014/main" id="{B74D2838-B4ED-4A58-8905-4AC4349C99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13092" y="277998"/>
            <a:ext cx="1431151" cy="9538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135483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2476625">
        <p15:prstTrans prst="wind"/>
      </p:transition>
    </mc:Choice>
    <mc:Fallback xmlns="">
      <p:transition spd="slow" advClick="0" advTm="2476625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524000" y="724029"/>
            <a:ext cx="9144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v-SE" sz="11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lang="sv-SE" sz="1100" dirty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16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Flyktingars och andra migranters röst!</a:t>
            </a:r>
            <a:endParaRPr lang="sv-SE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Platshållare för innehåll 11"/>
          <p:cNvGraphicFramePr>
            <a:graphicFrameLocks noGrp="1"/>
          </p:cNvGraphicFramePr>
          <p:nvPr>
            <p:ph idx="1"/>
          </p:nvPr>
        </p:nvGraphicFramePr>
        <p:xfrm>
          <a:off x="1991545" y="6093297"/>
          <a:ext cx="45719" cy="503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1703512" y="6356351"/>
            <a:ext cx="8784976" cy="365125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© Invandrarindex                                                                                                                                                                                                     </a:t>
            </a:r>
            <a:fld id="{27862DE9-ECC0-4F57-B426-A30301B562CF}" type="slidenum">
              <a:rPr lang="sv-SE" smtClean="0">
                <a:solidFill>
                  <a:schemeClr val="tx1"/>
                </a:solidFill>
              </a:rPr>
              <a:pPr/>
              <a:t>8</a:t>
            </a:fld>
            <a:r>
              <a:rPr lang="sv-SE" dirty="0">
                <a:solidFill>
                  <a:schemeClr val="tx1"/>
                </a:solidFill>
              </a:rPr>
              <a:t>  </a:t>
            </a:r>
          </a:p>
        </p:txBody>
      </p:sp>
      <p:pic>
        <p:nvPicPr>
          <p:cNvPr id="9" name="Bildobjekt 8" descr="C:\Users\ProBook 4510s\Dropbox\Invandrarindex\iilogga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19937" y="260649"/>
            <a:ext cx="1113027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836FA62-6B4A-4029-B355-9461502BA7EC}"/>
              </a:ext>
            </a:extLst>
          </p:cNvPr>
          <p:cNvGraphicFramePr/>
          <p:nvPr/>
        </p:nvGraphicFramePr>
        <p:xfrm>
          <a:off x="2032000" y="2027328"/>
          <a:ext cx="8128000" cy="4329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D4F2952-05D8-4D30-AAF3-C716570E93DC}"/>
              </a:ext>
            </a:extLst>
          </p:cNvPr>
          <p:cNvSpPr txBox="1"/>
          <p:nvPr/>
        </p:nvSpPr>
        <p:spPr>
          <a:xfrm>
            <a:off x="2067642" y="1451545"/>
            <a:ext cx="3163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96 Är det lagligt i Sverige att ....</a:t>
            </a:r>
          </a:p>
          <a:p>
            <a:endParaRPr lang="sv-SE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AEDB5-3C43-4D47-A844-9C3EB79AD53B}"/>
              </a:ext>
            </a:extLst>
          </p:cNvPr>
          <p:cNvSpPr txBox="1"/>
          <p:nvPr/>
        </p:nvSpPr>
        <p:spPr>
          <a:xfrm>
            <a:off x="10358438" y="1357957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7030A0"/>
                </a:solidFill>
              </a:rPr>
              <a:t>Bas: 1 667</a:t>
            </a:r>
          </a:p>
        </p:txBody>
      </p:sp>
      <p:pic>
        <p:nvPicPr>
          <p:cNvPr id="11" name="Picture 2" descr="C:\Users\ProBook 4510s\Pictures\IMG_4356.jpg">
            <a:extLst>
              <a:ext uri="{FF2B5EF4-FFF2-40B4-BE49-F238E27FC236}">
                <a16:creationId xmlns:a16="http://schemas.microsoft.com/office/drawing/2014/main" id="{B74D2838-B4ED-4A58-8905-4AC4349C99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13092" y="277998"/>
            <a:ext cx="1431151" cy="9538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430943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2476625">
        <p15:prstTrans prst="wind"/>
      </p:transition>
    </mc:Choice>
    <mc:Fallback xmlns="">
      <p:transition spd="slow" advClick="0" advTm="2476625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524000" y="724029"/>
            <a:ext cx="9144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v-SE" sz="11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lang="sv-SE" sz="1100" dirty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16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Flyktingars och andra migranters röst!</a:t>
            </a:r>
            <a:endParaRPr lang="sv-SE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Platshållare för innehåll 11"/>
          <p:cNvGraphicFramePr>
            <a:graphicFrameLocks noGrp="1"/>
          </p:cNvGraphicFramePr>
          <p:nvPr>
            <p:ph idx="1"/>
          </p:nvPr>
        </p:nvGraphicFramePr>
        <p:xfrm>
          <a:off x="1991545" y="6093297"/>
          <a:ext cx="45719" cy="503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1703512" y="6356351"/>
            <a:ext cx="8784976" cy="365125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© Invandrarindex                                                                                                                                                                                                     </a:t>
            </a:r>
            <a:fld id="{27862DE9-ECC0-4F57-B426-A30301B562CF}" type="slidenum">
              <a:rPr lang="sv-SE" smtClean="0">
                <a:solidFill>
                  <a:schemeClr val="tx1"/>
                </a:solidFill>
              </a:rPr>
              <a:pPr/>
              <a:t>9</a:t>
            </a:fld>
            <a:r>
              <a:rPr lang="sv-SE" dirty="0">
                <a:solidFill>
                  <a:schemeClr val="tx1"/>
                </a:solidFill>
              </a:rPr>
              <a:t>  </a:t>
            </a:r>
          </a:p>
        </p:txBody>
      </p:sp>
      <p:pic>
        <p:nvPicPr>
          <p:cNvPr id="9" name="Bildobjekt 8" descr="C:\Users\ProBook 4510s\Dropbox\Invandrarindex\iilogga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19937" y="260649"/>
            <a:ext cx="1113027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836FA62-6B4A-4029-B355-9461502BA7EC}"/>
              </a:ext>
            </a:extLst>
          </p:cNvPr>
          <p:cNvGraphicFramePr/>
          <p:nvPr/>
        </p:nvGraphicFramePr>
        <p:xfrm>
          <a:off x="2032000" y="2027328"/>
          <a:ext cx="8128000" cy="4329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D4F2952-05D8-4D30-AAF3-C716570E93DC}"/>
              </a:ext>
            </a:extLst>
          </p:cNvPr>
          <p:cNvSpPr txBox="1"/>
          <p:nvPr/>
        </p:nvSpPr>
        <p:spPr>
          <a:xfrm>
            <a:off x="2108154" y="1434182"/>
            <a:ext cx="68129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100 Unga som är nya i Sverige löper större risk att utnyttjas av andra. </a:t>
            </a:r>
          </a:p>
          <a:p>
            <a:r>
              <a:rPr lang="sv-SE" b="1" dirty="0"/>
              <a:t>Under senaste året, har du ...</a:t>
            </a:r>
          </a:p>
          <a:p>
            <a:endParaRPr lang="sv-SE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AEDB5-3C43-4D47-A844-9C3EB79AD53B}"/>
              </a:ext>
            </a:extLst>
          </p:cNvPr>
          <p:cNvSpPr txBox="1"/>
          <p:nvPr/>
        </p:nvSpPr>
        <p:spPr>
          <a:xfrm>
            <a:off x="10358438" y="1357957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7030A0"/>
                </a:solidFill>
              </a:rPr>
              <a:t>Bas: 1 586</a:t>
            </a:r>
          </a:p>
        </p:txBody>
      </p:sp>
      <p:pic>
        <p:nvPicPr>
          <p:cNvPr id="11" name="Picture 2" descr="C:\Users\ProBook 4510s\Pictures\IMG_4356.jpg">
            <a:extLst>
              <a:ext uri="{FF2B5EF4-FFF2-40B4-BE49-F238E27FC236}">
                <a16:creationId xmlns:a16="http://schemas.microsoft.com/office/drawing/2014/main" id="{B74D2838-B4ED-4A58-8905-4AC4349C99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13092" y="277998"/>
            <a:ext cx="1431151" cy="9538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654542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2476625">
        <p15:prstTrans prst="wind"/>
      </p:transition>
    </mc:Choice>
    <mc:Fallback xmlns="">
      <p:transition spd="slow" advClick="0" advTm="2476625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301</Words>
  <Application>Microsoft Office PowerPoint</Application>
  <PresentationFormat>Widescreen</PresentationFormat>
  <Paragraphs>68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Fredrik Lundvall</dc:creator>
  <cp:lastModifiedBy>Fredrik Lundvall</cp:lastModifiedBy>
  <cp:revision>1</cp:revision>
  <dcterms:created xsi:type="dcterms:W3CDTF">2020-01-29T22:27:24Z</dcterms:created>
  <dcterms:modified xsi:type="dcterms:W3CDTF">2020-01-29T23:15:09Z</dcterms:modified>
</cp:coreProperties>
</file>