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  <p:sldMasterId id="2147483652" r:id="rId2"/>
    <p:sldMasterId id="2147483654" r:id="rId3"/>
  </p:sldMasterIdLst>
  <p:notesMasterIdLst>
    <p:notesMasterId r:id="rId33"/>
  </p:notesMasterIdLst>
  <p:sldIdLst>
    <p:sldId id="256" r:id="rId4"/>
    <p:sldId id="259" r:id="rId5"/>
    <p:sldId id="260" r:id="rId6"/>
    <p:sldId id="315" r:id="rId7"/>
    <p:sldId id="327" r:id="rId8"/>
    <p:sldId id="328" r:id="rId9"/>
    <p:sldId id="337" r:id="rId10"/>
    <p:sldId id="329" r:id="rId11"/>
    <p:sldId id="324" r:id="rId12"/>
    <p:sldId id="339" r:id="rId13"/>
    <p:sldId id="340" r:id="rId14"/>
    <p:sldId id="341" r:id="rId15"/>
    <p:sldId id="342" r:id="rId16"/>
    <p:sldId id="343" r:id="rId17"/>
    <p:sldId id="344" r:id="rId18"/>
    <p:sldId id="347" r:id="rId19"/>
    <p:sldId id="373" r:id="rId20"/>
    <p:sldId id="349" r:id="rId21"/>
    <p:sldId id="350" r:id="rId22"/>
    <p:sldId id="368" r:id="rId23"/>
    <p:sldId id="369" r:id="rId24"/>
    <p:sldId id="372" r:id="rId25"/>
    <p:sldId id="326" r:id="rId26"/>
    <p:sldId id="333" r:id="rId27"/>
    <p:sldId id="334" r:id="rId28"/>
    <p:sldId id="335" r:id="rId29"/>
    <p:sldId id="336" r:id="rId30"/>
    <p:sldId id="338" r:id="rId31"/>
    <p:sldId id="288" r:id="rId32"/>
  </p:sldIdLst>
  <p:sldSz cx="9144000" cy="6858000" type="screen4x3"/>
  <p:notesSz cx="6794500" cy="99314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717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5600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Klicka här för att ändra format på bakgrundstexten</a:t>
            </a:r>
          </a:p>
          <a:p>
            <a:pPr lvl="1"/>
            <a:r>
              <a:rPr lang="sv-SE" altLang="en-US" smtClean="0"/>
              <a:t>Nivå två</a:t>
            </a:r>
          </a:p>
          <a:p>
            <a:pPr lvl="2"/>
            <a:r>
              <a:rPr lang="sv-SE" altLang="en-US" smtClean="0"/>
              <a:t>Nivå tre</a:t>
            </a:r>
          </a:p>
          <a:p>
            <a:pPr lvl="3"/>
            <a:r>
              <a:rPr lang="sv-SE" altLang="en-US" smtClean="0"/>
              <a:t>Nivå fyra</a:t>
            </a:r>
          </a:p>
          <a:p>
            <a:pPr lvl="4"/>
            <a:r>
              <a:rPr lang="sv-SE" altLang="en-US" smtClean="0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DC9E81A-1681-4481-AC58-BF183DDB5F31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546072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649C03B-FF1C-4257-B519-8AE3A7B3189F}" type="slidenum">
              <a:rPr lang="en-US" altLang="en-US">
                <a:latin typeface="Calibri" pitchFamily="34" charset="0"/>
                <a:cs typeface="Arial" charset="0"/>
              </a:rPr>
              <a:pPr/>
              <a:t>20</a:t>
            </a:fld>
            <a:endParaRPr lang="en-US" altLang="en-US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8973C71-FFA7-436A-B0CA-78F74556C5F7}" type="slidenum">
              <a:rPr lang="sv-SE" altLang="en-US"/>
              <a:pPr/>
              <a:t>29</a:t>
            </a:fld>
            <a:endParaRPr lang="sv-SE" altLang="en-US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6463"/>
            <a:ext cx="4981575" cy="4470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U_PPT_kron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82750"/>
            <a:ext cx="5595938" cy="517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SU_logo_32mm_300dpi_ENGELS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274638"/>
            <a:ext cx="1152525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6475" y="2435225"/>
            <a:ext cx="6632575" cy="1425575"/>
          </a:xfrm>
        </p:spPr>
        <p:txBody>
          <a:bodyPr lIns="72000" tIns="36000" rIns="72000" bIns="36000" anchor="ctr"/>
          <a:lstStyle>
            <a:lvl1pPr>
              <a:lnSpc>
                <a:spcPct val="100000"/>
              </a:lnSpc>
              <a:defRPr sz="4400" b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6475" y="3860800"/>
            <a:ext cx="6632575" cy="1165225"/>
          </a:xfrm>
        </p:spPr>
        <p:txBody>
          <a:bodyPr/>
          <a:lstStyle>
            <a:lvl1pPr marL="0" indent="0">
              <a:lnSpc>
                <a:spcPts val="4200"/>
              </a:lnSpc>
              <a:buFontTx/>
              <a:buNone/>
              <a:defRPr sz="2800"/>
            </a:lvl1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F7FAF-AB0C-45B0-BA19-63C077178FE5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698903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11BCBC-6FD2-4964-ADCC-5A5A818709BD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136322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27725" y="1943100"/>
            <a:ext cx="1711325" cy="40782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575" y="1943100"/>
            <a:ext cx="4984750" cy="40782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8B6F89-5EA4-48CE-A2F2-4C7770BE88D9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655766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U_PPT_olivkv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6"/>
          <a:stretch>
            <a:fillRect/>
          </a:stretch>
        </p:blipFill>
        <p:spPr bwMode="auto">
          <a:xfrm>
            <a:off x="1588" y="317500"/>
            <a:ext cx="6881812" cy="654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3" descr="SU_logo_32mm_300dpi_ENGELS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274638"/>
            <a:ext cx="1152525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6475" y="2435225"/>
            <a:ext cx="6632575" cy="1425575"/>
          </a:xfrm>
        </p:spPr>
        <p:txBody>
          <a:bodyPr lIns="72000" tIns="36000" rIns="72000" bIns="36000" anchor="ctr"/>
          <a:lstStyle>
            <a:lvl1pPr>
              <a:lnSpc>
                <a:spcPct val="100000"/>
              </a:lnSpc>
              <a:defRPr sz="4400" b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6475" y="3860800"/>
            <a:ext cx="6632575" cy="1165225"/>
          </a:xfrm>
        </p:spPr>
        <p:txBody>
          <a:bodyPr/>
          <a:lstStyle>
            <a:lvl1pPr marL="0" indent="0">
              <a:lnSpc>
                <a:spcPts val="4200"/>
              </a:lnSpc>
              <a:buFontTx/>
              <a:buNone/>
              <a:defRPr sz="2800"/>
            </a:lvl1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5D7D7-47C1-490D-A874-0B69EA75812C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239629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B89C5E-85F7-4419-BD3C-B4A5DCE6B9F4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4087748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B74FBC-00FB-45DF-958A-C9DD39584537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897263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575" y="2806700"/>
            <a:ext cx="3348038" cy="321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1013" y="2806700"/>
            <a:ext cx="3348037" cy="321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4FF10B-E7DB-4725-A01D-414A527C9807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638101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856ECA-1EDA-4123-BE45-69AB5A6A1164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832750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F428FA-96DF-4730-9C42-F0165CA5F0A1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5835499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4B2568-756E-40A6-83E5-2FD6483CCBE8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7466181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63DCBE-0A73-4CED-817D-2ACDCCA748DE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78597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768F27-3EBE-4FAF-9EAF-50FE6D79EFEF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771969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4EFB8-9089-4311-A822-2206E4BEB042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36656479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63E91-7B68-446A-BB5F-68315D9246D0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40535497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27725" y="1943100"/>
            <a:ext cx="1711325" cy="40782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575" y="1943100"/>
            <a:ext cx="4984750" cy="40782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03673-3B89-4715-97B4-82D739B8F7B3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42526363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U_PPT_e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8" t="-362"/>
          <a:stretch>
            <a:fillRect/>
          </a:stretch>
        </p:blipFill>
        <p:spPr bwMode="auto">
          <a:xfrm>
            <a:off x="3175" y="1590675"/>
            <a:ext cx="7258050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SU_logo_32mm_300dpi_ENGELS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274638"/>
            <a:ext cx="1152525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06475" y="2435225"/>
            <a:ext cx="6632575" cy="1425575"/>
          </a:xfrm>
        </p:spPr>
        <p:txBody>
          <a:bodyPr lIns="72000" tIns="36000" rIns="72000" bIns="36000" anchor="ctr"/>
          <a:lstStyle>
            <a:lvl1pPr>
              <a:lnSpc>
                <a:spcPct val="100000"/>
              </a:lnSpc>
              <a:defRPr sz="4400" b="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06475" y="3860800"/>
            <a:ext cx="6632575" cy="1165225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F6D09-4228-4882-BEFD-A6A31F1FE939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2283915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C50ABF-271A-4702-B02E-3D7CDA190A48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38862623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77BADC-3865-4C87-8343-7602A77EF08F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736375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575" y="2806700"/>
            <a:ext cx="3348038" cy="321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1013" y="2806700"/>
            <a:ext cx="3348037" cy="321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040B9E-7C40-437B-8F5D-E0CA7A5FC363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3114703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47AF92-97FD-4FA1-92F2-6716374BB280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4877359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241A16-DC9C-4869-BB91-376236D0AC84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4516893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C0FAE2-5639-42A4-A832-320DC0DC31D3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89993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3C25B4-1C37-4901-AB64-42078F86885A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8142045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D41F64-C551-4657-A790-ED2C8FB5B7C3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41421074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754561-961E-42A0-8558-1FDFD58B1B25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6200773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DCBEA5-4394-4CCA-9CD7-A2218D3CB02A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7477231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27725" y="1943100"/>
            <a:ext cx="1711325" cy="40782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575" y="1943100"/>
            <a:ext cx="4984750" cy="40782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B997C1-D7FD-4AE4-B5EA-5B0F2D6BC9AD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2370225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575" y="2806700"/>
            <a:ext cx="3348038" cy="321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1013" y="2806700"/>
            <a:ext cx="3348037" cy="3214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0E4B6B-401A-4C70-9BE4-4DA23F87D518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3188291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D38D89-019D-4067-89B9-972483B3F720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214986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89C947-8B29-46D5-9DAF-988531E8BDB9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1349959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8AB5E-3B0B-44B5-B0CC-9608171E38C4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3309961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3803D-A8E0-4592-A420-478CABF53A70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4043868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E0C260-40C0-4D26-8C4A-13A878462270}" type="slidenum">
              <a:rPr lang="sv-SE" altLang="en-US"/>
              <a:pPr/>
              <a:t>‹#›</a:t>
            </a:fld>
            <a:endParaRPr lang="sv-SE" altLang="en-US"/>
          </a:p>
        </p:txBody>
      </p:sp>
    </p:spTree>
    <p:extLst>
      <p:ext uri="{BB962C8B-B14F-4D97-AF65-F5344CB8AC3E}">
        <p14:creationId xmlns:p14="http://schemas.microsoft.com/office/powerpoint/2010/main" val="45413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0575" y="1943100"/>
            <a:ext cx="6848475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0575" y="2806700"/>
            <a:ext cx="6848475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Klicka här för att ändra format på bakgrundstexten</a:t>
            </a:r>
          </a:p>
          <a:p>
            <a:pPr lvl="1"/>
            <a:r>
              <a:rPr lang="sv-SE" altLang="en-US" smtClean="0"/>
              <a:t>Nivå två</a:t>
            </a:r>
          </a:p>
          <a:p>
            <a:pPr lvl="2"/>
            <a:r>
              <a:rPr lang="sv-SE" altLang="en-US" smtClean="0"/>
              <a:t>Nivå tre</a:t>
            </a:r>
          </a:p>
          <a:p>
            <a:pPr lvl="3"/>
            <a:r>
              <a:rPr lang="sv-SE" altLang="en-US" smtClean="0"/>
              <a:t>Nivå fyra</a:t>
            </a:r>
          </a:p>
          <a:p>
            <a:pPr lvl="4"/>
            <a:r>
              <a:rPr lang="sv-SE" altLang="en-US" smtClean="0"/>
              <a:t>Nivå fem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9463" y="6151563"/>
            <a:ext cx="1122362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36750" y="6151563"/>
            <a:ext cx="449262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itchFamily="34" charset="0"/>
              </a:defRPr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6538" y="6151563"/>
            <a:ext cx="21336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itchFamily="34" charset="0"/>
              </a:defRPr>
            </a:lvl1pPr>
          </a:lstStyle>
          <a:p>
            <a:fld id="{6A81A5E5-E6F0-4D62-992F-EFC7CB4809E1}" type="slidenum">
              <a:rPr lang="sv-SE" altLang="en-US"/>
              <a:pPr/>
              <a:t>‹#›</a:t>
            </a:fld>
            <a:endParaRPr lang="sv-SE" altLang="en-US"/>
          </a:p>
        </p:txBody>
      </p:sp>
      <p:pic>
        <p:nvPicPr>
          <p:cNvPr id="1031" name="Picture 8" descr="SU_logo_32mm_300dpi_ENGELSK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274638"/>
            <a:ext cx="1152525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39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  <p:sldLayoutId id="2147484415" r:id="rId8"/>
    <p:sldLayoutId id="2147484416" r:id="rId9"/>
    <p:sldLayoutId id="2147484417" r:id="rId10"/>
    <p:sldLayoutId id="2147484418" r:id="rId11"/>
  </p:sldLayoutIdLst>
  <p:hf hdr="0"/>
  <p:txStyles>
    <p:titleStyle>
      <a:lvl1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Verdana" pitchFamily="34" charset="0"/>
        </a:defRPr>
      </a:lvl2pPr>
      <a:lvl3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Verdana" pitchFamily="34" charset="0"/>
        </a:defRPr>
      </a:lvl3pPr>
      <a:lvl4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Verdana" pitchFamily="34" charset="0"/>
        </a:defRPr>
      </a:lvl4pPr>
      <a:lvl5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Verdana" pitchFamily="34" charset="0"/>
        </a:defRPr>
      </a:lvl5pPr>
      <a:lvl6pPr marL="457200" algn="l" rtl="0" fontAlgn="base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Verdana" pitchFamily="34" charset="0"/>
        </a:defRPr>
      </a:lvl6pPr>
      <a:lvl7pPr marL="914400" algn="l" rtl="0" fontAlgn="base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Verdana" pitchFamily="34" charset="0"/>
        </a:defRPr>
      </a:lvl7pPr>
      <a:lvl8pPr marL="1371600" algn="l" rtl="0" fontAlgn="base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Verdana" pitchFamily="34" charset="0"/>
        </a:defRPr>
      </a:lvl8pPr>
      <a:lvl9pPr marL="1828800" algn="l" rtl="0" fontAlgn="base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lnSpc>
          <a:spcPts val="2900"/>
        </a:lnSpc>
        <a:spcBef>
          <a:spcPct val="20000"/>
        </a:spcBef>
        <a:spcAft>
          <a:spcPct val="0"/>
        </a:spcAft>
        <a:buChar char="•"/>
        <a:defRPr sz="2000">
          <a:solidFill>
            <a:srgbClr val="002F5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F5F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2F5F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F5F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2F5F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F5F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F5F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F5F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F5F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0575" y="1943100"/>
            <a:ext cx="6848475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Klicka här för att ändra format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0575" y="2806700"/>
            <a:ext cx="6848475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Klicka här för att ändra format på bakgrundstexten</a:t>
            </a:r>
          </a:p>
          <a:p>
            <a:pPr lvl="1"/>
            <a:r>
              <a:rPr lang="sv-SE" altLang="en-US" smtClean="0"/>
              <a:t>Nivå två</a:t>
            </a:r>
          </a:p>
          <a:p>
            <a:pPr lvl="2"/>
            <a:r>
              <a:rPr lang="sv-SE" altLang="en-US" smtClean="0"/>
              <a:t>Nivå tre</a:t>
            </a:r>
          </a:p>
          <a:p>
            <a:pPr lvl="3"/>
            <a:r>
              <a:rPr lang="sv-SE" altLang="en-US" smtClean="0"/>
              <a:t>Nivå fyra</a:t>
            </a:r>
          </a:p>
          <a:p>
            <a:pPr lvl="4"/>
            <a:r>
              <a:rPr lang="sv-SE" altLang="en-US" smtClean="0"/>
              <a:t>Nivå fem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9463" y="6151563"/>
            <a:ext cx="1122362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36750" y="6151563"/>
            <a:ext cx="449262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itchFamily="34" charset="0"/>
              </a:defRPr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6538" y="6151563"/>
            <a:ext cx="21336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itchFamily="34" charset="0"/>
              </a:defRPr>
            </a:lvl1pPr>
          </a:lstStyle>
          <a:p>
            <a:fld id="{2DE5DBFF-1FEF-4EE6-AF64-61FC30916313}" type="slidenum">
              <a:rPr lang="sv-SE" altLang="en-US"/>
              <a:pPr/>
              <a:t>‹#›</a:t>
            </a:fld>
            <a:endParaRPr lang="sv-SE" altLang="en-US"/>
          </a:p>
        </p:txBody>
      </p:sp>
      <p:pic>
        <p:nvPicPr>
          <p:cNvPr id="2055" name="Picture 8" descr="SU_logo_32mm_300dpi_ENGELSK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274638"/>
            <a:ext cx="1152525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19" r:id="rId2"/>
    <p:sldLayoutId id="2147484420" r:id="rId3"/>
    <p:sldLayoutId id="2147484421" r:id="rId4"/>
    <p:sldLayoutId id="2147484422" r:id="rId5"/>
    <p:sldLayoutId id="2147484423" r:id="rId6"/>
    <p:sldLayoutId id="2147484424" r:id="rId7"/>
    <p:sldLayoutId id="2147484425" r:id="rId8"/>
    <p:sldLayoutId id="2147484426" r:id="rId9"/>
    <p:sldLayoutId id="2147484427" r:id="rId10"/>
    <p:sldLayoutId id="2147484428" r:id="rId11"/>
  </p:sldLayoutIdLst>
  <p:hf hdr="0"/>
  <p:txStyles>
    <p:titleStyle>
      <a:lvl1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Verdana" pitchFamily="34" charset="0"/>
        </a:defRPr>
      </a:lvl2pPr>
      <a:lvl3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Verdana" pitchFamily="34" charset="0"/>
        </a:defRPr>
      </a:lvl3pPr>
      <a:lvl4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Verdana" pitchFamily="34" charset="0"/>
        </a:defRPr>
      </a:lvl4pPr>
      <a:lvl5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Verdana" pitchFamily="34" charset="0"/>
        </a:defRPr>
      </a:lvl5pPr>
      <a:lvl6pPr marL="457200" algn="l" rtl="0" fontAlgn="base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Verdana" pitchFamily="34" charset="0"/>
        </a:defRPr>
      </a:lvl6pPr>
      <a:lvl7pPr marL="914400" algn="l" rtl="0" fontAlgn="base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Verdana" pitchFamily="34" charset="0"/>
        </a:defRPr>
      </a:lvl7pPr>
      <a:lvl8pPr marL="1371600" algn="l" rtl="0" fontAlgn="base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Verdana" pitchFamily="34" charset="0"/>
        </a:defRPr>
      </a:lvl8pPr>
      <a:lvl9pPr marL="1828800" algn="l" rtl="0" fontAlgn="base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lnSpc>
          <a:spcPts val="2900"/>
        </a:lnSpc>
        <a:spcBef>
          <a:spcPct val="20000"/>
        </a:spcBef>
        <a:spcAft>
          <a:spcPct val="0"/>
        </a:spcAft>
        <a:buChar char="•"/>
        <a:defRPr sz="2000">
          <a:solidFill>
            <a:srgbClr val="002F5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F5F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2F5F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F5F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2F5F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F5F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F5F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F5F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F5F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0575" y="1943100"/>
            <a:ext cx="6848475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Klicka här för att ändra format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0575" y="2806700"/>
            <a:ext cx="6848475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Klicka här för att ändra format på bakgrundstexten</a:t>
            </a:r>
          </a:p>
          <a:p>
            <a:pPr lvl="1"/>
            <a:r>
              <a:rPr lang="sv-SE" altLang="en-US" smtClean="0"/>
              <a:t>Nivå två</a:t>
            </a:r>
          </a:p>
          <a:p>
            <a:pPr lvl="2"/>
            <a:r>
              <a:rPr lang="sv-SE" altLang="en-US" smtClean="0"/>
              <a:t>Nivå tre</a:t>
            </a:r>
          </a:p>
          <a:p>
            <a:pPr lvl="3"/>
            <a:r>
              <a:rPr lang="sv-SE" altLang="en-US" smtClean="0"/>
              <a:t>Nivå fyra</a:t>
            </a:r>
          </a:p>
          <a:p>
            <a:pPr lvl="4"/>
            <a:r>
              <a:rPr lang="sv-SE" altLang="en-US" smtClean="0"/>
              <a:t>Nivå fem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9463" y="6151563"/>
            <a:ext cx="1122362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sv-SE" altLang="en-US"/>
              <a:t>30 januari 2020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36750" y="6151563"/>
            <a:ext cx="4492625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itchFamily="34" charset="0"/>
              </a:defRPr>
            </a:lvl1pPr>
          </a:lstStyle>
          <a:p>
            <a:r>
              <a:rPr lang="de-DE" altLang="en-US"/>
              <a:t>Eskil Wadensjö</a:t>
            </a:r>
            <a:endParaRPr lang="sv-SE" alt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6538" y="6151563"/>
            <a:ext cx="21336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itchFamily="34" charset="0"/>
              </a:defRPr>
            </a:lvl1pPr>
          </a:lstStyle>
          <a:p>
            <a:fld id="{CB6D262E-D3F9-4BCD-8787-512C1C9C0841}" type="slidenum">
              <a:rPr lang="sv-SE" altLang="en-US"/>
              <a:pPr/>
              <a:t>‹#›</a:t>
            </a:fld>
            <a:endParaRPr lang="sv-SE" altLang="en-US"/>
          </a:p>
        </p:txBody>
      </p:sp>
      <p:pic>
        <p:nvPicPr>
          <p:cNvPr id="3079" name="Picture 8" descr="SU_logo_32mm_300dpi_ENGELSK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338" y="274638"/>
            <a:ext cx="1152525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41" r:id="rId1"/>
    <p:sldLayoutId id="2147484429" r:id="rId2"/>
    <p:sldLayoutId id="2147484430" r:id="rId3"/>
    <p:sldLayoutId id="2147484431" r:id="rId4"/>
    <p:sldLayoutId id="2147484432" r:id="rId5"/>
    <p:sldLayoutId id="2147484433" r:id="rId6"/>
    <p:sldLayoutId id="2147484434" r:id="rId7"/>
    <p:sldLayoutId id="2147484435" r:id="rId8"/>
    <p:sldLayoutId id="2147484436" r:id="rId9"/>
    <p:sldLayoutId id="2147484437" r:id="rId10"/>
    <p:sldLayoutId id="2147484438" r:id="rId11"/>
  </p:sldLayoutIdLst>
  <p:hf hdr="0"/>
  <p:txStyles>
    <p:titleStyle>
      <a:lvl1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Verdana" pitchFamily="34" charset="0"/>
        </a:defRPr>
      </a:lvl2pPr>
      <a:lvl3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Verdana" pitchFamily="34" charset="0"/>
        </a:defRPr>
      </a:lvl3pPr>
      <a:lvl4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Verdana" pitchFamily="34" charset="0"/>
        </a:defRPr>
      </a:lvl4pPr>
      <a:lvl5pPr algn="l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Verdana" pitchFamily="34" charset="0"/>
        </a:defRPr>
      </a:lvl5pPr>
      <a:lvl6pPr marL="457200" algn="l" rtl="0" fontAlgn="base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Verdana" pitchFamily="34" charset="0"/>
        </a:defRPr>
      </a:lvl6pPr>
      <a:lvl7pPr marL="914400" algn="l" rtl="0" fontAlgn="base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Verdana" pitchFamily="34" charset="0"/>
        </a:defRPr>
      </a:lvl7pPr>
      <a:lvl8pPr marL="1371600" algn="l" rtl="0" fontAlgn="base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Verdana" pitchFamily="34" charset="0"/>
        </a:defRPr>
      </a:lvl8pPr>
      <a:lvl9pPr marL="1828800" algn="l" rtl="0" fontAlgn="base">
        <a:lnSpc>
          <a:spcPts val="3200"/>
        </a:lnSpc>
        <a:spcBef>
          <a:spcPct val="0"/>
        </a:spcBef>
        <a:spcAft>
          <a:spcPct val="0"/>
        </a:spcAft>
        <a:defRPr sz="2600" b="1">
          <a:solidFill>
            <a:srgbClr val="002F5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lnSpc>
          <a:spcPts val="2900"/>
        </a:lnSpc>
        <a:spcBef>
          <a:spcPct val="20000"/>
        </a:spcBef>
        <a:spcAft>
          <a:spcPct val="0"/>
        </a:spcAft>
        <a:buChar char="•"/>
        <a:defRPr sz="2000">
          <a:solidFill>
            <a:srgbClr val="002F5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F5F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2F5F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F5F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2F5F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F5F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F5F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F5F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2F5F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2349500"/>
            <a:ext cx="7380287" cy="1425575"/>
          </a:xfrm>
        </p:spPr>
        <p:txBody>
          <a:bodyPr/>
          <a:lstStyle/>
          <a:p>
            <a:pPr algn="ctr" eaLnBrk="1" hangingPunct="1"/>
            <a:r>
              <a:rPr lang="sv-SE" altLang="en-US" sz="2800" smtClean="0"/>
              <a:t>Invandrarindex</a:t>
            </a:r>
            <a:br>
              <a:rPr lang="sv-SE" altLang="en-US" sz="2800" smtClean="0"/>
            </a:br>
            <a:r>
              <a:rPr lang="sv-SE" altLang="en-US" sz="2800" smtClean="0"/>
              <a:t>några resultat och reflektioner</a:t>
            </a:r>
            <a:br>
              <a:rPr lang="sv-SE" altLang="en-US" sz="2800" smtClean="0"/>
            </a:br>
            <a:r>
              <a:rPr lang="sv-SE" altLang="en-US" sz="2400" b="1" smtClean="0"/>
              <a:t/>
            </a:r>
            <a:br>
              <a:rPr lang="sv-SE" altLang="en-US" sz="2400" b="1" smtClean="0"/>
            </a:br>
            <a:r>
              <a:rPr lang="sv-SE" altLang="en-US" sz="2000" smtClean="0"/>
              <a:t>Konferens, 30 januari 2020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724400"/>
            <a:ext cx="6632575" cy="116522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sv-SE" altLang="en-US" sz="1400" smtClean="0">
                <a:latin typeface="Times New Roman" pitchFamily="18" charset="0"/>
              </a:rPr>
              <a:t>Eskil Wadensjö</a:t>
            </a:r>
            <a:br>
              <a:rPr lang="sv-SE" altLang="en-US" sz="1400" smtClean="0">
                <a:latin typeface="Times New Roman" pitchFamily="18" charset="0"/>
              </a:rPr>
            </a:br>
            <a:r>
              <a:rPr lang="sv-SE" altLang="en-US" sz="1400" smtClean="0">
                <a:latin typeface="Times New Roman" pitchFamily="18" charset="0"/>
              </a:rPr>
              <a:t>Institutet för social forskning </a:t>
            </a:r>
            <a:r>
              <a:rPr lang="en-GB" altLang="en-US" sz="1400" smtClean="0">
                <a:latin typeface="Times New Roman" pitchFamily="18" charset="0"/>
              </a:rPr>
              <a:t>(SOFI)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sv-SE" altLang="en-US" sz="1400" smtClean="0">
                <a:latin typeface="Times New Roman" pitchFamily="18" charset="0"/>
              </a:rPr>
              <a:t>Stockholms universitet</a:t>
            </a:r>
            <a:br>
              <a:rPr lang="sv-SE" altLang="en-US" sz="1400" smtClean="0">
                <a:latin typeface="Times New Roman" pitchFamily="18" charset="0"/>
              </a:rPr>
            </a:br>
            <a:endParaRPr lang="en-GB" altLang="en-US" sz="140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58825" y="908050"/>
            <a:ext cx="6848475" cy="795338"/>
          </a:xfrm>
        </p:spPr>
        <p:txBody>
          <a:bodyPr/>
          <a:lstStyle/>
          <a:p>
            <a:pPr algn="ctr" eaLnBrk="1" hangingPunct="1"/>
            <a:r>
              <a:rPr lang="sv-SE" altLang="en-US" sz="2000" smtClean="0"/>
              <a:t>Hur många ensamkommande söker asyl? </a:t>
            </a:r>
            <a:r>
              <a:rPr lang="sv-SE" altLang="en-US" sz="2400" smtClean="0"/>
              <a:t>	</a:t>
            </a:r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804863" y="1989138"/>
            <a:ext cx="6848475" cy="3600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altLang="en-US" sz="1600" smtClean="0"/>
              <a:t>År 2015 sökte 88 265 ensamkommande barn asyl i EU28-länderna enligt Eurostat. Flest sökte asyl i Sverige, 32 250 barn. </a:t>
            </a:r>
          </a:p>
          <a:p>
            <a:pPr eaLnBrk="1" hangingPunct="1">
              <a:lnSpc>
                <a:spcPct val="90000"/>
              </a:lnSpc>
            </a:pPr>
            <a:endParaRPr lang="sv-SE" altLang="en-US" sz="1600" smtClean="0"/>
          </a:p>
          <a:p>
            <a:pPr eaLnBrk="1" hangingPunct="1">
              <a:lnSpc>
                <a:spcPct val="90000"/>
              </a:lnSpc>
            </a:pPr>
            <a:r>
              <a:rPr lang="sv-SE" altLang="en-US" sz="1600" smtClean="0"/>
              <a:t>År 2016 var det endast 2190 ensamkommande barn som sökte asyl i Sverige. Totalt sökte 63 290 barn asyl i EU28. Flest i Tyskland, 35 935.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en-US" sz="16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sv-SE" altLang="en-US" sz="1600" smtClean="0"/>
              <a:t>År 2017 sökte 30 945 asyl som ensamkommande i EU28-länder. Italien tog emot flest ansökningar: 9 945. Sverige hade 1565 asylansökningar från ensamkommande</a:t>
            </a:r>
            <a:r>
              <a:rPr lang="en-GB" altLang="en-US" sz="1600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v-SE" altLang="en-US" sz="1600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sv-SE" altLang="en-US" sz="1600" smtClean="0"/>
              <a:t>År 2018 sökte 19 740 asyl som ensamkommande i EU28-länder. Flest i Tyskland  med 4085. 944 ensamkommande barn sökte asyl i Sverige. </a:t>
            </a:r>
          </a:p>
        </p:txBody>
      </p:sp>
      <p:sp>
        <p:nvSpPr>
          <p:cNvPr id="17412" name="Platshållare för sidfot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sv-SE" sz="1200">
                <a:solidFill>
                  <a:srgbClr val="898989"/>
                </a:solidFill>
                <a:latin typeface="Calibri" pitchFamily="34" charset="0"/>
              </a:rPr>
              <a:t>Eskil Wadensjö</a:t>
            </a:r>
          </a:p>
        </p:txBody>
      </p:sp>
      <p:sp>
        <p:nvSpPr>
          <p:cNvPr id="17413" name="Platshållare för bildnumm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3D7F822A-03C3-434E-8FEA-E862B7860CC4}" type="slidenum">
              <a:rPr lang="en-US" altLang="en-US" sz="1200">
                <a:solidFill>
                  <a:srgbClr val="898989"/>
                </a:solidFill>
                <a:latin typeface="Calibri" pitchFamily="34" charset="0"/>
              </a:rPr>
              <a:pPr/>
              <a:t>10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7414" name="Platshållare för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93750" y="1268413"/>
            <a:ext cx="6848475" cy="795337"/>
          </a:xfrm>
        </p:spPr>
        <p:txBody>
          <a:bodyPr/>
          <a:lstStyle/>
          <a:p>
            <a:pPr eaLnBrk="1" hangingPunct="1"/>
            <a:r>
              <a:rPr lang="sv-SE" altLang="en-US" sz="2400" smtClean="0"/>
              <a:t>Hur är den administrativa processen?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2039938"/>
            <a:ext cx="6848475" cy="3214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altLang="en-US" sz="1600" smtClean="0"/>
              <a:t>Ska inte ta mer än 3 månader, men tar i genomsnitt  betydligt längre tid (578 dagar i genomsnitt 2017 och 513 dagar under 2018)</a:t>
            </a:r>
          </a:p>
          <a:p>
            <a:pPr eaLnBrk="1" hangingPunct="1">
              <a:lnSpc>
                <a:spcPct val="90000"/>
              </a:lnSpc>
            </a:pPr>
            <a:endParaRPr lang="sv-SE" altLang="en-US" sz="1600" smtClean="0"/>
          </a:p>
          <a:p>
            <a:pPr eaLnBrk="1" hangingPunct="1">
              <a:lnSpc>
                <a:spcPct val="90000"/>
              </a:lnSpc>
            </a:pPr>
            <a:r>
              <a:rPr lang="sv-SE" altLang="en-US" sz="1600" smtClean="0"/>
              <a:t>Att dokument saknas är en förklaring</a:t>
            </a:r>
          </a:p>
          <a:p>
            <a:pPr eaLnBrk="1" hangingPunct="1">
              <a:lnSpc>
                <a:spcPct val="90000"/>
              </a:lnSpc>
            </a:pPr>
            <a:endParaRPr lang="sv-SE" altLang="en-US" sz="1600" smtClean="0"/>
          </a:p>
          <a:p>
            <a:pPr eaLnBrk="1" hangingPunct="1">
              <a:lnSpc>
                <a:spcPct val="90000"/>
              </a:lnSpc>
            </a:pPr>
            <a:r>
              <a:rPr lang="sv-SE" altLang="en-US" sz="1600" smtClean="0"/>
              <a:t>Ålder? (under 18?); olika testmetoder</a:t>
            </a:r>
          </a:p>
          <a:p>
            <a:pPr eaLnBrk="1" hangingPunct="1">
              <a:lnSpc>
                <a:spcPct val="90000"/>
              </a:lnSpc>
            </a:pPr>
            <a:endParaRPr lang="sv-SE" altLang="en-US" sz="1600" smtClean="0"/>
          </a:p>
          <a:p>
            <a:pPr eaLnBrk="1" hangingPunct="1">
              <a:lnSpc>
                <a:spcPct val="90000"/>
              </a:lnSpc>
            </a:pPr>
            <a:r>
              <a:rPr lang="sv-SE" altLang="en-US" sz="1600" smtClean="0"/>
              <a:t>Från vilket land? Från vilken del av ett land? Språktester</a:t>
            </a:r>
          </a:p>
          <a:p>
            <a:pPr eaLnBrk="1" hangingPunct="1">
              <a:lnSpc>
                <a:spcPct val="90000"/>
              </a:lnSpc>
            </a:pPr>
            <a:endParaRPr lang="sv-SE" altLang="en-US" sz="1600" smtClean="0"/>
          </a:p>
          <a:p>
            <a:pPr eaLnBrk="1" hangingPunct="1">
              <a:lnSpc>
                <a:spcPct val="90000"/>
              </a:lnSpc>
            </a:pPr>
            <a:r>
              <a:rPr lang="sv-SE" altLang="en-US" sz="1600" smtClean="0"/>
              <a:t>2018: 864 ja; 475 nej (därav 35 nej enligt Dublin-konventionen); 255 återtagna/ej längre kvar</a:t>
            </a:r>
          </a:p>
          <a:p>
            <a:pPr eaLnBrk="1" hangingPunct="1">
              <a:lnSpc>
                <a:spcPct val="90000"/>
              </a:lnSpc>
            </a:pPr>
            <a:endParaRPr lang="sv-SE" altLang="en-US" smtClean="0"/>
          </a:p>
        </p:txBody>
      </p:sp>
      <p:sp>
        <p:nvSpPr>
          <p:cNvPr id="18436" name="Platshållare för sidfot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sv-SE" sz="1200">
                <a:solidFill>
                  <a:srgbClr val="898989"/>
                </a:solidFill>
                <a:latin typeface="Calibri" pitchFamily="34" charset="0"/>
              </a:rPr>
              <a:t>Eskil Wadensjö</a:t>
            </a:r>
          </a:p>
        </p:txBody>
      </p:sp>
      <p:sp>
        <p:nvSpPr>
          <p:cNvPr id="18437" name="Platshållare för bildnumm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26CCDD17-4A46-4644-B772-F23F8F0C7EBC}" type="slidenum">
              <a:rPr lang="en-US" altLang="en-US" sz="1200">
                <a:solidFill>
                  <a:srgbClr val="898989"/>
                </a:solidFill>
                <a:latin typeface="Calibri" pitchFamily="34" charset="0"/>
              </a:rPr>
              <a:pPr/>
              <a:t>11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8438" name="Platshållare för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 noChangeArrowheads="1"/>
          </p:cNvSpPr>
          <p:nvPr>
            <p:ph type="title"/>
          </p:nvPr>
        </p:nvSpPr>
        <p:spPr>
          <a:xfrm>
            <a:off x="611188" y="1052513"/>
            <a:ext cx="6848475" cy="795337"/>
          </a:xfrm>
        </p:spPr>
        <p:txBody>
          <a:bodyPr/>
          <a:lstStyle/>
          <a:p>
            <a:pPr algn="ctr"/>
            <a:r>
              <a:rPr lang="sv-SE" altLang="en-US" sz="2400" smtClean="0"/>
              <a:t>Några resultat från en undersökning</a:t>
            </a:r>
            <a:endParaRPr lang="en-US" altLang="en-US" sz="2400" smtClean="0"/>
          </a:p>
        </p:txBody>
      </p:sp>
      <p:sp>
        <p:nvSpPr>
          <p:cNvPr id="19459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631825" y="2133600"/>
            <a:ext cx="6848475" cy="32146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altLang="en-US" sz="1800" smtClean="0"/>
              <a:t>Vi (Aycan Celikaksoy och jag) undersöker följande grupper som fått uppehållstillstånd under perioden 2003-201</a:t>
            </a:r>
            <a:r>
              <a:rPr lang="en-US" altLang="en-US" sz="1800" smtClean="0"/>
              <a:t>4 (</a:t>
            </a:r>
            <a:r>
              <a:rPr lang="sv-SE" altLang="en-US" sz="1800" smtClean="0"/>
              <a:t>snart resultat för 2003-2017)</a:t>
            </a:r>
          </a:p>
          <a:p>
            <a:pPr lvl="1" eaLnBrk="1" hangingPunct="1">
              <a:lnSpc>
                <a:spcPct val="90000"/>
              </a:lnSpc>
            </a:pPr>
            <a:r>
              <a:rPr lang="sv-SE" altLang="en-US" sz="1600" smtClean="0"/>
              <a:t>Ensamkommande flyktingbarn som blivit folkbokförda i Sverige.</a:t>
            </a:r>
          </a:p>
          <a:p>
            <a:pPr lvl="1" eaLnBrk="1" hangingPunct="1">
              <a:lnSpc>
                <a:spcPct val="90000"/>
              </a:lnSpc>
            </a:pPr>
            <a:endParaRPr lang="sv-SE" altLang="en-US" sz="1600" smtClean="0"/>
          </a:p>
          <a:p>
            <a:pPr lvl="1" eaLnBrk="1" hangingPunct="1">
              <a:lnSpc>
                <a:spcPct val="90000"/>
              </a:lnSpc>
            </a:pPr>
            <a:r>
              <a:rPr lang="sv-SE" altLang="en-US" sz="1600" smtClean="0"/>
              <a:t>Jämförs med barn som kommit tillsammans med förälder från samma länder.</a:t>
            </a:r>
          </a:p>
          <a:p>
            <a:pPr lvl="1" eaLnBrk="1" hangingPunct="1">
              <a:lnSpc>
                <a:spcPct val="90000"/>
              </a:lnSpc>
            </a:pPr>
            <a:endParaRPr lang="sv-SE" altLang="en-US" sz="1600" smtClean="0"/>
          </a:p>
          <a:p>
            <a:pPr lvl="1" eaLnBrk="1" hangingPunct="1">
              <a:lnSpc>
                <a:spcPct val="90000"/>
              </a:lnSpc>
            </a:pPr>
            <a:r>
              <a:rPr lang="sv-SE" altLang="en-US" sz="1600" smtClean="0"/>
              <a:t>Jämförs med personer i samma ålder som är födda i Sverige och med föräldrar födda i Sverige (19 år och äldre)</a:t>
            </a:r>
          </a:p>
          <a:p>
            <a:endParaRPr lang="en-US" altLang="en-US" sz="2400" smtClean="0"/>
          </a:p>
        </p:txBody>
      </p:sp>
      <p:sp>
        <p:nvSpPr>
          <p:cNvPr id="19460" name="Platshållare för sidfot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sv-SE" sz="1200">
                <a:solidFill>
                  <a:srgbClr val="898989"/>
                </a:solidFill>
                <a:latin typeface="Calibri" pitchFamily="34" charset="0"/>
              </a:rPr>
              <a:t>Eskil Wadensjö</a:t>
            </a:r>
          </a:p>
        </p:txBody>
      </p:sp>
      <p:sp>
        <p:nvSpPr>
          <p:cNvPr id="19461" name="Platshållare för bildnumm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4AF9DBA3-8BA0-4653-AA31-C460EEEF5B06}" type="slidenum">
              <a:rPr lang="en-US" altLang="en-US" sz="1200">
                <a:solidFill>
                  <a:srgbClr val="898989"/>
                </a:solidFill>
                <a:latin typeface="Calibri" pitchFamily="34" charset="0"/>
              </a:rPr>
              <a:pPr/>
              <a:t>12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62" name="Platshållare för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 noChangeArrowheads="1"/>
          </p:cNvSpPr>
          <p:nvPr>
            <p:ph type="title"/>
          </p:nvPr>
        </p:nvSpPr>
        <p:spPr>
          <a:xfrm>
            <a:off x="779463" y="1514475"/>
            <a:ext cx="6848475" cy="795338"/>
          </a:xfrm>
        </p:spPr>
        <p:txBody>
          <a:bodyPr/>
          <a:lstStyle/>
          <a:p>
            <a:pPr algn="ctr" eaLnBrk="1" hangingPunct="1"/>
            <a:r>
              <a:rPr lang="sv-SE" altLang="en-US" sz="2400" smtClean="0"/>
              <a:t>De flesta är pojkar</a:t>
            </a:r>
            <a:endParaRPr lang="en-US" altLang="en-US" sz="2400" smtClean="0"/>
          </a:p>
        </p:txBody>
      </p:sp>
      <p:sp>
        <p:nvSpPr>
          <p:cNvPr id="2048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827088" y="2205038"/>
            <a:ext cx="6848475" cy="32146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v-SE" altLang="en-US" sz="1800" smtClean="0"/>
              <a:t>De flesta är pojkar (75 procent); varierar efter vilket land barnen kommer från (och därför mycket mellan olika år) </a:t>
            </a:r>
          </a:p>
          <a:p>
            <a:pPr eaLnBrk="1" hangingPunct="1">
              <a:lnSpc>
                <a:spcPct val="90000"/>
              </a:lnSpc>
            </a:pPr>
            <a:endParaRPr lang="sv-SE" altLang="en-US" sz="1800" smtClean="0"/>
          </a:p>
          <a:p>
            <a:pPr eaLnBrk="1" hangingPunct="1">
              <a:lnSpc>
                <a:spcPct val="90000"/>
              </a:lnSpc>
            </a:pPr>
            <a:r>
              <a:rPr lang="sv-SE" altLang="en-US" sz="1800" smtClean="0"/>
              <a:t>Stor övervikt av pojkar bland dem som kommer från Afghanistan och Irak</a:t>
            </a:r>
          </a:p>
          <a:p>
            <a:pPr eaLnBrk="1" hangingPunct="1">
              <a:lnSpc>
                <a:spcPct val="90000"/>
              </a:lnSpc>
            </a:pPr>
            <a:endParaRPr lang="sv-SE" altLang="en-US" sz="1800" smtClean="0"/>
          </a:p>
          <a:p>
            <a:pPr eaLnBrk="1" hangingPunct="1">
              <a:lnSpc>
                <a:spcPct val="90000"/>
              </a:lnSpc>
            </a:pPr>
            <a:r>
              <a:rPr lang="sv-SE" altLang="en-US" sz="1800" smtClean="0"/>
              <a:t>Ungefär lika många flickor och pojkar bland dem som kommer från Eritrea och Somalia</a:t>
            </a:r>
          </a:p>
        </p:txBody>
      </p:sp>
      <p:sp>
        <p:nvSpPr>
          <p:cNvPr id="20484" name="Platshållare för sidfot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en-US" altLang="sv-SE" sz="1200">
                <a:solidFill>
                  <a:srgbClr val="898989"/>
                </a:solidFill>
                <a:latin typeface="Calibri" pitchFamily="34" charset="0"/>
              </a:rPr>
              <a:t>Eskil Wadensjö</a:t>
            </a:r>
          </a:p>
        </p:txBody>
      </p:sp>
      <p:sp>
        <p:nvSpPr>
          <p:cNvPr id="20485" name="Platshållare för bildnumm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77AE8365-29AC-4828-8666-A2E3A18FEB7F}" type="slidenum">
              <a:rPr lang="en-US" altLang="en-US" sz="1200">
                <a:solidFill>
                  <a:srgbClr val="898989"/>
                </a:solidFill>
                <a:latin typeface="Calibri" pitchFamily="34" charset="0"/>
              </a:rPr>
              <a:pPr/>
              <a:t>13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0486" name="Platshållare för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 noChangeArrowheads="1"/>
          </p:cNvSpPr>
          <p:nvPr>
            <p:ph type="title"/>
          </p:nvPr>
        </p:nvSpPr>
        <p:spPr>
          <a:xfrm>
            <a:off x="790575" y="981075"/>
            <a:ext cx="6848475" cy="795338"/>
          </a:xfrm>
        </p:spPr>
        <p:txBody>
          <a:bodyPr/>
          <a:lstStyle/>
          <a:p>
            <a:pPr algn="ctr" eaLnBrk="1" hangingPunct="1"/>
            <a:r>
              <a:rPr lang="sv-SE" altLang="en-US" sz="2400" smtClean="0"/>
              <a:t>Ländersammansättning</a:t>
            </a:r>
            <a:endParaRPr lang="en-US" altLang="en-US" sz="2400" smtClean="0"/>
          </a:p>
        </p:txBody>
      </p:sp>
      <p:sp>
        <p:nvSpPr>
          <p:cNvPr id="21507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833438" y="1844675"/>
            <a:ext cx="6848475" cy="3600450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Calibri" pitchFamily="34" charset="0"/>
              <a:buChar char="•"/>
            </a:pPr>
            <a:r>
              <a:rPr lang="sv-SE" altLang="en-US" sz="1800" smtClean="0"/>
              <a:t>De flesta ensamkommande kommer från några få länder</a:t>
            </a:r>
          </a:p>
          <a:p>
            <a:pPr marL="514350" indent="-514350" eaLnBrk="1" hangingPunct="1">
              <a:lnSpc>
                <a:spcPct val="90000"/>
              </a:lnSpc>
              <a:buFont typeface="Calibri" pitchFamily="34" charset="0"/>
              <a:buChar char="•"/>
            </a:pPr>
            <a:endParaRPr lang="sv-SE" altLang="en-US" sz="1800" smtClean="0"/>
          </a:p>
          <a:p>
            <a:pPr marL="514350" indent="-514350" eaLnBrk="1" hangingPunct="1">
              <a:lnSpc>
                <a:spcPct val="90000"/>
              </a:lnSpc>
              <a:buFont typeface="Calibri" pitchFamily="34" charset="0"/>
              <a:buChar char="•"/>
            </a:pPr>
            <a:r>
              <a:rPr lang="sv-SE" altLang="en-US" sz="1800" smtClean="0"/>
              <a:t>Varierar över tiden (efter var krisen är mest akut men också med om det är möjligt att fly; endast sju från Jemen som sökte asyl som ensamkommande under 2018)</a:t>
            </a:r>
          </a:p>
          <a:p>
            <a:pPr marL="514350" indent="-514350" eaLnBrk="1" hangingPunct="1">
              <a:lnSpc>
                <a:spcPct val="90000"/>
              </a:lnSpc>
              <a:buFont typeface="Calibri" pitchFamily="34" charset="0"/>
              <a:buChar char="•"/>
            </a:pPr>
            <a:endParaRPr lang="sv-SE" altLang="en-US" sz="1800" smtClean="0"/>
          </a:p>
          <a:p>
            <a:pPr marL="514350" indent="-514350" eaLnBrk="1" hangingPunct="1">
              <a:lnSpc>
                <a:spcPct val="90000"/>
              </a:lnSpc>
              <a:buFont typeface="Calibri" pitchFamily="34" charset="0"/>
              <a:buChar char="•"/>
            </a:pPr>
            <a:r>
              <a:rPr lang="sv-SE" altLang="en-US" sz="1800" smtClean="0"/>
              <a:t>Många från Afghanistan (många har levt i Iran), Somalia, Irak, Eritrea och Syrien</a:t>
            </a:r>
          </a:p>
          <a:p>
            <a:pPr marL="514350" indent="-514350" eaLnBrk="1" hangingPunct="1">
              <a:lnSpc>
                <a:spcPct val="90000"/>
              </a:lnSpc>
              <a:buFont typeface="Calibri" pitchFamily="34" charset="0"/>
              <a:buChar char="•"/>
            </a:pPr>
            <a:endParaRPr lang="sv-SE" altLang="en-US" sz="1800" smtClean="0"/>
          </a:p>
          <a:p>
            <a:pPr marL="514350" indent="-514350" eaLnBrk="1" hangingPunct="1">
              <a:lnSpc>
                <a:spcPct val="90000"/>
              </a:lnSpc>
              <a:buFont typeface="Calibri" pitchFamily="34" charset="0"/>
              <a:buChar char="•"/>
            </a:pPr>
            <a:r>
              <a:rPr lang="sv-SE" altLang="en-US" sz="1800" smtClean="0"/>
              <a:t>Men mindre grupper kommer från många andra länder</a:t>
            </a:r>
          </a:p>
        </p:txBody>
      </p:sp>
      <p:sp>
        <p:nvSpPr>
          <p:cNvPr id="21508" name="Platshållare för sidfot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sv-SE" sz="1200">
                <a:solidFill>
                  <a:srgbClr val="898989"/>
                </a:solidFill>
                <a:latin typeface="Calibri" pitchFamily="34" charset="0"/>
              </a:rPr>
              <a:t>Eskil Wadensjö</a:t>
            </a:r>
          </a:p>
        </p:txBody>
      </p:sp>
      <p:sp>
        <p:nvSpPr>
          <p:cNvPr id="21509" name="Platshållare för bildnumm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C7901D0E-75B5-4A85-BAC0-6A6AC897E9A9}" type="slidenum">
              <a:rPr lang="en-US" altLang="en-US" sz="1200">
                <a:solidFill>
                  <a:srgbClr val="898989"/>
                </a:solidFill>
                <a:latin typeface="Calibri" pitchFamily="34" charset="0"/>
              </a:rPr>
              <a:pPr/>
              <a:t>14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1510" name="Platshållare för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229600" cy="900113"/>
          </a:xfrm>
        </p:spPr>
        <p:txBody>
          <a:bodyPr/>
          <a:lstStyle/>
          <a:p>
            <a:pPr algn="ctr" eaLnBrk="1" hangingPunct="1"/>
            <a:r>
              <a:rPr lang="sv-SE" altLang="en-US" sz="2400" smtClean="0"/>
              <a:t>Ålderssammansättning</a:t>
            </a:r>
          </a:p>
        </p:txBody>
      </p:sp>
      <p:sp>
        <p:nvSpPr>
          <p:cNvPr id="22531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4679950"/>
          </a:xfrm>
        </p:spPr>
        <p:txBody>
          <a:bodyPr/>
          <a:lstStyle/>
          <a:p>
            <a:pPr marL="0" indent="0" eaLnBrk="1" hangingPunct="1"/>
            <a:r>
              <a:rPr lang="sv-SE" altLang="en-US" smtClean="0"/>
              <a:t> </a:t>
            </a:r>
            <a:r>
              <a:rPr lang="sv-SE" altLang="en-US" sz="1800" smtClean="0"/>
              <a:t>De flesta är 16 eller 17 år det år de folkbokförs</a:t>
            </a:r>
          </a:p>
          <a:p>
            <a:pPr marL="0" indent="0" eaLnBrk="1" hangingPunct="1"/>
            <a:endParaRPr lang="sv-SE" altLang="en-US" sz="1800" smtClean="0"/>
          </a:p>
          <a:p>
            <a:pPr marL="0" indent="0" eaLnBrk="1" hangingPunct="1"/>
            <a:r>
              <a:rPr lang="sv-SE" altLang="en-US" sz="1800" smtClean="0"/>
              <a:t> Av de år 2018 asylsökande ensamkommande barnen var </a:t>
            </a:r>
            <a:br>
              <a:rPr lang="sv-SE" altLang="en-US" sz="1800" smtClean="0"/>
            </a:br>
            <a:r>
              <a:rPr lang="sv-SE" altLang="en-US" sz="1800" smtClean="0"/>
              <a:t>506 16-17 år, 289 13-15 år , 115 7-12 år och 34 0-6 år</a:t>
            </a:r>
          </a:p>
          <a:p>
            <a:pPr marL="0" indent="0" eaLnBrk="1" hangingPunct="1"/>
            <a:endParaRPr lang="sv-SE" altLang="en-US" sz="1800" smtClean="0"/>
          </a:p>
          <a:p>
            <a:pPr marL="0" indent="0" eaLnBrk="1" hangingPunct="1"/>
            <a:r>
              <a:rPr lang="sv-SE" altLang="en-US" sz="1800" smtClean="0"/>
              <a:t>  Pojkar är i genomsnitt äldre än flickor när de folkbokförs (bland dem som är 0-6 år är flickor och pojkar lika många)</a:t>
            </a:r>
          </a:p>
          <a:p>
            <a:pPr marL="0" indent="0" eaLnBrk="1" hangingPunct="1"/>
            <a:endParaRPr lang="sv-SE" altLang="en-US" sz="1800" smtClean="0"/>
          </a:p>
          <a:p>
            <a:pPr marL="0" indent="0" eaLnBrk="1" hangingPunct="1"/>
            <a:r>
              <a:rPr lang="sv-SE" altLang="en-US" sz="1800" smtClean="0"/>
              <a:t>  De mycket unga barnen? (med ensamkommande förälder i en del fall; med andra släktingar än föräldrar?)</a:t>
            </a:r>
          </a:p>
          <a:p>
            <a:pPr marL="0" indent="0" algn="ctr" eaLnBrk="1" hangingPunct="1">
              <a:buFontTx/>
              <a:buNone/>
            </a:pPr>
            <a:endParaRPr lang="en-US" altLang="en-US" sz="2400" smtClean="0"/>
          </a:p>
        </p:txBody>
      </p:sp>
      <p:sp>
        <p:nvSpPr>
          <p:cNvPr id="22532" name="Platshållare för sidfot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sv-SE" sz="1200">
                <a:solidFill>
                  <a:srgbClr val="898989"/>
                </a:solidFill>
                <a:latin typeface="Calibri" pitchFamily="34" charset="0"/>
              </a:rPr>
              <a:t>Eskil Wadensjö</a:t>
            </a:r>
          </a:p>
        </p:txBody>
      </p:sp>
      <p:sp>
        <p:nvSpPr>
          <p:cNvPr id="22533" name="Platshållare för bildnumm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8A96381E-E65F-4924-BEEC-737A7410E8EF}" type="slidenum">
              <a:rPr lang="en-US" altLang="en-US" sz="1200">
                <a:solidFill>
                  <a:srgbClr val="898989"/>
                </a:solidFill>
                <a:latin typeface="Calibri" pitchFamily="34" charset="0"/>
              </a:rPr>
              <a:pPr/>
              <a:t>15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2534" name="Platshållare för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 noChangeArrowheads="1"/>
          </p:cNvSpPr>
          <p:nvPr>
            <p:ph type="title"/>
          </p:nvPr>
        </p:nvSpPr>
        <p:spPr>
          <a:xfrm>
            <a:off x="749300" y="836613"/>
            <a:ext cx="6889750" cy="647700"/>
          </a:xfrm>
        </p:spPr>
        <p:txBody>
          <a:bodyPr/>
          <a:lstStyle/>
          <a:p>
            <a:pPr algn="ctr" eaLnBrk="1" hangingPunct="1"/>
            <a:r>
              <a:rPr lang="sv-SE" altLang="en-US" sz="2400" smtClean="0"/>
              <a:t>Utbildning i Sverige</a:t>
            </a:r>
          </a:p>
        </p:txBody>
      </p:sp>
      <p:sp>
        <p:nvSpPr>
          <p:cNvPr id="2355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749300" y="1484313"/>
            <a:ext cx="6848475" cy="3214687"/>
          </a:xfrm>
        </p:spPr>
        <p:txBody>
          <a:bodyPr/>
          <a:lstStyle/>
          <a:p>
            <a:pPr eaLnBrk="1" hangingPunct="1"/>
            <a:r>
              <a:rPr lang="sv-SE" altLang="en-US" sz="1800" smtClean="0"/>
              <a:t>-15 grundskola</a:t>
            </a:r>
          </a:p>
          <a:p>
            <a:pPr eaLnBrk="1" hangingPunct="1"/>
            <a:endParaRPr lang="sv-SE" altLang="en-US" sz="1800" smtClean="0"/>
          </a:p>
          <a:p>
            <a:pPr eaLnBrk="1" hangingPunct="1"/>
            <a:r>
              <a:rPr lang="sv-SE" altLang="en-US" sz="1800" smtClean="0"/>
              <a:t>16 grundskola, gymnasieskola (få fullföljer gymnasieutbildningen) språkintroduktion (Invandrarindex)</a:t>
            </a:r>
          </a:p>
          <a:p>
            <a:pPr eaLnBrk="1" hangingPunct="1"/>
            <a:endParaRPr lang="sv-SE" altLang="en-US" sz="1800" smtClean="0"/>
          </a:p>
          <a:p>
            <a:pPr eaLnBrk="1" hangingPunct="1"/>
            <a:r>
              <a:rPr lang="sv-SE" altLang="en-US" sz="1800" smtClean="0"/>
              <a:t>17-21 gymnasieskola (språkintroduktion), komvux</a:t>
            </a:r>
          </a:p>
          <a:p>
            <a:pPr eaLnBrk="1" hangingPunct="1"/>
            <a:endParaRPr lang="sv-SE" altLang="en-US" sz="1800" smtClean="0"/>
          </a:p>
          <a:p>
            <a:pPr eaLnBrk="1" hangingPunct="1"/>
            <a:r>
              <a:rPr lang="sv-SE" altLang="en-US" sz="1800" smtClean="0"/>
              <a:t>22- komvux, folkhögskola, högskoleutbildning, andra former av utbildning (SFI; arbetsmarknadsutbildning)</a:t>
            </a:r>
          </a:p>
          <a:p>
            <a:pPr eaLnBrk="1" hangingPunct="1"/>
            <a:endParaRPr lang="sv-SE" altLang="en-US" smtClean="0"/>
          </a:p>
        </p:txBody>
      </p:sp>
      <p:sp>
        <p:nvSpPr>
          <p:cNvPr id="23556" name="Platshållare för sidfot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sv-SE" sz="1200">
                <a:solidFill>
                  <a:srgbClr val="898989"/>
                </a:solidFill>
                <a:latin typeface="Calibri" pitchFamily="34" charset="0"/>
              </a:rPr>
              <a:t>Eskil Wadensjö</a:t>
            </a:r>
          </a:p>
        </p:txBody>
      </p:sp>
      <p:sp>
        <p:nvSpPr>
          <p:cNvPr id="23557" name="Platshållare för bildnumm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3280C98B-7850-4B3F-B453-1AD6B0D9E64D}" type="slidenum">
              <a:rPr lang="en-US" altLang="en-US" sz="1200">
                <a:solidFill>
                  <a:srgbClr val="898989"/>
                </a:solidFill>
                <a:latin typeface="Calibri" pitchFamily="34" charset="0"/>
              </a:rPr>
              <a:pPr/>
              <a:t>16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3558" name="Platshållare för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ubrik 1"/>
          <p:cNvSpPr>
            <a:spLocks noGrp="1" noChangeArrowheads="1"/>
          </p:cNvSpPr>
          <p:nvPr>
            <p:ph type="title"/>
          </p:nvPr>
        </p:nvSpPr>
        <p:spPr>
          <a:xfrm>
            <a:off x="900113" y="1125538"/>
            <a:ext cx="6848475" cy="795337"/>
          </a:xfrm>
        </p:spPr>
        <p:txBody>
          <a:bodyPr/>
          <a:lstStyle/>
          <a:p>
            <a:pPr algn="ctr"/>
            <a:r>
              <a:rPr lang="sv-SE" altLang="sv-SE" sz="2400" smtClean="0"/>
              <a:t>Arbete</a:t>
            </a:r>
          </a:p>
        </p:txBody>
      </p:sp>
      <p:sp>
        <p:nvSpPr>
          <p:cNvPr id="24579" name="Platshållare för innehåll 2"/>
          <p:cNvSpPr>
            <a:spLocks noGrp="1" noChangeArrowheads="1"/>
          </p:cNvSpPr>
          <p:nvPr>
            <p:ph idx="1"/>
          </p:nvPr>
        </p:nvSpPr>
        <p:spPr>
          <a:xfrm>
            <a:off x="781050" y="1773238"/>
            <a:ext cx="6848475" cy="3527425"/>
          </a:xfrm>
        </p:spPr>
        <p:txBody>
          <a:bodyPr/>
          <a:lstStyle/>
          <a:p>
            <a:pPr eaLnBrk="1" hangingPunct="1"/>
            <a:r>
              <a:rPr lang="sv-SE" altLang="en-US" sz="1600" smtClean="0"/>
              <a:t>Låg andel sysselsatta bland tonåringar; högre bland de som är 20 år eller äldre</a:t>
            </a:r>
          </a:p>
          <a:p>
            <a:pPr eaLnBrk="1" hangingPunct="1"/>
            <a:r>
              <a:rPr lang="sv-SE" altLang="en-US" sz="1600" smtClean="0"/>
              <a:t>Lägre andel sysselsatta bland kvinnor än bland män (större skillnad än bland dem med svensk bakgrund)</a:t>
            </a:r>
          </a:p>
          <a:p>
            <a:pPr eaLnBrk="1" hangingPunct="1"/>
            <a:r>
              <a:rPr lang="sv-SE" altLang="en-US" sz="1600" smtClean="0"/>
              <a:t>Koncentration till vissa arbeten med relativt låga kvalifikationskrav (olika för kvinnor och män)</a:t>
            </a:r>
          </a:p>
          <a:p>
            <a:pPr eaLnBrk="1" hangingPunct="1"/>
            <a:r>
              <a:rPr lang="sv-SE" altLang="en-US" sz="1600" smtClean="0"/>
              <a:t>Löneinkomsterna stiger med åldern svarande mot utbildning</a:t>
            </a:r>
          </a:p>
          <a:p>
            <a:pPr eaLnBrk="1" hangingPunct="1"/>
            <a:r>
              <a:rPr lang="sv-SE" altLang="en-US" sz="1600" smtClean="0"/>
              <a:t>Andelen varken i arbete eller utbildning är högre bland kvinnor än bland män</a:t>
            </a:r>
            <a:endParaRPr lang="sv-SE" altLang="sv-SE" smtClean="0"/>
          </a:p>
        </p:txBody>
      </p:sp>
      <p:sp>
        <p:nvSpPr>
          <p:cNvPr id="24580" name="Platshållare för sidfot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de-DE" altLang="en-US" sz="1200">
                <a:solidFill>
                  <a:schemeClr val="tx1"/>
                </a:solidFill>
              </a:rPr>
              <a:t>Eskil Wadensjö</a:t>
            </a:r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24581" name="Platshållare för bild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D5E11974-585E-4FAC-A26B-3CDD912F0688}" type="slidenum">
              <a:rPr lang="sv-SE" altLang="en-US" sz="1200">
                <a:solidFill>
                  <a:schemeClr val="tx1"/>
                </a:solidFill>
              </a:rPr>
              <a:pPr/>
              <a:t>17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24582" name="Platshållare för datum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98513" y="1196975"/>
            <a:ext cx="6848475" cy="795338"/>
          </a:xfrm>
        </p:spPr>
        <p:txBody>
          <a:bodyPr/>
          <a:lstStyle/>
          <a:p>
            <a:pPr algn="ctr" eaLnBrk="1" hangingPunct="1"/>
            <a:r>
              <a:rPr lang="sv-SE" altLang="en-US" sz="2000" smtClean="0"/>
              <a:t>Faktorer som påverkar sannolikheten att vara sysselsatt för ensamkommande barn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205038"/>
            <a:ext cx="6848475" cy="3214687"/>
          </a:xfrm>
        </p:spPr>
        <p:txBody>
          <a:bodyPr/>
          <a:lstStyle/>
          <a:p>
            <a:pPr eaLnBrk="1" hangingPunct="1"/>
            <a:r>
              <a:rPr lang="sv-SE" altLang="en-US" sz="1800" smtClean="0"/>
              <a:t>Kön, ålder, utbildning, under utbildning, civilstånd</a:t>
            </a:r>
          </a:p>
          <a:p>
            <a:pPr eaLnBrk="1" hangingPunct="1"/>
            <a:r>
              <a:rPr lang="sv-SE" altLang="en-US" sz="1800" smtClean="0"/>
              <a:t>Tid som folkbokförd i Sverige (+)</a:t>
            </a:r>
          </a:p>
          <a:p>
            <a:pPr eaLnBrk="1" hangingPunct="1"/>
            <a:r>
              <a:rPr lang="sv-SE" altLang="en-US" sz="1800" smtClean="0"/>
              <a:t>Återförenade med föräldrar (-)</a:t>
            </a:r>
          </a:p>
          <a:p>
            <a:pPr eaLnBrk="1" hangingPunct="1"/>
            <a:r>
              <a:rPr lang="sv-SE" altLang="en-US" sz="1800" smtClean="0"/>
              <a:t>Region i Sverige (Stockholm +)</a:t>
            </a:r>
          </a:p>
          <a:p>
            <a:pPr eaLnBrk="1" hangingPunct="1"/>
            <a:r>
              <a:rPr lang="sv-SE" altLang="en-US" sz="1800" smtClean="0"/>
              <a:t>Födelseland (Afghanistan +)</a:t>
            </a:r>
          </a:p>
          <a:p>
            <a:pPr eaLnBrk="1" hangingPunct="1"/>
            <a:endParaRPr lang="sv-SE" altLang="en-US" sz="1800" smtClean="0"/>
          </a:p>
          <a:p>
            <a:pPr eaLnBrk="1" hangingPunct="1"/>
            <a:r>
              <a:rPr lang="sv-SE" altLang="en-US" sz="1800" smtClean="0"/>
              <a:t>Jämförelse med de norska erfarenheterna</a:t>
            </a:r>
          </a:p>
          <a:p>
            <a:pPr eaLnBrk="1" hangingPunct="1"/>
            <a:endParaRPr lang="sv-SE" altLang="en-US" smtClean="0"/>
          </a:p>
        </p:txBody>
      </p:sp>
      <p:sp>
        <p:nvSpPr>
          <p:cNvPr id="25604" name="Platshållare för sidfot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en-US" altLang="sv-SE" sz="1200">
                <a:solidFill>
                  <a:srgbClr val="898989"/>
                </a:solidFill>
                <a:latin typeface="Calibri" pitchFamily="34" charset="0"/>
                <a:cs typeface="Arial" charset="0"/>
              </a:rPr>
              <a:t>Eskil Wadensjö</a:t>
            </a:r>
          </a:p>
        </p:txBody>
      </p:sp>
      <p:sp>
        <p:nvSpPr>
          <p:cNvPr id="25605" name="Platshållare för bild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9523F679-5486-4EA7-AB01-651BFC395D5B}" type="slidenum">
              <a:rPr lang="en-US" altLang="en-US" sz="1200">
                <a:solidFill>
                  <a:srgbClr val="898989"/>
                </a:solidFill>
                <a:latin typeface="Calibri" pitchFamily="34" charset="0"/>
              </a:rPr>
              <a:pPr/>
              <a:t>18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5606" name="Platshållare för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90538" y="836613"/>
            <a:ext cx="8229600" cy="1143000"/>
          </a:xfrm>
        </p:spPr>
        <p:txBody>
          <a:bodyPr/>
          <a:lstStyle/>
          <a:p>
            <a:pPr algn="ctr" eaLnBrk="1" hangingPunct="1"/>
            <a:r>
              <a:rPr lang="sv-SE" altLang="en-US" sz="2000" smtClean="0"/>
              <a:t>Sysselsättningen för ensamkommande barn jämfört med andra barn från samma länder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9463" y="1979613"/>
            <a:ext cx="6848475" cy="3214687"/>
          </a:xfrm>
        </p:spPr>
        <p:txBody>
          <a:bodyPr/>
          <a:lstStyle/>
          <a:p>
            <a:pPr eaLnBrk="1" hangingPunct="1"/>
            <a:r>
              <a:rPr lang="sv-SE" altLang="en-US" sz="1800" smtClean="0"/>
              <a:t>Kön, ålder, utbildning, vara under utbildning, civilstånd</a:t>
            </a:r>
          </a:p>
          <a:p>
            <a:pPr eaLnBrk="1" hangingPunct="1"/>
            <a:endParaRPr lang="sv-SE" altLang="en-US" sz="1800" smtClean="0"/>
          </a:p>
          <a:p>
            <a:pPr eaLnBrk="1" hangingPunct="1"/>
            <a:r>
              <a:rPr lang="sv-SE" altLang="en-US" sz="1800" smtClean="0"/>
              <a:t>Ensamkommande barn (+ för män)</a:t>
            </a:r>
          </a:p>
          <a:p>
            <a:pPr eaLnBrk="1" hangingPunct="1"/>
            <a:r>
              <a:rPr lang="sv-SE" altLang="en-US" sz="1800" smtClean="0"/>
              <a:t>Tid som folkbokförd i Sverige (+)</a:t>
            </a:r>
          </a:p>
          <a:p>
            <a:pPr eaLnBrk="1" hangingPunct="1"/>
            <a:r>
              <a:rPr lang="sv-SE" altLang="en-US" sz="1800" smtClean="0"/>
              <a:t>Region i Sverige (Stockholm +)</a:t>
            </a:r>
          </a:p>
          <a:p>
            <a:pPr eaLnBrk="1" hangingPunct="1"/>
            <a:r>
              <a:rPr lang="sv-SE" altLang="en-US" sz="1800" smtClean="0"/>
              <a:t>Födelseland (Afghanistan +)</a:t>
            </a:r>
          </a:p>
          <a:p>
            <a:pPr eaLnBrk="1" hangingPunct="1"/>
            <a:endParaRPr lang="sv-SE" altLang="en-US" smtClean="0"/>
          </a:p>
        </p:txBody>
      </p:sp>
      <p:sp>
        <p:nvSpPr>
          <p:cNvPr id="26628" name="Platshållare för sidfot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en-US" altLang="sv-SE" sz="1200">
                <a:solidFill>
                  <a:srgbClr val="898989"/>
                </a:solidFill>
                <a:latin typeface="Calibri" pitchFamily="34" charset="0"/>
                <a:cs typeface="Arial" charset="0"/>
              </a:rPr>
              <a:t>Eskil Wadensjö</a:t>
            </a:r>
          </a:p>
        </p:txBody>
      </p:sp>
      <p:sp>
        <p:nvSpPr>
          <p:cNvPr id="26629" name="Platshållare för bild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8AA2B842-4CC6-466C-AAA5-A71D56C1A935}" type="slidenum">
              <a:rPr lang="en-US" altLang="en-US" sz="1200">
                <a:solidFill>
                  <a:srgbClr val="898989"/>
                </a:solidFill>
                <a:latin typeface="Calibri" pitchFamily="34" charset="0"/>
              </a:rPr>
              <a:pPr/>
              <a:t>19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6630" name="Platshållare för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981075"/>
            <a:ext cx="6848475" cy="466725"/>
          </a:xfrm>
        </p:spPr>
        <p:txBody>
          <a:bodyPr/>
          <a:lstStyle/>
          <a:p>
            <a:pPr algn="ctr" eaLnBrk="1" hangingPunct="1"/>
            <a:r>
              <a:rPr lang="sv-SE" altLang="en-US" sz="2400" smtClean="0"/>
              <a:t>Integration - olika undersökningsmetoder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276475"/>
            <a:ext cx="6848475" cy="3636963"/>
          </a:xfrm>
          <a:noFill/>
        </p:spPr>
        <p:txBody>
          <a:bodyPr/>
          <a:lstStyle/>
          <a:p>
            <a:pPr marL="381000" indent="-381000" eaLnBrk="1" hangingPunct="1">
              <a:buFontTx/>
              <a:buAutoNum type="arabicPeriod"/>
            </a:pPr>
            <a:r>
              <a:rPr lang="sv-SE" altLang="en-US" sz="2400" smtClean="0"/>
              <a:t>Registerdata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sv-SE" altLang="en-US" sz="2400" smtClean="0"/>
              <a:t>Kvalitativa undersökningar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sv-SE" altLang="en-US" sz="2400" smtClean="0"/>
              <a:t>Större intervjuundersökningar av ett slumpmässigt urval av befolkningen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sv-SE" altLang="en-US" sz="2400" smtClean="0"/>
              <a:t>Undersökningar riktade till grupper som är i viss verksamhet</a:t>
            </a:r>
          </a:p>
          <a:p>
            <a:pPr marL="381000" indent="-381000" eaLnBrk="1" hangingPunct="1">
              <a:buFontTx/>
              <a:buAutoNum type="arabicPeriod"/>
            </a:pPr>
            <a:r>
              <a:rPr lang="sv-SE" altLang="en-US" sz="2400" smtClean="0"/>
              <a:t>Invandrarindex (i utbildning; lågt bortfall – de allra flesta svarar) </a:t>
            </a:r>
          </a:p>
        </p:txBody>
      </p:sp>
      <p:sp>
        <p:nvSpPr>
          <p:cNvPr id="9220" name="Slide Number Placeholder 6"/>
          <p:cNvSpPr txBox="1">
            <a:spLocks noGrp="1"/>
          </p:cNvSpPr>
          <p:nvPr/>
        </p:nvSpPr>
        <p:spPr bwMode="auto">
          <a:xfrm>
            <a:off x="6586538" y="6151563"/>
            <a:ext cx="2133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pPr algn="r" eaLnBrk="1" hangingPunct="1"/>
            <a:fld id="{599A8387-26C1-4118-8089-88B502916481}" type="slidenum">
              <a:rPr lang="sv-SE" altLang="en-US" sz="1200">
                <a:solidFill>
                  <a:schemeClr val="tx1"/>
                </a:solidFill>
              </a:rPr>
              <a:pPr algn="r" eaLnBrk="1" hangingPunct="1"/>
              <a:t>2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9221" name="Slide Number Placeholder 14"/>
          <p:cNvSpPr txBox="1">
            <a:spLocks noGrp="1"/>
          </p:cNvSpPr>
          <p:nvPr/>
        </p:nvSpPr>
        <p:spPr bwMode="auto">
          <a:xfrm>
            <a:off x="6586538" y="6151563"/>
            <a:ext cx="2133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pPr algn="r" eaLnBrk="1" hangingPunct="1"/>
            <a:fld id="{9B4CEF79-C6F2-4511-B6C4-C9C2E27CF2DD}" type="slidenum">
              <a:rPr lang="sv-SE" altLang="en-US" sz="1200">
                <a:solidFill>
                  <a:schemeClr val="tx1"/>
                </a:solidFill>
              </a:rPr>
              <a:pPr algn="r" eaLnBrk="1" hangingPunct="1"/>
              <a:t>2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9222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de-DE" altLang="en-US" sz="1200">
                <a:solidFill>
                  <a:schemeClr val="tx1"/>
                </a:solidFill>
              </a:rPr>
              <a:t>Eskil Wadensjö</a:t>
            </a:r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922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402F072E-49FE-41FF-9863-3E80844CE7EF}" type="slidenum">
              <a:rPr lang="sv-SE" altLang="en-US" sz="1200">
                <a:solidFill>
                  <a:schemeClr val="tx1"/>
                </a:solidFill>
              </a:rPr>
              <a:pPr/>
              <a:t>2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9224" name="Platshållare för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 noChangeArrowheads="1"/>
          </p:cNvSpPr>
          <p:nvPr>
            <p:ph type="title"/>
          </p:nvPr>
        </p:nvSpPr>
        <p:spPr>
          <a:xfrm>
            <a:off x="758825" y="1412875"/>
            <a:ext cx="6848475" cy="795338"/>
          </a:xfrm>
        </p:spPr>
        <p:txBody>
          <a:bodyPr/>
          <a:lstStyle/>
          <a:p>
            <a:pPr algn="ctr" eaLnBrk="1" hangingPunct="1"/>
            <a:r>
              <a:rPr lang="sv-SE" altLang="en-US" sz="2400" smtClean="0"/>
              <a:t>Några slutsatser I</a:t>
            </a:r>
            <a:endParaRPr lang="en-US" altLang="en-US" sz="240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04863" y="1989138"/>
            <a:ext cx="6848475" cy="3214687"/>
          </a:xfrm>
        </p:spPr>
        <p:txBody>
          <a:bodyPr/>
          <a:lstStyle/>
          <a:p>
            <a:pPr marL="457200" lvl="1" indent="0" eaLnBrk="1" hangingPunct="1">
              <a:spcBef>
                <a:spcPts val="600"/>
              </a:spcBef>
              <a:buFontTx/>
              <a:buNone/>
            </a:pPr>
            <a:endParaRPr lang="sv-SE" altLang="en-US" smtClean="0"/>
          </a:p>
          <a:p>
            <a:pPr marL="457200" lvl="1" indent="0" eaLnBrk="1" hangingPunct="1">
              <a:spcBef>
                <a:spcPts val="600"/>
              </a:spcBef>
              <a:buFont typeface="Arial" charset="0"/>
              <a:buChar char="•"/>
            </a:pPr>
            <a:r>
              <a:rPr lang="sv-SE" altLang="en-US" smtClean="0"/>
              <a:t>De ensamkommande barnen deltar i stor omfattning i utbildning</a:t>
            </a:r>
          </a:p>
          <a:p>
            <a:pPr marL="457200" lvl="1" indent="0" eaLnBrk="1" hangingPunct="1">
              <a:spcBef>
                <a:spcPts val="600"/>
              </a:spcBef>
              <a:buFont typeface="Arial" charset="0"/>
              <a:buChar char="•"/>
            </a:pPr>
            <a:r>
              <a:rPr lang="sv-SE" altLang="en-US" smtClean="0"/>
              <a:t>De är ofta i relativt okvalificerade utbildningar</a:t>
            </a:r>
          </a:p>
          <a:p>
            <a:pPr marL="457200" lvl="1" indent="0" eaLnBrk="1" hangingPunct="1">
              <a:spcBef>
                <a:spcPts val="600"/>
              </a:spcBef>
              <a:buFont typeface="Arial" charset="0"/>
              <a:buChar char="•"/>
            </a:pPr>
            <a:r>
              <a:rPr lang="sv-SE" altLang="en-US" smtClean="0"/>
              <a:t>Ju längre tid ensamkommande barn givet ålder har varit folkförda, desto högre är sysselsättningen.</a:t>
            </a:r>
          </a:p>
          <a:p>
            <a:pPr marL="457200" lvl="1" indent="0" eaLnBrk="1" hangingPunct="1">
              <a:spcBef>
                <a:spcPts val="600"/>
              </a:spcBef>
              <a:buFont typeface="Arial" charset="0"/>
              <a:buChar char="•"/>
            </a:pPr>
            <a:r>
              <a:rPr lang="sv-SE" altLang="en-US" smtClean="0"/>
              <a:t>Ensamkommande barn är givet tid som folkbokförd och ålder oftare sysselsatta än barn som kommit med sina föräldrar.</a:t>
            </a:r>
          </a:p>
          <a:p>
            <a:pPr eaLnBrk="1" hangingPunct="1">
              <a:spcBef>
                <a:spcPts val="600"/>
              </a:spcBef>
            </a:pPr>
            <a:endParaRPr lang="en-US" altLang="en-US" smtClean="0"/>
          </a:p>
        </p:txBody>
      </p:sp>
      <p:sp>
        <p:nvSpPr>
          <p:cNvPr id="27652" name="Platshållare för sidfot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en-US" altLang="sv-SE" sz="1200">
                <a:solidFill>
                  <a:srgbClr val="898989"/>
                </a:solidFill>
                <a:latin typeface="Calibri" pitchFamily="34" charset="0"/>
                <a:cs typeface="Arial" charset="0"/>
              </a:rPr>
              <a:t>Eskil Wadensjö</a:t>
            </a:r>
          </a:p>
        </p:txBody>
      </p:sp>
      <p:sp>
        <p:nvSpPr>
          <p:cNvPr id="27653" name="Platshållare för bild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A189D450-EECE-44B7-8C55-64F2675D11D1}" type="slidenum">
              <a:rPr lang="en-US" altLang="en-US" sz="1200">
                <a:solidFill>
                  <a:srgbClr val="898989"/>
                </a:solidFill>
                <a:latin typeface="Calibri" pitchFamily="34" charset="0"/>
              </a:rPr>
              <a:pPr/>
              <a:t>20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7654" name="Platshållare för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90575" y="1552575"/>
            <a:ext cx="6848475" cy="795338"/>
          </a:xfrm>
        </p:spPr>
        <p:txBody>
          <a:bodyPr/>
          <a:lstStyle/>
          <a:p>
            <a:pPr algn="ctr" eaLnBrk="1" hangingPunct="1"/>
            <a:r>
              <a:rPr lang="sv-SE" altLang="en-US" sz="2400" smtClean="0"/>
              <a:t>Några slutsatser II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>
          <a:xfrm>
            <a:off x="823913" y="2420938"/>
            <a:ext cx="6848475" cy="3214687"/>
          </a:xfrm>
        </p:spPr>
        <p:txBody>
          <a:bodyPr/>
          <a:lstStyle/>
          <a:p>
            <a:pPr marL="971550" lvl="1" indent="-457200" eaLnBrk="1" hangingPunct="1">
              <a:buFont typeface="Arial" charset="0"/>
              <a:buChar char="•"/>
            </a:pPr>
            <a:r>
              <a:rPr lang="sv-SE" altLang="en-US" smtClean="0"/>
              <a:t>Ensamkommande och andra barn från samma länder har mindre ofta arbete än de med svensk bakgrund</a:t>
            </a:r>
          </a:p>
          <a:p>
            <a:pPr marL="1752600" lvl="3" indent="-381000" eaLnBrk="1" hangingPunct="1"/>
            <a:endParaRPr lang="sv-SE" altLang="en-US" smtClean="0"/>
          </a:p>
          <a:p>
            <a:pPr marL="971550" lvl="1" indent="-457200" eaLnBrk="1" hangingPunct="1">
              <a:buFont typeface="Arial" charset="0"/>
              <a:buChar char="•"/>
            </a:pPr>
            <a:r>
              <a:rPr lang="sv-SE" altLang="en-US" smtClean="0"/>
              <a:t>Skillnaden är störst för flickor</a:t>
            </a:r>
          </a:p>
          <a:p>
            <a:pPr marL="971550" lvl="1" indent="-457200" eaLnBrk="1" hangingPunct="1">
              <a:buFontTx/>
              <a:buNone/>
            </a:pPr>
            <a:endParaRPr lang="sv-SE" altLang="en-US" smtClean="0"/>
          </a:p>
          <a:p>
            <a:pPr marL="971550" lvl="1" indent="-457200" eaLnBrk="1" hangingPunct="1">
              <a:buFont typeface="Arial" charset="0"/>
              <a:buChar char="•"/>
            </a:pPr>
            <a:r>
              <a:rPr lang="sv-SE" altLang="en-US" smtClean="0"/>
              <a:t>Flickor som kommit som ensamkommande barn har en klart lägre andel sysselsatta än pojkar  som kommit som ensamkommande</a:t>
            </a:r>
          </a:p>
        </p:txBody>
      </p:sp>
      <p:sp>
        <p:nvSpPr>
          <p:cNvPr id="29700" name="Platshållare för sidfot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en-US" altLang="sv-SE" sz="1200">
                <a:solidFill>
                  <a:srgbClr val="898989"/>
                </a:solidFill>
                <a:latin typeface="Calibri" pitchFamily="34" charset="0"/>
                <a:cs typeface="Arial" charset="0"/>
              </a:rPr>
              <a:t>Eskil Wadensjö</a:t>
            </a:r>
          </a:p>
        </p:txBody>
      </p:sp>
      <p:sp>
        <p:nvSpPr>
          <p:cNvPr id="29701" name="Platshållare för bild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0F78FBA6-2FBF-46FB-BBA0-7119FD95E91E}" type="slidenum">
              <a:rPr lang="en-US" altLang="en-US" sz="1200">
                <a:solidFill>
                  <a:srgbClr val="898989"/>
                </a:solidFill>
                <a:latin typeface="Calibri" pitchFamily="34" charset="0"/>
              </a:rPr>
              <a:pPr/>
              <a:t>21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29702" name="Platshållare för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ubrik 1"/>
          <p:cNvSpPr>
            <a:spLocks noGrp="1" noChangeArrowheads="1"/>
          </p:cNvSpPr>
          <p:nvPr>
            <p:ph type="title"/>
          </p:nvPr>
        </p:nvSpPr>
        <p:spPr>
          <a:xfrm>
            <a:off x="779463" y="1341438"/>
            <a:ext cx="6848475" cy="795337"/>
          </a:xfrm>
        </p:spPr>
        <p:txBody>
          <a:bodyPr/>
          <a:lstStyle/>
          <a:p>
            <a:pPr algn="ctr"/>
            <a:r>
              <a:rPr lang="sv-SE" altLang="sv-SE" sz="2400" smtClean="0"/>
              <a:t>Några slutsatser III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79463" y="2205038"/>
            <a:ext cx="6848475" cy="3214687"/>
          </a:xfrm>
        </p:spPr>
        <p:txBody>
          <a:bodyPr/>
          <a:lstStyle/>
          <a:p>
            <a:pPr marL="857250" lvl="1" indent="-342900" eaLnBrk="1" hangingPunct="1">
              <a:buFont typeface="Arial" charset="0"/>
              <a:buChar char="•"/>
            </a:pPr>
            <a:r>
              <a:rPr lang="sv-SE" altLang="en-US" smtClean="0"/>
              <a:t>De som är bosatta i Stockholms län är oftare sysselsatta än de som bor i andra delar landet (stark arbetsmarknad; nätverk; selektion) </a:t>
            </a:r>
          </a:p>
          <a:p>
            <a:pPr marL="857250" lvl="1" indent="-342900" eaLnBrk="1" hangingPunct="1">
              <a:buFont typeface="Arial" charset="0"/>
              <a:buChar char="•"/>
            </a:pPr>
            <a:endParaRPr lang="sv-SE" altLang="en-US" smtClean="0"/>
          </a:p>
          <a:p>
            <a:pPr marL="857250" lvl="1" indent="-342900" eaLnBrk="1" hangingPunct="1">
              <a:buFont typeface="Arial" charset="0"/>
              <a:buChar char="•"/>
            </a:pPr>
            <a:r>
              <a:rPr lang="sv-SE" altLang="en-US" smtClean="0"/>
              <a:t>Ensamkommande barn från Afghanistan (största gruppen) klarar sig bra jämfört med ensamkommande barn från andra länder</a:t>
            </a:r>
          </a:p>
          <a:p>
            <a:endParaRPr lang="sv-SE" smtClean="0"/>
          </a:p>
        </p:txBody>
      </p:sp>
      <p:sp>
        <p:nvSpPr>
          <p:cNvPr id="30724" name="Platshållare för sidfot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de-DE" altLang="en-US" sz="1200">
                <a:solidFill>
                  <a:schemeClr val="tx1"/>
                </a:solidFill>
              </a:rPr>
              <a:t>Eskil Wadensjö</a:t>
            </a:r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30725" name="Platshållare för bild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EFF71FF9-EFAF-40AD-9FB0-ABE602246DE5}" type="slidenum">
              <a:rPr lang="sv-SE" altLang="en-US" sz="1200">
                <a:solidFill>
                  <a:schemeClr val="tx1"/>
                </a:solidFill>
              </a:rPr>
              <a:pPr/>
              <a:t>22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30726" name="Platshållare för datum 6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341438"/>
            <a:ext cx="6848475" cy="795337"/>
          </a:xfrm>
        </p:spPr>
        <p:txBody>
          <a:bodyPr/>
          <a:lstStyle/>
          <a:p>
            <a:pPr algn="ctr"/>
            <a:r>
              <a:rPr lang="sv-SE" altLang="en-US" sz="2000" smtClean="0"/>
              <a:t>Samtliga (SFI; SFX; Språkintroduktion)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060575"/>
            <a:ext cx="6848475" cy="3860800"/>
          </a:xfrm>
        </p:spPr>
        <p:txBody>
          <a:bodyPr/>
          <a:lstStyle/>
          <a:p>
            <a:r>
              <a:rPr lang="sv-SE" altLang="en-US" smtClean="0"/>
              <a:t>Kön</a:t>
            </a:r>
          </a:p>
          <a:p>
            <a:pPr lvl="1"/>
            <a:r>
              <a:rPr lang="sv-SE" altLang="en-US" smtClean="0"/>
              <a:t>Män 39 procent; Kvinnor 58 procent</a:t>
            </a:r>
          </a:p>
          <a:p>
            <a:pPr lvl="1">
              <a:buFontTx/>
              <a:buNone/>
            </a:pPr>
            <a:endParaRPr lang="sv-SE" altLang="en-US" smtClean="0"/>
          </a:p>
          <a:p>
            <a:r>
              <a:rPr lang="sv-SE" altLang="en-US" smtClean="0"/>
              <a:t>Vilket år kom de till Sverige?</a:t>
            </a:r>
          </a:p>
          <a:p>
            <a:pPr lvl="1"/>
            <a:r>
              <a:rPr lang="sv-SE" altLang="en-US" smtClean="0"/>
              <a:t>De flesta kom 2015 (25%), 2016 (10%), 2017 (15%), 2018 (21%) eller 2019 (11%)</a:t>
            </a:r>
          </a:p>
          <a:p>
            <a:pPr lvl="1">
              <a:buFontTx/>
              <a:buNone/>
            </a:pPr>
            <a:endParaRPr lang="sv-SE" altLang="en-US" smtClean="0"/>
          </a:p>
          <a:p>
            <a:r>
              <a:rPr lang="sv-SE" altLang="en-US" smtClean="0"/>
              <a:t>Många har anhöriga som sökt tillstånd att komma till Sverige som anknytning (28% ja; 65% nej; 7% vet inte)</a:t>
            </a:r>
          </a:p>
          <a:p>
            <a:pPr>
              <a:buFontTx/>
              <a:buNone/>
            </a:pPr>
            <a:endParaRPr lang="sv-SE" altLang="en-US" smtClean="0"/>
          </a:p>
        </p:txBody>
      </p:sp>
      <p:sp>
        <p:nvSpPr>
          <p:cNvPr id="31748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de-DE" altLang="en-US" sz="1200">
                <a:solidFill>
                  <a:schemeClr val="tx1"/>
                </a:solidFill>
              </a:rPr>
              <a:t>Eskil Wadensjö</a:t>
            </a:r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317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1BBDAAFB-F62B-4303-B703-9699FC297084}" type="slidenum">
              <a:rPr lang="sv-SE" altLang="en-US" sz="1200">
                <a:solidFill>
                  <a:schemeClr val="tx1"/>
                </a:solidFill>
              </a:rPr>
              <a:pPr/>
              <a:t>23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31750" name="Platshållare för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08050"/>
            <a:ext cx="6848475" cy="795338"/>
          </a:xfrm>
        </p:spPr>
        <p:txBody>
          <a:bodyPr/>
          <a:lstStyle/>
          <a:p>
            <a:pPr algn="ctr"/>
            <a:r>
              <a:rPr lang="sv-SE" altLang="en-US" sz="2000" smtClean="0"/>
              <a:t>Samtliga (SFI; SFX; Språkintroduktion) II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6848475" cy="3681412"/>
          </a:xfrm>
        </p:spPr>
        <p:txBody>
          <a:bodyPr/>
          <a:lstStyle/>
          <a:p>
            <a:r>
              <a:rPr lang="sv-SE" altLang="en-US" smtClean="0"/>
              <a:t>I vilket land växte de upp?</a:t>
            </a:r>
          </a:p>
          <a:p>
            <a:pPr lvl="1"/>
            <a:r>
              <a:rPr lang="sv-SE" altLang="en-US" smtClean="0"/>
              <a:t>Syrien (32%)</a:t>
            </a:r>
          </a:p>
          <a:p>
            <a:pPr lvl="1"/>
            <a:r>
              <a:rPr lang="sv-SE" altLang="en-US" smtClean="0"/>
              <a:t>Eritrea (11%)</a:t>
            </a:r>
          </a:p>
          <a:p>
            <a:pPr lvl="1"/>
            <a:r>
              <a:rPr lang="sv-SE" altLang="en-US" smtClean="0"/>
              <a:t>Afghanistan (8%) </a:t>
            </a:r>
          </a:p>
          <a:p>
            <a:pPr lvl="1"/>
            <a:r>
              <a:rPr lang="sv-SE" altLang="en-US" smtClean="0"/>
              <a:t>Somalia (7%)</a:t>
            </a:r>
          </a:p>
          <a:p>
            <a:pPr lvl="1"/>
            <a:r>
              <a:rPr lang="sv-SE" altLang="en-US" smtClean="0"/>
              <a:t>Irak (5%) </a:t>
            </a:r>
          </a:p>
          <a:p>
            <a:pPr lvl="1"/>
            <a:r>
              <a:rPr lang="sv-SE" altLang="en-US" smtClean="0"/>
              <a:t>Iran (5%) – många av dem kan vara medborgare i Afghanistan</a:t>
            </a:r>
          </a:p>
          <a:p>
            <a:pPr lvl="1"/>
            <a:endParaRPr lang="en-GB" altLang="en-US" smtClean="0"/>
          </a:p>
          <a:p>
            <a:pPr>
              <a:buFontTx/>
              <a:buNone/>
            </a:pPr>
            <a:endParaRPr lang="en-GB" altLang="en-US" smtClean="0"/>
          </a:p>
          <a:p>
            <a:endParaRPr lang="en-US" altLang="sv-SE" sz="1800" smtClean="0"/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de-DE" altLang="en-US" sz="1200">
                <a:solidFill>
                  <a:schemeClr val="tx1"/>
                </a:solidFill>
              </a:rPr>
              <a:t>Eskil Wadensjö</a:t>
            </a:r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E1BC8891-9C27-4BDD-9237-92A32D5E6302}" type="slidenum">
              <a:rPr lang="sv-SE" altLang="en-US" sz="1200">
                <a:solidFill>
                  <a:schemeClr val="tx1"/>
                </a:solidFill>
              </a:rPr>
              <a:pPr/>
              <a:t>24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32774" name="Platshållare för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 noChangeArrowheads="1"/>
          </p:cNvSpPr>
          <p:nvPr>
            <p:ph type="title"/>
          </p:nvPr>
        </p:nvSpPr>
        <p:spPr>
          <a:xfrm>
            <a:off x="611188" y="981075"/>
            <a:ext cx="6848475" cy="795338"/>
          </a:xfrm>
        </p:spPr>
        <p:txBody>
          <a:bodyPr/>
          <a:lstStyle/>
          <a:p>
            <a:pPr algn="ctr"/>
            <a:r>
              <a:rPr lang="sv-SE" altLang="en-US" sz="2000" smtClean="0"/>
              <a:t>Samtliga (SFI; SFX; Språkintroduktion) III</a:t>
            </a:r>
          </a:p>
        </p:txBody>
      </p:sp>
      <p:sp>
        <p:nvSpPr>
          <p:cNvPr id="33795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795338" y="1889125"/>
            <a:ext cx="6848475" cy="4149725"/>
          </a:xfrm>
        </p:spPr>
        <p:txBody>
          <a:bodyPr/>
          <a:lstStyle/>
          <a:p>
            <a:r>
              <a:rPr lang="sv-SE" altLang="en-US" smtClean="0"/>
              <a:t>Skolgång före ankomsten</a:t>
            </a:r>
          </a:p>
          <a:p>
            <a:pPr lvl="1"/>
            <a:r>
              <a:rPr lang="sv-SE" altLang="en-US" smtClean="0"/>
              <a:t>Ingen skola		 8 procent</a:t>
            </a:r>
          </a:p>
          <a:p>
            <a:pPr lvl="1"/>
            <a:r>
              <a:rPr lang="sv-SE" altLang="en-US" smtClean="0"/>
              <a:t>1-3 år			11 procent</a:t>
            </a:r>
          </a:p>
          <a:p>
            <a:pPr lvl="1"/>
            <a:r>
              <a:rPr lang="sv-SE" altLang="en-US" smtClean="0"/>
              <a:t>4-9 år			28 procent</a:t>
            </a:r>
          </a:p>
          <a:p>
            <a:pPr lvl="1"/>
            <a:r>
              <a:rPr lang="sv-SE" altLang="en-US" smtClean="0"/>
              <a:t>10-12 år			30 procent</a:t>
            </a:r>
          </a:p>
          <a:p>
            <a:pPr lvl="1"/>
            <a:r>
              <a:rPr lang="sv-SE" altLang="en-US" smtClean="0"/>
              <a:t>13 eller fler år		23 procent</a:t>
            </a:r>
          </a:p>
          <a:p>
            <a:endParaRPr lang="en-US" altLang="en-US" smtClean="0"/>
          </a:p>
        </p:txBody>
      </p:sp>
      <p:sp>
        <p:nvSpPr>
          <p:cNvPr id="33796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de-DE" altLang="en-US" sz="1200">
                <a:solidFill>
                  <a:schemeClr val="tx1"/>
                </a:solidFill>
              </a:rPr>
              <a:t>Eskil Wadensjö</a:t>
            </a:r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417B47FC-EEFC-4F08-9149-72896B77436A}" type="slidenum">
              <a:rPr lang="sv-SE" altLang="en-US" sz="1200">
                <a:solidFill>
                  <a:schemeClr val="tx1"/>
                </a:solidFill>
              </a:rPr>
              <a:pPr/>
              <a:t>25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33798" name="Platshållare för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 noChangeArrowheads="1"/>
          </p:cNvSpPr>
          <p:nvPr>
            <p:ph type="title"/>
          </p:nvPr>
        </p:nvSpPr>
        <p:spPr>
          <a:xfrm>
            <a:off x="900113" y="1052513"/>
            <a:ext cx="6848475" cy="795337"/>
          </a:xfrm>
        </p:spPr>
        <p:txBody>
          <a:bodyPr/>
          <a:lstStyle/>
          <a:p>
            <a:pPr algn="ctr"/>
            <a:r>
              <a:rPr lang="sv-SE" altLang="en-US" sz="2000" smtClean="0"/>
              <a:t>Samtliga (SFI; SFX; Språkintroduktion) IV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900113" y="1773238"/>
            <a:ext cx="6848475" cy="3852862"/>
          </a:xfrm>
        </p:spPr>
        <p:txBody>
          <a:bodyPr/>
          <a:lstStyle/>
          <a:p>
            <a:r>
              <a:rPr lang="sv-SE" altLang="en-US" smtClean="0"/>
              <a:t>Merparten är flyktingar eller anhöriga</a:t>
            </a:r>
          </a:p>
          <a:p>
            <a:pPr lvl="1"/>
            <a:r>
              <a:rPr lang="sv-SE" altLang="en-US" smtClean="0"/>
              <a:t>49% är flyktingar </a:t>
            </a:r>
          </a:p>
          <a:p>
            <a:pPr lvl="1"/>
            <a:r>
              <a:rPr lang="sv-SE" altLang="en-US" smtClean="0"/>
              <a:t>40% är anhöriginvandrare</a:t>
            </a:r>
          </a:p>
          <a:p>
            <a:pPr lvl="1"/>
            <a:r>
              <a:rPr lang="sv-SE" altLang="en-US" smtClean="0"/>
              <a:t>4% för arbete eller studier</a:t>
            </a:r>
          </a:p>
          <a:p>
            <a:r>
              <a:rPr lang="sv-SE" altLang="en-US" smtClean="0"/>
              <a:t>Alla har inte fått uppehållstillstånd</a:t>
            </a:r>
          </a:p>
          <a:p>
            <a:pPr lvl="1"/>
            <a:r>
              <a:rPr lang="sv-SE" altLang="en-US" smtClean="0"/>
              <a:t>62% permanent uppehållstillstånd</a:t>
            </a:r>
          </a:p>
          <a:p>
            <a:pPr lvl="1"/>
            <a:r>
              <a:rPr lang="sv-SE" altLang="en-US" smtClean="0"/>
              <a:t>34% tillfälligt uppehållstillstånd</a:t>
            </a:r>
          </a:p>
          <a:p>
            <a:pPr lvl="1"/>
            <a:r>
              <a:rPr lang="sv-SE" altLang="en-US" smtClean="0"/>
              <a:t>4% har ej ännu fått uppehållstillstånd</a:t>
            </a:r>
          </a:p>
          <a:p>
            <a:pPr>
              <a:buFontTx/>
              <a:buNone/>
            </a:pPr>
            <a:endParaRPr lang="sv-SE" altLang="en-US" smtClean="0"/>
          </a:p>
        </p:txBody>
      </p:sp>
      <p:sp>
        <p:nvSpPr>
          <p:cNvPr id="34820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de-DE" altLang="en-US" sz="1200">
                <a:solidFill>
                  <a:schemeClr val="tx1"/>
                </a:solidFill>
              </a:rPr>
              <a:t>Eskil Wadensjö</a:t>
            </a:r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348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5731CB57-B8F6-483E-B7BD-FC819E3FF45A}" type="slidenum">
              <a:rPr lang="sv-SE" altLang="en-US" sz="1200">
                <a:solidFill>
                  <a:schemeClr val="tx1"/>
                </a:solidFill>
              </a:rPr>
              <a:pPr/>
              <a:t>26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34822" name="Platshållare för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 noChangeArrowheads="1"/>
          </p:cNvSpPr>
          <p:nvPr>
            <p:ph type="title"/>
          </p:nvPr>
        </p:nvSpPr>
        <p:spPr>
          <a:xfrm>
            <a:off x="804863" y="1185863"/>
            <a:ext cx="6848475" cy="795337"/>
          </a:xfrm>
        </p:spPr>
        <p:txBody>
          <a:bodyPr/>
          <a:lstStyle/>
          <a:p>
            <a:pPr algn="ctr"/>
            <a:r>
              <a:rPr lang="sv-SE" altLang="en-US" sz="2000" smtClean="0"/>
              <a:t>Samtliga (SFI; SFX; Språkintroduktion) V</a:t>
            </a:r>
          </a:p>
        </p:txBody>
      </p:sp>
      <p:sp>
        <p:nvSpPr>
          <p:cNvPr id="3584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755650" y="1989138"/>
            <a:ext cx="6848475" cy="3214687"/>
          </a:xfrm>
        </p:spPr>
        <p:txBody>
          <a:bodyPr/>
          <a:lstStyle/>
          <a:p>
            <a:r>
              <a:rPr lang="sv-SE" altLang="en-US" smtClean="0"/>
              <a:t>Några andra intressanta frågor</a:t>
            </a:r>
          </a:p>
          <a:p>
            <a:pPr lvl="1"/>
            <a:r>
              <a:rPr lang="sv-SE" altLang="en-US" smtClean="0"/>
              <a:t>Boende</a:t>
            </a:r>
          </a:p>
          <a:p>
            <a:pPr lvl="1"/>
            <a:r>
              <a:rPr lang="sv-SE" altLang="en-US" smtClean="0"/>
              <a:t>Arbete</a:t>
            </a:r>
          </a:p>
          <a:p>
            <a:pPr lvl="1"/>
            <a:r>
              <a:rPr lang="sv-SE" altLang="en-US" smtClean="0"/>
              <a:t>Eget företagande</a:t>
            </a:r>
          </a:p>
          <a:p>
            <a:pPr lvl="1"/>
            <a:r>
              <a:rPr lang="sv-SE" altLang="en-US" smtClean="0"/>
              <a:t>Remitteringar</a:t>
            </a:r>
          </a:p>
          <a:p>
            <a:pPr lvl="1"/>
            <a:r>
              <a:rPr lang="sv-SE" altLang="en-US" smtClean="0"/>
              <a:t>Deltagande i olika aktiviteter i samhället</a:t>
            </a:r>
          </a:p>
          <a:p>
            <a:pPr lvl="1"/>
            <a:r>
              <a:rPr lang="sv-SE" altLang="en-US" smtClean="0"/>
              <a:t>Religion</a:t>
            </a:r>
          </a:p>
          <a:p>
            <a:pPr lvl="1"/>
            <a:r>
              <a:rPr lang="sv-SE" altLang="en-US" smtClean="0"/>
              <a:t>Värderingar</a:t>
            </a:r>
          </a:p>
        </p:txBody>
      </p:sp>
      <p:sp>
        <p:nvSpPr>
          <p:cNvPr id="35844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de-DE" altLang="en-US" sz="1200">
                <a:solidFill>
                  <a:schemeClr val="tx1"/>
                </a:solidFill>
              </a:rPr>
              <a:t>Eskil Wadensjö</a:t>
            </a:r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358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95862C86-BC87-4218-95CF-CAC95AA2DB50}" type="slidenum">
              <a:rPr lang="sv-SE" altLang="en-US" sz="1200">
                <a:solidFill>
                  <a:schemeClr val="tx1"/>
                </a:solidFill>
              </a:rPr>
              <a:pPr/>
              <a:t>27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35846" name="Platshållare för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altLang="sv-SE" smtClean="0"/>
              <a:t>Sammanfattning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altLang="sv-SE" smtClean="0"/>
              <a:t>Mycket ny kunskap</a:t>
            </a:r>
          </a:p>
          <a:p>
            <a:endParaRPr lang="sv-SE" altLang="sv-SE" smtClean="0"/>
          </a:p>
          <a:p>
            <a:r>
              <a:rPr lang="sv-SE" altLang="sv-SE" smtClean="0"/>
              <a:t>Underlag för den politiska diskussionen på olika nivåer</a:t>
            </a:r>
          </a:p>
          <a:p>
            <a:endParaRPr lang="sv-SE" altLang="sv-SE" smtClean="0"/>
          </a:p>
          <a:p>
            <a:r>
              <a:rPr lang="sv-SE" altLang="sv-SE" smtClean="0"/>
              <a:t>Underlag och uppslag för ny forskning</a:t>
            </a:r>
          </a:p>
          <a:p>
            <a:endParaRPr lang="sv-SE" altLang="sv-SE" smtClean="0"/>
          </a:p>
        </p:txBody>
      </p:sp>
      <p:sp>
        <p:nvSpPr>
          <p:cNvPr id="36868" name="Platshållare för sidfot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de-DE" altLang="en-US" sz="1200">
                <a:solidFill>
                  <a:schemeClr val="tx1"/>
                </a:solidFill>
              </a:rPr>
              <a:t>Eskil Wadensjö</a:t>
            </a:r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36869" name="Platshållare för bildnumm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362750E3-555B-4FBE-875F-AA843A361D58}" type="slidenum">
              <a:rPr lang="sv-SE" altLang="en-US" sz="1200">
                <a:solidFill>
                  <a:schemeClr val="tx1"/>
                </a:solidFill>
              </a:rPr>
              <a:pPr/>
              <a:t>28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36870" name="Platshållare för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205038"/>
            <a:ext cx="1676400" cy="161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Slide Number Placeholder 5"/>
          <p:cNvSpPr txBox="1">
            <a:spLocks noGrp="1"/>
          </p:cNvSpPr>
          <p:nvPr/>
        </p:nvSpPr>
        <p:spPr bwMode="auto">
          <a:xfrm>
            <a:off x="6586538" y="6151563"/>
            <a:ext cx="2133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pPr algn="r" eaLnBrk="1" hangingPunct="1"/>
            <a:fld id="{A04C1DEE-1FCC-4F74-BC3A-31B05F302648}" type="slidenum">
              <a:rPr lang="sv-SE" altLang="en-US" sz="1200">
                <a:solidFill>
                  <a:schemeClr val="tx1"/>
                </a:solidFill>
              </a:rPr>
              <a:pPr algn="r" eaLnBrk="1" hangingPunct="1"/>
              <a:t>29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37892" name="Slide Number Placeholder 13"/>
          <p:cNvSpPr txBox="1">
            <a:spLocks noGrp="1"/>
          </p:cNvSpPr>
          <p:nvPr/>
        </p:nvSpPr>
        <p:spPr bwMode="auto">
          <a:xfrm>
            <a:off x="6586538" y="6151563"/>
            <a:ext cx="2133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pPr algn="r" eaLnBrk="1" hangingPunct="1"/>
            <a:fld id="{8C6F4AF1-E869-49B8-B6CD-AF2322C1C119}" type="slidenum">
              <a:rPr lang="sv-SE" altLang="en-US" sz="1200">
                <a:solidFill>
                  <a:schemeClr val="tx1"/>
                </a:solidFill>
              </a:rPr>
              <a:pPr algn="r" eaLnBrk="1" hangingPunct="1"/>
              <a:t>29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37893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de-DE" altLang="en-US" sz="1200">
                <a:solidFill>
                  <a:schemeClr val="tx1"/>
                </a:solidFill>
              </a:rPr>
              <a:t>Eskil Wadensjö</a:t>
            </a:r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378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40696D1D-4266-4BE3-AEC8-15A639A7093D}" type="slidenum">
              <a:rPr lang="sv-SE" altLang="en-US" sz="1200">
                <a:solidFill>
                  <a:schemeClr val="tx1"/>
                </a:solidFill>
              </a:rPr>
              <a:pPr/>
              <a:t>29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37895" name="Platshållare för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765175"/>
            <a:ext cx="6848475" cy="795338"/>
          </a:xfrm>
        </p:spPr>
        <p:txBody>
          <a:bodyPr/>
          <a:lstStyle/>
          <a:p>
            <a:pPr algn="ctr" eaLnBrk="1" hangingPunct="1"/>
            <a:r>
              <a:rPr lang="sv-SE" altLang="en-US" sz="2400" smtClean="0"/>
              <a:t>Migranter i svenskundervisning (SFI och språkintroduktion)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16113"/>
            <a:ext cx="6848475" cy="3609975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sv-SE" altLang="en-US" smtClean="0"/>
              <a:t>Varför är det viktigt med undervisning och kunskaper i svenska?</a:t>
            </a:r>
          </a:p>
          <a:p>
            <a:pPr marL="0" indent="0" eaLnBrk="1" hangingPunct="1"/>
            <a:r>
              <a:rPr lang="sv-SE" altLang="en-US" smtClean="0"/>
              <a:t>För att kunna använda den utbildning de som kommer till Sverige har vid ankomsten</a:t>
            </a:r>
          </a:p>
          <a:p>
            <a:pPr marL="0" indent="0" eaLnBrk="1" hangingPunct="1"/>
            <a:r>
              <a:rPr lang="sv-SE" altLang="en-US" smtClean="0"/>
              <a:t>För att kunna klara av studier i Sverige</a:t>
            </a:r>
          </a:p>
          <a:p>
            <a:pPr marL="0" indent="0" eaLnBrk="1" hangingPunct="1"/>
            <a:r>
              <a:rPr lang="sv-SE" altLang="en-US" smtClean="0"/>
              <a:t>För arbete</a:t>
            </a:r>
          </a:p>
          <a:p>
            <a:pPr marL="0" indent="0" eaLnBrk="1" hangingPunct="1"/>
            <a:r>
              <a:rPr lang="sv-SE" altLang="en-US" smtClean="0"/>
              <a:t>För andra typer av aktiviteter </a:t>
            </a:r>
          </a:p>
        </p:txBody>
      </p:sp>
      <p:sp>
        <p:nvSpPr>
          <p:cNvPr id="10244" name="Slide Number Placeholder 6"/>
          <p:cNvSpPr txBox="1">
            <a:spLocks noGrp="1"/>
          </p:cNvSpPr>
          <p:nvPr/>
        </p:nvSpPr>
        <p:spPr bwMode="auto">
          <a:xfrm>
            <a:off x="6586538" y="6151563"/>
            <a:ext cx="2133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pPr algn="r" eaLnBrk="1" hangingPunct="1"/>
            <a:fld id="{E64D2DAF-C8C4-434A-AC1A-D493E8EE2C84}" type="slidenum">
              <a:rPr lang="sv-SE" altLang="en-US" sz="1200">
                <a:solidFill>
                  <a:schemeClr val="tx1"/>
                </a:solidFill>
              </a:rPr>
              <a:pPr algn="r" eaLnBrk="1" hangingPunct="1"/>
              <a:t>3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10245" name="Slide Number Placeholder 14"/>
          <p:cNvSpPr txBox="1">
            <a:spLocks noGrp="1"/>
          </p:cNvSpPr>
          <p:nvPr/>
        </p:nvSpPr>
        <p:spPr bwMode="auto">
          <a:xfrm>
            <a:off x="6586538" y="6151563"/>
            <a:ext cx="2133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pPr algn="r" eaLnBrk="1" hangingPunct="1"/>
            <a:fld id="{A24ECE82-699D-43C5-ADB0-A71091E529C6}" type="slidenum">
              <a:rPr lang="sv-SE" altLang="en-US" sz="1200">
                <a:solidFill>
                  <a:schemeClr val="tx1"/>
                </a:solidFill>
              </a:rPr>
              <a:pPr algn="r" eaLnBrk="1" hangingPunct="1"/>
              <a:t>3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10246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de-DE" altLang="en-US" sz="1200">
                <a:solidFill>
                  <a:schemeClr val="tx1"/>
                </a:solidFill>
              </a:rPr>
              <a:t>Eskil Wadensjö</a:t>
            </a:r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102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8E670FF9-3623-4A71-B000-D7B0BD46D51A}" type="slidenum">
              <a:rPr lang="sv-SE" altLang="en-US" sz="1200">
                <a:solidFill>
                  <a:schemeClr val="tx1"/>
                </a:solidFill>
              </a:rPr>
              <a:pPr/>
              <a:t>3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10248" name="Platshållare för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6"/>
          <p:cNvSpPr txBox="1">
            <a:spLocks noGrp="1" noChangeArrowheads="1"/>
          </p:cNvSpPr>
          <p:nvPr/>
        </p:nvSpPr>
        <p:spPr bwMode="auto">
          <a:xfrm>
            <a:off x="6586538" y="6151563"/>
            <a:ext cx="2133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pPr algn="r" eaLnBrk="1" hangingPunct="1"/>
            <a:fld id="{27005B04-FF8A-4D90-A6A4-9CC8BA131B26}" type="slidenum">
              <a:rPr lang="sv-SE" altLang="en-US" sz="1200">
                <a:solidFill>
                  <a:schemeClr val="tx1"/>
                </a:solidFill>
              </a:rPr>
              <a:pPr algn="r" eaLnBrk="1" hangingPunct="1"/>
              <a:t>4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11267" name="Slide Number Placeholder 5"/>
          <p:cNvSpPr txBox="1">
            <a:spLocks noGrp="1"/>
          </p:cNvSpPr>
          <p:nvPr/>
        </p:nvSpPr>
        <p:spPr bwMode="auto">
          <a:xfrm>
            <a:off x="6586538" y="6151563"/>
            <a:ext cx="2133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pPr algn="r" eaLnBrk="1" hangingPunct="1"/>
            <a:fld id="{48241269-426B-4825-B2B3-CF6AB7CBE0FE}" type="slidenum">
              <a:rPr lang="sv-SE" altLang="en-US" sz="1200">
                <a:solidFill>
                  <a:schemeClr val="tx1"/>
                </a:solidFill>
              </a:rPr>
              <a:pPr algn="r" eaLnBrk="1" hangingPunct="1"/>
              <a:t>4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20713"/>
            <a:ext cx="6848475" cy="795337"/>
          </a:xfrm>
        </p:spPr>
        <p:txBody>
          <a:bodyPr/>
          <a:lstStyle/>
          <a:p>
            <a:pPr algn="ctr" eaLnBrk="1" hangingPunct="1"/>
            <a:r>
              <a:rPr lang="sv-SE" altLang="en-US" sz="2400" smtClean="0"/>
              <a:t>Olika former av svenskundervisning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00213"/>
            <a:ext cx="6848475" cy="4213225"/>
          </a:xfrm>
        </p:spPr>
        <p:txBody>
          <a:bodyPr/>
          <a:lstStyle/>
          <a:p>
            <a:pPr eaLnBrk="1" hangingPunct="1"/>
            <a:r>
              <a:rPr lang="sv-SE" altLang="en-US" sz="1800" smtClean="0"/>
              <a:t>För vuxna: SFI (olika nivåer); SFX (yrkesinriktad undervisning i svenska)</a:t>
            </a:r>
          </a:p>
          <a:p>
            <a:pPr eaLnBrk="1" hangingPunct="1"/>
            <a:endParaRPr lang="sv-SE" altLang="en-US" sz="1800" smtClean="0"/>
          </a:p>
          <a:p>
            <a:pPr eaLnBrk="1" hangingPunct="1"/>
            <a:r>
              <a:rPr lang="sv-SE" altLang="en-US" sz="1800" smtClean="0"/>
              <a:t>För unga i gymnasieåldern – språkintroduktion</a:t>
            </a:r>
          </a:p>
          <a:p>
            <a:pPr eaLnBrk="1" hangingPunct="1"/>
            <a:endParaRPr lang="sv-SE" altLang="en-US" sz="1800" smtClean="0"/>
          </a:p>
          <a:p>
            <a:pPr eaLnBrk="1" hangingPunct="1"/>
            <a:r>
              <a:rPr lang="sv-SE" altLang="en-US" sz="1800" smtClean="0"/>
              <a:t>För yngre barn – undervisning i förskola och grundskola</a:t>
            </a:r>
          </a:p>
          <a:p>
            <a:pPr eaLnBrk="1" hangingPunct="1"/>
            <a:endParaRPr lang="en-GB" altLang="en-US" sz="1800" smtClean="0"/>
          </a:p>
        </p:txBody>
      </p:sp>
      <p:sp>
        <p:nvSpPr>
          <p:cNvPr id="11270" name="Slide Number Placeholder 15"/>
          <p:cNvSpPr txBox="1">
            <a:spLocks noGrp="1"/>
          </p:cNvSpPr>
          <p:nvPr/>
        </p:nvSpPr>
        <p:spPr bwMode="auto">
          <a:xfrm>
            <a:off x="6586538" y="6151563"/>
            <a:ext cx="2133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pPr algn="r" eaLnBrk="1" hangingPunct="1"/>
            <a:fld id="{EA3541B4-8076-44E9-9305-8179B258C02C}" type="slidenum">
              <a:rPr lang="sv-SE" altLang="en-US" sz="1200">
                <a:solidFill>
                  <a:schemeClr val="tx1"/>
                </a:solidFill>
              </a:rPr>
              <a:pPr algn="r" eaLnBrk="1" hangingPunct="1"/>
              <a:t>4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1127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de-DE" altLang="en-US" sz="1200">
                <a:solidFill>
                  <a:schemeClr val="tx1"/>
                </a:solidFill>
              </a:rPr>
              <a:t>Eskil Wadensjö</a:t>
            </a:r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1127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5E437E91-21BF-41C7-A8BE-BE7696427488}" type="slidenum">
              <a:rPr lang="sv-SE" altLang="en-US" sz="1200">
                <a:solidFill>
                  <a:schemeClr val="tx1"/>
                </a:solidFill>
              </a:rPr>
              <a:pPr/>
              <a:t>4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11273" name="Platshållare för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25538"/>
            <a:ext cx="6848475" cy="795337"/>
          </a:xfrm>
        </p:spPr>
        <p:txBody>
          <a:bodyPr/>
          <a:lstStyle/>
          <a:p>
            <a:pPr algn="ctr"/>
            <a:r>
              <a:rPr lang="sv-SE" altLang="en-US" sz="2400" smtClean="0"/>
              <a:t>Ungdomarna i språkintroduktion 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989138"/>
            <a:ext cx="6848475" cy="3860800"/>
          </a:xfrm>
          <a:noFill/>
        </p:spPr>
        <p:txBody>
          <a:bodyPr/>
          <a:lstStyle/>
          <a:p>
            <a:r>
              <a:rPr lang="sv-SE" altLang="en-US" smtClean="0"/>
              <a:t>Kön</a:t>
            </a:r>
          </a:p>
          <a:p>
            <a:pPr lvl="1"/>
            <a:r>
              <a:rPr lang="sv-SE" altLang="en-US" smtClean="0"/>
              <a:t>Män 60 procent; Kvinnor 40 procent</a:t>
            </a:r>
          </a:p>
          <a:p>
            <a:endParaRPr lang="sv-SE" altLang="en-US" smtClean="0"/>
          </a:p>
          <a:p>
            <a:r>
              <a:rPr lang="sv-SE" altLang="en-US" smtClean="0"/>
              <a:t>Ålder</a:t>
            </a:r>
          </a:p>
          <a:p>
            <a:pPr lvl="1"/>
            <a:r>
              <a:rPr lang="sv-SE" altLang="en-US" smtClean="0"/>
              <a:t>De flesta är 17,18 eller 19 år (men en del äldre)</a:t>
            </a:r>
          </a:p>
          <a:p>
            <a:endParaRPr lang="sv-SE" altLang="en-US" smtClean="0"/>
          </a:p>
          <a:p>
            <a:r>
              <a:rPr lang="sv-SE" altLang="en-US" smtClean="0"/>
              <a:t>När kom de till Sverige?</a:t>
            </a:r>
          </a:p>
          <a:p>
            <a:pPr lvl="1"/>
            <a:r>
              <a:rPr lang="sv-SE" altLang="en-US" smtClean="0"/>
              <a:t>De flesta kom 2015 (30</a:t>
            </a:r>
            <a:r>
              <a:rPr lang="en-US" altLang="en-US" smtClean="0"/>
              <a:t>%), 2016 (12%), 2017 (19%), 2018 (16%) </a:t>
            </a:r>
            <a:r>
              <a:rPr lang="sv-SE" altLang="en-US" smtClean="0"/>
              <a:t>eller</a:t>
            </a:r>
            <a:r>
              <a:rPr lang="en-US" altLang="en-US" smtClean="0"/>
              <a:t> 2019 (11%)</a:t>
            </a:r>
            <a:endParaRPr lang="sv-SE" altLang="en-US" smtClean="0"/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de-DE" altLang="en-US" sz="1200">
                <a:solidFill>
                  <a:schemeClr val="tx1"/>
                </a:solidFill>
              </a:rPr>
              <a:t>Eskil Wadensjö</a:t>
            </a:r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39C0323E-3462-4456-93F9-4D7DC62BFDEB}" type="slidenum">
              <a:rPr lang="sv-SE" altLang="en-US" sz="1200">
                <a:solidFill>
                  <a:schemeClr val="tx1"/>
                </a:solidFill>
              </a:rPr>
              <a:pPr/>
              <a:t>5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12294" name="Platshållare för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196975"/>
            <a:ext cx="6848475" cy="795338"/>
          </a:xfrm>
        </p:spPr>
        <p:txBody>
          <a:bodyPr/>
          <a:lstStyle/>
          <a:p>
            <a:pPr algn="ctr"/>
            <a:r>
              <a:rPr lang="sv-SE" altLang="en-US" sz="2400" smtClean="0"/>
              <a:t>Ungdomarna i språkintroduktion II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844675"/>
            <a:ext cx="6848475" cy="3825875"/>
          </a:xfrm>
        </p:spPr>
        <p:txBody>
          <a:bodyPr/>
          <a:lstStyle/>
          <a:p>
            <a:r>
              <a:rPr lang="sv-SE" altLang="en-US" smtClean="0"/>
              <a:t>I vilket land växte de upp?</a:t>
            </a:r>
          </a:p>
          <a:p>
            <a:pPr lvl="1"/>
            <a:r>
              <a:rPr lang="sv-SE" altLang="en-US" smtClean="0"/>
              <a:t>Syrien (38%)</a:t>
            </a:r>
          </a:p>
          <a:p>
            <a:pPr lvl="1"/>
            <a:r>
              <a:rPr lang="sv-SE" altLang="en-US" smtClean="0"/>
              <a:t>Afghanistan (11%) </a:t>
            </a:r>
          </a:p>
          <a:p>
            <a:pPr lvl="1"/>
            <a:r>
              <a:rPr lang="sv-SE" altLang="en-US" smtClean="0"/>
              <a:t>Somalia (10%)</a:t>
            </a:r>
          </a:p>
          <a:p>
            <a:pPr lvl="1"/>
            <a:r>
              <a:rPr lang="sv-SE" altLang="en-US" smtClean="0"/>
              <a:t>Iran (9%) – många av dem kan vara medborgare i Afghanistan</a:t>
            </a:r>
          </a:p>
          <a:p>
            <a:pPr>
              <a:buFontTx/>
              <a:buNone/>
            </a:pPr>
            <a:endParaRPr lang="en-GB" altLang="en-US" smtClean="0"/>
          </a:p>
        </p:txBody>
      </p:sp>
      <p:sp>
        <p:nvSpPr>
          <p:cNvPr id="13316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de-DE" altLang="en-US" sz="1200">
                <a:solidFill>
                  <a:schemeClr val="tx1"/>
                </a:solidFill>
              </a:rPr>
              <a:t>Eskil Wadensjö</a:t>
            </a:r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133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D2A9CFD2-4A52-472C-AD62-E0FEE8E1AD38}" type="slidenum">
              <a:rPr lang="sv-SE" altLang="en-US" sz="1200">
                <a:solidFill>
                  <a:schemeClr val="tx1"/>
                </a:solidFill>
              </a:rPr>
              <a:pPr/>
              <a:t>6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13318" name="Platshållare för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908050"/>
            <a:ext cx="6848475" cy="795338"/>
          </a:xfrm>
        </p:spPr>
        <p:txBody>
          <a:bodyPr/>
          <a:lstStyle/>
          <a:p>
            <a:pPr algn="ctr"/>
            <a:r>
              <a:rPr lang="sv-SE" altLang="en-US" sz="2400" smtClean="0"/>
              <a:t>Ungdomarna i språkintroduktion I</a:t>
            </a:r>
            <a:r>
              <a:rPr lang="en-US" altLang="en-US" sz="2400" smtClean="0"/>
              <a:t>II</a:t>
            </a:r>
            <a:endParaRPr lang="en-GB" altLang="en-US" sz="24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50875" y="1412875"/>
            <a:ext cx="6848475" cy="4643438"/>
          </a:xfrm>
          <a:noFill/>
        </p:spPr>
        <p:txBody>
          <a:bodyPr/>
          <a:lstStyle/>
          <a:p>
            <a:r>
              <a:rPr lang="sv-SE" altLang="en-US" smtClean="0"/>
              <a:t>Merparten är flyktingar eller anhöriga</a:t>
            </a:r>
          </a:p>
          <a:p>
            <a:pPr lvl="1"/>
            <a:r>
              <a:rPr lang="sv-SE" altLang="en-US" smtClean="0"/>
              <a:t>55% är flyktingar </a:t>
            </a:r>
          </a:p>
          <a:p>
            <a:pPr lvl="1"/>
            <a:r>
              <a:rPr lang="sv-SE" altLang="en-US" smtClean="0"/>
              <a:t>33% är anhöriginvandrare</a:t>
            </a:r>
          </a:p>
          <a:p>
            <a:pPr lvl="1"/>
            <a:r>
              <a:rPr lang="sv-SE" altLang="en-US" smtClean="0"/>
              <a:t>4% för arbete eller studier</a:t>
            </a:r>
          </a:p>
          <a:p>
            <a:r>
              <a:rPr lang="sv-SE" altLang="en-US" smtClean="0"/>
              <a:t>Alla har inte fått uppehållstillstånd</a:t>
            </a:r>
          </a:p>
          <a:p>
            <a:pPr lvl="1"/>
            <a:r>
              <a:rPr lang="sv-SE" altLang="en-US" smtClean="0"/>
              <a:t>62 % permanent uppehållstillstånd</a:t>
            </a:r>
          </a:p>
          <a:p>
            <a:pPr lvl="1"/>
            <a:r>
              <a:rPr lang="sv-SE" altLang="en-US" smtClean="0"/>
              <a:t>29 % tillfälligt uppehållstillstånd</a:t>
            </a:r>
          </a:p>
          <a:p>
            <a:pPr lvl="1"/>
            <a:r>
              <a:rPr lang="sv-SE" altLang="en-US" smtClean="0"/>
              <a:t>10 % har ej ännu fått uppehållstillstånd</a:t>
            </a:r>
          </a:p>
          <a:p>
            <a:r>
              <a:rPr lang="sv-SE" altLang="en-US" smtClean="0"/>
              <a:t>Många har anhöriga som sökt tillstånd att komma till Sverige som anknytning (30% ja; 56% nej; 14% vet inte)</a:t>
            </a:r>
          </a:p>
        </p:txBody>
      </p:sp>
      <p:sp>
        <p:nvSpPr>
          <p:cNvPr id="14340" name="Date Placeholder 1"/>
          <p:cNvSpPr txBox="1">
            <a:spLocks noGrp="1"/>
          </p:cNvSpPr>
          <p:nvPr/>
        </p:nvSpPr>
        <p:spPr bwMode="auto">
          <a:xfrm>
            <a:off x="779463" y="6151563"/>
            <a:ext cx="1122362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pPr eaLnBrk="1" hangingPunct="1"/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14341" name="Footer Placeholder 2"/>
          <p:cNvSpPr txBox="1">
            <a:spLocks noGrp="1"/>
          </p:cNvSpPr>
          <p:nvPr/>
        </p:nvSpPr>
        <p:spPr bwMode="auto">
          <a:xfrm>
            <a:off x="1936750" y="6151563"/>
            <a:ext cx="449262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 altLang="en-US" sz="1200">
                <a:solidFill>
                  <a:schemeClr val="tx1"/>
                </a:solidFill>
              </a:rPr>
              <a:t>Eskil Wadensjö </a:t>
            </a:r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14342" name="Slide Number Placeholder 3"/>
          <p:cNvSpPr txBox="1">
            <a:spLocks noGrp="1"/>
          </p:cNvSpPr>
          <p:nvPr/>
        </p:nvSpPr>
        <p:spPr bwMode="auto">
          <a:xfrm>
            <a:off x="6586538" y="6151563"/>
            <a:ext cx="213360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pPr algn="r" eaLnBrk="1" hangingPunct="1"/>
            <a:fld id="{062BE286-25F4-4B8A-B3EA-839F11C2C653}" type="slidenum">
              <a:rPr lang="sv-SE" altLang="en-US" sz="1200">
                <a:solidFill>
                  <a:schemeClr val="tx1"/>
                </a:solidFill>
              </a:rPr>
              <a:pPr algn="r" eaLnBrk="1" hangingPunct="1"/>
              <a:t>7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14343" name="Platshållare för sidfot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de-DE" altLang="en-US" sz="1200">
                <a:solidFill>
                  <a:schemeClr val="tx1"/>
                </a:solidFill>
              </a:rPr>
              <a:t>Eskil Wadensjö</a:t>
            </a:r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14344" name="Platshållare för bildnumm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2401C443-4BC2-4673-AEF6-9E72E740BEE6}" type="slidenum">
              <a:rPr lang="sv-SE" altLang="en-US" sz="1200">
                <a:solidFill>
                  <a:schemeClr val="tx1"/>
                </a:solidFill>
              </a:rPr>
              <a:pPr/>
              <a:t>7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14345" name="Platshållare för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268413"/>
            <a:ext cx="6848475" cy="795337"/>
          </a:xfrm>
        </p:spPr>
        <p:txBody>
          <a:bodyPr/>
          <a:lstStyle/>
          <a:p>
            <a:pPr algn="ctr"/>
            <a:r>
              <a:rPr lang="sv-SE" altLang="en-US" sz="2400" smtClean="0"/>
              <a:t>Ungdomarna i språkintroduktion I</a:t>
            </a:r>
            <a:r>
              <a:rPr lang="en-US" altLang="en-US" sz="2400" smtClean="0"/>
              <a:t>V</a:t>
            </a:r>
            <a:endParaRPr lang="en-GB" altLang="en-US" sz="2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276475"/>
            <a:ext cx="6848475" cy="3214688"/>
          </a:xfrm>
        </p:spPr>
        <p:txBody>
          <a:bodyPr/>
          <a:lstStyle/>
          <a:p>
            <a:r>
              <a:rPr lang="sv-SE" altLang="en-US" smtClean="0"/>
              <a:t>Skolgång före ankomsten</a:t>
            </a:r>
          </a:p>
          <a:p>
            <a:pPr lvl="1"/>
            <a:r>
              <a:rPr lang="sv-SE" altLang="en-US" smtClean="0"/>
              <a:t>Ingen skola		7 procent</a:t>
            </a:r>
          </a:p>
          <a:p>
            <a:pPr lvl="1"/>
            <a:r>
              <a:rPr lang="sv-SE" altLang="en-US" smtClean="0"/>
              <a:t>1-3 år			21 procent</a:t>
            </a:r>
          </a:p>
          <a:p>
            <a:pPr lvl="1"/>
            <a:r>
              <a:rPr lang="sv-SE" altLang="en-US" smtClean="0"/>
              <a:t>4-9 år			34 procent</a:t>
            </a:r>
          </a:p>
          <a:p>
            <a:pPr lvl="1"/>
            <a:r>
              <a:rPr lang="sv-SE" altLang="en-US" smtClean="0"/>
              <a:t>10-12 år			26 procent</a:t>
            </a:r>
          </a:p>
          <a:p>
            <a:pPr lvl="1"/>
            <a:r>
              <a:rPr lang="sv-SE" altLang="en-US" smtClean="0"/>
              <a:t>13 eller fler år		12 procent</a:t>
            </a:r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de-DE" altLang="en-US" sz="1200">
                <a:solidFill>
                  <a:schemeClr val="tx1"/>
                </a:solidFill>
              </a:rPr>
              <a:t>Eskil Wadensjö</a:t>
            </a:r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153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35F38783-2D93-4F32-B237-169B790FB449}" type="slidenum">
              <a:rPr lang="sv-SE" altLang="en-US" sz="1200">
                <a:solidFill>
                  <a:schemeClr val="tx1"/>
                </a:solidFill>
              </a:rPr>
              <a:pPr/>
              <a:t>8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15366" name="Platshållare för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196975"/>
            <a:ext cx="6848475" cy="795338"/>
          </a:xfrm>
        </p:spPr>
        <p:txBody>
          <a:bodyPr/>
          <a:lstStyle/>
          <a:p>
            <a:pPr algn="ctr"/>
            <a:r>
              <a:rPr lang="sv-SE" altLang="en-US" sz="2400" smtClean="0"/>
              <a:t>Arbete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4863" y="2205038"/>
            <a:ext cx="6848475" cy="3214687"/>
          </a:xfrm>
        </p:spPr>
        <p:txBody>
          <a:bodyPr/>
          <a:lstStyle/>
          <a:p>
            <a:r>
              <a:rPr lang="sv-SE" altLang="en-US" smtClean="0"/>
              <a:t>Arbetar samtidigt som de studerar	9%</a:t>
            </a:r>
          </a:p>
          <a:p>
            <a:endParaRPr lang="sv-SE" altLang="en-US" smtClean="0"/>
          </a:p>
          <a:p>
            <a:r>
              <a:rPr lang="sv-SE" altLang="en-US" smtClean="0"/>
              <a:t>Har arbetat	 i Sverige			27%</a:t>
            </a:r>
          </a:p>
          <a:p>
            <a:endParaRPr lang="sv-SE" altLang="en-US" smtClean="0"/>
          </a:p>
          <a:p>
            <a:r>
              <a:rPr lang="sv-SE" altLang="en-US" smtClean="0"/>
              <a:t>Har aldrig arbetat i Sverige		64%</a:t>
            </a:r>
          </a:p>
        </p:txBody>
      </p:sp>
      <p:sp>
        <p:nvSpPr>
          <p:cNvPr id="16388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de-DE" altLang="en-US" sz="1200">
                <a:solidFill>
                  <a:schemeClr val="tx1"/>
                </a:solidFill>
              </a:rPr>
              <a:t>Eskil Wadensjö</a:t>
            </a:r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fld id="{7BCD2EC6-1CA0-45FC-9DBF-E209003A1ECB}" type="slidenum">
              <a:rPr lang="sv-SE" altLang="en-US" sz="1200">
                <a:solidFill>
                  <a:schemeClr val="tx1"/>
                </a:solidFill>
              </a:rPr>
              <a:pPr/>
              <a:t>9</a:t>
            </a:fld>
            <a:endParaRPr lang="sv-SE" altLang="en-US" sz="1200">
              <a:solidFill>
                <a:schemeClr val="tx1"/>
              </a:solidFill>
            </a:endParaRPr>
          </a:p>
        </p:txBody>
      </p:sp>
      <p:sp>
        <p:nvSpPr>
          <p:cNvPr id="16390" name="Platshållare för datum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rgbClr val="002F5F"/>
                </a:solidFill>
                <a:latin typeface="Verdana" pitchFamily="34" charset="0"/>
              </a:defRPr>
            </a:lvl1pPr>
            <a:lvl2pPr>
              <a:defRPr sz="2000">
                <a:solidFill>
                  <a:srgbClr val="002F5F"/>
                </a:solidFill>
                <a:latin typeface="Arial" charset="0"/>
              </a:defRPr>
            </a:lvl2pPr>
            <a:lvl3pPr>
              <a:defRPr sz="2000">
                <a:solidFill>
                  <a:srgbClr val="002F5F"/>
                </a:solidFill>
                <a:latin typeface="Arial" charset="0"/>
              </a:defRPr>
            </a:lvl3pPr>
            <a:lvl4pPr>
              <a:defRPr sz="2000">
                <a:solidFill>
                  <a:srgbClr val="002F5F"/>
                </a:solidFill>
                <a:latin typeface="Arial" charset="0"/>
              </a:defRPr>
            </a:lvl4pPr>
            <a:lvl5pPr>
              <a:defRPr sz="2000">
                <a:solidFill>
                  <a:srgbClr val="002F5F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rgbClr val="002F5F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rgbClr val="002F5F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rgbClr val="002F5F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rgbClr val="002F5F"/>
                </a:solidFill>
                <a:latin typeface="Arial" charset="0"/>
              </a:defRPr>
            </a:lvl9pPr>
          </a:lstStyle>
          <a:p>
            <a:r>
              <a:rPr lang="sv-SE" altLang="en-US" sz="1200" smtClean="0">
                <a:solidFill>
                  <a:schemeClr val="tx1"/>
                </a:solidFill>
              </a:rPr>
              <a:t>30 januari 2020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-template_with_images_english">
  <a:themeElements>
    <a:clrScheme name="powerpoint-template_with_images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-template_with_images_english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_with_images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_with_images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_with_images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_with_images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_with_images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_with_images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template_with_images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template_with_images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template_with_images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template_with_images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template_with_images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-template_with_images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livkvist">
  <a:themeElements>
    <a:clrScheme name="Olivkvis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ivkvis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livkvi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ivkvi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ivkvi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ivkvi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ivkvi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ivkvi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ivkvi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ivkvi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ivkvi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ivkvi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ivkvi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ivkvi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ld">
  <a:themeElements>
    <a:clrScheme name="El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ld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l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powerpoint-template_with_images_english</Template>
  <TotalTime>1741</TotalTime>
  <Words>1454</Words>
  <Application>Microsoft Office PowerPoint</Application>
  <PresentationFormat>On-screen Show (4:3)</PresentationFormat>
  <Paragraphs>296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Verdana</vt:lpstr>
      <vt:lpstr>Times New Roman</vt:lpstr>
      <vt:lpstr>ＭＳ Ｐゴシック</vt:lpstr>
      <vt:lpstr>Calibri</vt:lpstr>
      <vt:lpstr>powerpoint-template_with_images_english</vt:lpstr>
      <vt:lpstr>Olivkvist</vt:lpstr>
      <vt:lpstr>Eld</vt:lpstr>
      <vt:lpstr>Invandrarindex några resultat och reflektioner  Konferens, 30 januari 2020</vt:lpstr>
      <vt:lpstr>Integration - olika undersökningsmetoder</vt:lpstr>
      <vt:lpstr>Migranter i svenskundervisning (SFI och språkintroduktion)</vt:lpstr>
      <vt:lpstr>Olika former av svenskundervisning</vt:lpstr>
      <vt:lpstr>Ungdomarna i språkintroduktion I</vt:lpstr>
      <vt:lpstr>Ungdomarna i språkintroduktion II</vt:lpstr>
      <vt:lpstr>Ungdomarna i språkintroduktion III</vt:lpstr>
      <vt:lpstr>Ungdomarna i språkintroduktion IV</vt:lpstr>
      <vt:lpstr>Arbete</vt:lpstr>
      <vt:lpstr>Hur många ensamkommande söker asyl?  </vt:lpstr>
      <vt:lpstr>Hur är den administrativa processen?</vt:lpstr>
      <vt:lpstr>Några resultat från en undersökning</vt:lpstr>
      <vt:lpstr>De flesta är pojkar</vt:lpstr>
      <vt:lpstr>Ländersammansättning</vt:lpstr>
      <vt:lpstr>Ålderssammansättning</vt:lpstr>
      <vt:lpstr>Utbildning i Sverige</vt:lpstr>
      <vt:lpstr>Arbete</vt:lpstr>
      <vt:lpstr>Faktorer som påverkar sannolikheten att vara sysselsatt för ensamkommande barn</vt:lpstr>
      <vt:lpstr>Sysselsättningen för ensamkommande barn jämfört med andra barn från samma länder</vt:lpstr>
      <vt:lpstr>Några slutsatser I</vt:lpstr>
      <vt:lpstr>Några slutsatser II</vt:lpstr>
      <vt:lpstr>Några slutsatser III</vt:lpstr>
      <vt:lpstr>Samtliga (SFI; SFX; Språkintroduktion)</vt:lpstr>
      <vt:lpstr>Samtliga (SFI; SFX; Språkintroduktion) II</vt:lpstr>
      <vt:lpstr>Samtliga (SFI; SFX; Språkintroduktion) III</vt:lpstr>
      <vt:lpstr>Samtliga (SFI; SFX; Språkintroduktion) IV</vt:lpstr>
      <vt:lpstr>Samtliga (SFI; SFX; Språkintroduktion) V</vt:lpstr>
      <vt:lpstr>Sammanfattning</vt:lpstr>
      <vt:lpstr>PowerPoint Presentation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Pensions, globalization and the economic crisis</dc:title>
  <dc:creator>eskil</dc:creator>
  <cp:lastModifiedBy>jordan</cp:lastModifiedBy>
  <cp:revision>148</cp:revision>
  <cp:lastPrinted>2020-01-28T09:44:35Z</cp:lastPrinted>
  <dcterms:created xsi:type="dcterms:W3CDTF">2010-04-28T07:06:58Z</dcterms:created>
  <dcterms:modified xsi:type="dcterms:W3CDTF">2020-02-08T15:21:27Z</dcterms:modified>
</cp:coreProperties>
</file>