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4" r:id="rId2"/>
  </p:sldMasterIdLst>
  <p:notesMasterIdLst>
    <p:notesMasterId r:id="rId28"/>
  </p:notesMasterIdLst>
  <p:handoutMasterIdLst>
    <p:handoutMasterId r:id="rId29"/>
  </p:handoutMasterIdLst>
  <p:sldIdLst>
    <p:sldId id="289" r:id="rId3"/>
    <p:sldId id="919" r:id="rId4"/>
    <p:sldId id="966" r:id="rId5"/>
    <p:sldId id="341" r:id="rId6"/>
    <p:sldId id="942" r:id="rId7"/>
    <p:sldId id="944" r:id="rId8"/>
    <p:sldId id="933" r:id="rId9"/>
    <p:sldId id="961" r:id="rId10"/>
    <p:sldId id="283" r:id="rId11"/>
    <p:sldId id="960" r:id="rId12"/>
    <p:sldId id="963" r:id="rId13"/>
    <p:sldId id="965" r:id="rId14"/>
    <p:sldId id="962" r:id="rId15"/>
    <p:sldId id="964" r:id="rId16"/>
    <p:sldId id="937" r:id="rId17"/>
    <p:sldId id="309" r:id="rId18"/>
    <p:sldId id="310" r:id="rId19"/>
    <p:sldId id="381" r:id="rId20"/>
    <p:sldId id="932" r:id="rId21"/>
    <p:sldId id="463" r:id="rId22"/>
    <p:sldId id="967" r:id="rId23"/>
    <p:sldId id="947" r:id="rId24"/>
    <p:sldId id="368" r:id="rId25"/>
    <p:sldId id="315" r:id="rId26"/>
    <p:sldId id="321" r:id="rId27"/>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elie Silfverstolpe" initials="AS" lastIdx="1" clrIdx="0">
    <p:extLst>
      <p:ext uri="{19B8F6BF-5375-455C-9EA6-DF929625EA0E}">
        <p15:presenceInfo xmlns:p15="http://schemas.microsoft.com/office/powerpoint/2012/main" userId="S-1-5-21-1220945662-2025429265-682003330-6134" providerId="AD"/>
      </p:ext>
    </p:extLst>
  </p:cmAuthor>
  <p:cmAuthor id="2" name="Maureen Hoppers" initials="MH" lastIdx="1" clrIdx="1">
    <p:extLst>
      <p:ext uri="{19B8F6BF-5375-455C-9EA6-DF929625EA0E}">
        <p15:presenceInfo xmlns:p15="http://schemas.microsoft.com/office/powerpoint/2012/main" userId="S-1-5-21-1220945662-2025429265-682003330-5694" providerId="AD"/>
      </p:ext>
    </p:extLst>
  </p:cmAuthor>
  <p:cmAuthor id="3" name="Amelie Silfverstolpe" initials="AS [2]" lastIdx="8" clrIdx="2">
    <p:extLst>
      <p:ext uri="{19B8F6BF-5375-455C-9EA6-DF929625EA0E}">
        <p15:presenceInfo xmlns:p15="http://schemas.microsoft.com/office/powerpoint/2012/main" userId="S::amelie.silfverstolpe@axfoundation.se::28de9b9e-3472-4754-b308-f913469287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484A"/>
    <a:srgbClr val="58410C"/>
    <a:srgbClr val="0AA194"/>
    <a:srgbClr val="F3C2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9" autoAdjust="0"/>
    <p:restoredTop sz="57785" autoAdjust="0"/>
  </p:normalViewPr>
  <p:slideViewPr>
    <p:cSldViewPr snapToGrid="0" snapToObjects="1">
      <p:cViewPr varScale="1">
        <p:scale>
          <a:sx n="40" d="100"/>
          <a:sy n="40" d="100"/>
        </p:scale>
        <p:origin x="186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04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B040B691-DF51-48BB-897B-3D5EF4694329}" type="datetimeFigureOut">
              <a:rPr lang="sv-SE" smtClean="0"/>
              <a:t>2020-02-05</a:t>
            </a:fld>
            <a:endParaRPr lang="sv-SE"/>
          </a:p>
        </p:txBody>
      </p:sp>
      <p:sp>
        <p:nvSpPr>
          <p:cNvPr id="4" name="Platshållare för sidfot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8D162B3E-E2E9-477B-9582-CD2FBE62B599}" type="slidenum">
              <a:rPr lang="sv-SE" smtClean="0"/>
              <a:t>‹#›</a:t>
            </a:fld>
            <a:endParaRPr lang="sv-SE"/>
          </a:p>
        </p:txBody>
      </p:sp>
    </p:spTree>
    <p:extLst>
      <p:ext uri="{BB962C8B-B14F-4D97-AF65-F5344CB8AC3E}">
        <p14:creationId xmlns:p14="http://schemas.microsoft.com/office/powerpoint/2010/main" val="27123538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A1EC48C9-7DFA-4824-83C3-09CD8B708F71}" type="datetimeFigureOut">
              <a:rPr lang="sv-SE" smtClean="0"/>
              <a:t>2020-02-05</a:t>
            </a:fld>
            <a:endParaRPr lang="sv-SE"/>
          </a:p>
        </p:txBody>
      </p:sp>
      <p:sp>
        <p:nvSpPr>
          <p:cNvPr id="4" name="Platshållare för bildobjekt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B099E888-3B33-4A52-A6E4-C045F40F177E}" type="slidenum">
              <a:rPr lang="sv-SE" smtClean="0"/>
              <a:t>‹#›</a:t>
            </a:fld>
            <a:endParaRPr lang="sv-SE"/>
          </a:p>
        </p:txBody>
      </p:sp>
    </p:spTree>
    <p:extLst>
      <p:ext uri="{BB962C8B-B14F-4D97-AF65-F5344CB8AC3E}">
        <p14:creationId xmlns:p14="http://schemas.microsoft.com/office/powerpoint/2010/main" val="577455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cb.se/hitta-statistik/statistik-efter-amne/arbetsmarknad/arbetskraftsundersokningar/arbetskraftsundersokningarna-aku/pong/tabell-och-diagram/flodesdata--overgangar-mellan-olika-arbetsmarknadstillstand/rekryteringstabeller-aku-1574-ar-ar-tillaggstabelle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blogg.oppnadorren.se/wp-content/uploads/2016/08/ATT-VARA-MED-I-LEKEN.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blogg.oppnadorren.se/wp-content/uploads/2016/08/ATT-VARA-MED-I-LEKEN.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099E888-3B33-4A52-A6E4-C045F40F177E}" type="slidenum">
              <a:rPr lang="sv-SE" smtClean="0"/>
              <a:t>1</a:t>
            </a:fld>
            <a:endParaRPr lang="sv-SE"/>
          </a:p>
        </p:txBody>
      </p:sp>
    </p:spTree>
    <p:extLst>
      <p:ext uri="{BB962C8B-B14F-4D97-AF65-F5344CB8AC3E}">
        <p14:creationId xmlns:p14="http://schemas.microsoft.com/office/powerpoint/2010/main" val="3011197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Ytterligare 8% av totalen (19 % av de som fått träffa en arbetsgivare) har fått praktik. </a:t>
            </a:r>
          </a:p>
          <a:p>
            <a:endParaRPr lang="sv-SE" dirty="0"/>
          </a:p>
          <a:p>
            <a:r>
              <a:rPr lang="sv-SE" dirty="0"/>
              <a:t>Utöver som fått jobb/praktik har ytterligare 18 % fått komma på intervju även om de inte fick jobbet. Bara det är viktigt för många utrikesfödda som i många fall inte ens får svar på sina jobbansökningar.</a:t>
            </a:r>
          </a:p>
          <a:p>
            <a:endParaRPr lang="sv-SE" dirty="0"/>
          </a:p>
          <a:p>
            <a:r>
              <a:rPr lang="sv-SE" dirty="0"/>
              <a:t>För Yrkesdörren och KB är siffrorna för att komma i jobb något högre, mellan 18 -22 % har fått jobb och upp till 10 % har fått praktik. Inom Yrkesdörren är det dessutom 9 % som uppger att de tror att de snart kommer få jobb/praktik genom sin dörröppnare.</a:t>
            </a:r>
          </a:p>
          <a:p>
            <a:endParaRPr lang="sv-SE" dirty="0"/>
          </a:p>
          <a:p>
            <a:r>
              <a:rPr lang="sv-SE" dirty="0"/>
              <a:t>Lite provocerande brukar vi säga att vi är bättre än AF som bara hjälper 13 % av sina deltagare att få jobb men de har i genomsnitt kanske en svårare målgrupp än ÖppnaDörren. Men även om vi plockar de mer lågt hängande frukterna är det bra, det ger andra aktörer mer möjlighet och tid att fokusera på dem som behöver mer hjälp. </a:t>
            </a:r>
          </a:p>
          <a:p>
            <a:endParaRPr lang="sv-SE" dirty="0"/>
          </a:p>
          <a:p>
            <a:r>
              <a:rPr lang="sv-SE" dirty="0"/>
              <a:t>12 000 </a:t>
            </a:r>
            <a:r>
              <a:rPr lang="sv-SE" dirty="0" err="1"/>
              <a:t>pers</a:t>
            </a:r>
            <a:r>
              <a:rPr lang="sv-SE" dirty="0"/>
              <a:t> (per kvartal), drygt 13 procent av de arbetslösa, uppgav att de fått jobbet via Arbetsförmedlingen.</a:t>
            </a:r>
            <a:br>
              <a:rPr lang="sv-SE" dirty="0"/>
            </a:br>
            <a:r>
              <a:rPr lang="sv-SE" dirty="0"/>
              <a:t>Källa: </a:t>
            </a:r>
            <a:r>
              <a:rPr lang="sv-SE" u="sng" dirty="0">
                <a:solidFill>
                  <a:schemeClr val="accent5"/>
                </a:solidFill>
                <a:hlinkClick r:id="rId3">
                  <a:extLst>
                    <a:ext uri="{A12FA001-AC4F-418D-AE19-62706E023703}">
                      <ahyp:hlinkClr xmlns:ahyp="http://schemas.microsoft.com/office/drawing/2018/hyperlinkcolor" val="tx"/>
                    </a:ext>
                  </a:extLst>
                </a:hlinkClick>
              </a:rPr>
              <a:t>2017 års AKU</a:t>
            </a:r>
            <a:r>
              <a:rPr lang="sv-SE" u="sng" dirty="0">
                <a:solidFill>
                  <a:schemeClr val="accent5"/>
                </a:solidFill>
              </a:rPr>
              <a:t> </a:t>
            </a:r>
            <a:r>
              <a:rPr lang="sv-SE" u="sng" dirty="0"/>
              <a:t>(SCBs Arbetskraftsundersökning)</a:t>
            </a:r>
            <a:r>
              <a:rPr lang="sv-SE" dirty="0"/>
              <a:t>  </a:t>
            </a:r>
          </a:p>
          <a:p>
            <a:endParaRPr lang="sv-SE" dirty="0"/>
          </a:p>
          <a:p>
            <a:r>
              <a:rPr lang="sv-SE" dirty="0"/>
              <a:t>Och även när vi går tillbaka de tidigare sex åren kan man se att andelen som uppgett att de fått jobbet via Arbetsförmedlingen aldrig är högre än 15 procent.</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Representanter från AF och som sitter i vår styrgrupp för ESF-projektet gratulerade oss när jag berättade detta och dementerade inte att ÖppnaDörren är bättre än AF </a:t>
            </a:r>
            <a:r>
              <a:rPr lang="sv-SE" dirty="0">
                <a:sym typeface="Wingdings" panose="05000000000000000000" pitchFamily="2" charset="2"/>
              </a:rPr>
              <a:t>. Dock ska vi till AFs försvar säga att de har en mer omfattande målgrupp med många långtidsarbetslösa som är en utmaning att få i jobb. Det kan vara så att vi kanske plockar de lägre hängande frukterna.</a:t>
            </a:r>
            <a:endParaRPr lang="sv-SE" dirty="0"/>
          </a:p>
          <a:p>
            <a:endParaRPr lang="sv-SE" dirty="0"/>
          </a:p>
          <a:p>
            <a:r>
              <a:rPr lang="sv-SE" dirty="0"/>
              <a:t>https://www.scb.se/hitta-statistik/statistik-efter-amne/arbetsmarknad/arbetskraftsundersokningar/arbetskraftsundersokningarna-aku/pong/tabell-och-diagram/flodesdata--overgangar-mellan-olika-arbetsmarknadstillstand/rekryteringstabeller-aku-1574-ar-ar-tillaggstabeller/</a:t>
            </a:r>
          </a:p>
          <a:p>
            <a:endParaRPr lang="sv-SE"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B099E888-3B33-4A52-A6E4-C045F40F177E}" type="slidenum">
              <a:rPr lang="sv-SE" smtClean="0"/>
              <a:t>10</a:t>
            </a:fld>
            <a:endParaRPr lang="sv-SE"/>
          </a:p>
        </p:txBody>
      </p:sp>
    </p:spTree>
    <p:extLst>
      <p:ext uri="{BB962C8B-B14F-4D97-AF65-F5344CB8AC3E}">
        <p14:creationId xmlns:p14="http://schemas.microsoft.com/office/powerpoint/2010/main" val="3484855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Mötet med en dörröppnare, som av fri vilja anmält sig för att hjälpa dig som utrikesfödd, genererar många mervärden jämfört med mötet med ”anställda handläggare”. Vi tycker det är speciellt fint att se att det är så självförtroendehöjande! Detta märks också i fritextsvaren om ni vill titta på dem.</a:t>
            </a:r>
          </a:p>
          <a:p>
            <a:endParaRPr lang="sv-SE" dirty="0"/>
          </a:p>
          <a:p>
            <a:r>
              <a:rPr lang="sv-SE" dirty="0"/>
              <a:t>Tränat svenska i ”oskyddad miljö”</a:t>
            </a:r>
          </a:p>
          <a:p>
            <a:r>
              <a:rPr lang="sv-SE" dirty="0"/>
              <a:t>Varit hemma i ett svenskt hem</a:t>
            </a:r>
          </a:p>
          <a:p>
            <a:r>
              <a:rPr lang="sv-SE" dirty="0"/>
              <a:t>Fått bättre förståelse för hur det är att vara förälder i Sverige</a:t>
            </a:r>
          </a:p>
          <a:p>
            <a:r>
              <a:rPr lang="sv-SE" dirty="0"/>
              <a:t>Förstår sin bransch och de informella rekryteringsvägarna</a:t>
            </a:r>
          </a:p>
          <a:p>
            <a:endParaRPr lang="sv-SE" dirty="0"/>
          </a:p>
        </p:txBody>
      </p:sp>
      <p:sp>
        <p:nvSpPr>
          <p:cNvPr id="4" name="Platshållare för bildnummer 3"/>
          <p:cNvSpPr>
            <a:spLocks noGrp="1"/>
          </p:cNvSpPr>
          <p:nvPr>
            <p:ph type="sldNum" sz="quarter" idx="5"/>
          </p:nvPr>
        </p:nvSpPr>
        <p:spPr/>
        <p:txBody>
          <a:bodyPr/>
          <a:lstStyle/>
          <a:p>
            <a:fld id="{B099E888-3B33-4A52-A6E4-C045F40F177E}" type="slidenum">
              <a:rPr lang="sv-SE" smtClean="0"/>
              <a:t>11</a:t>
            </a:fld>
            <a:endParaRPr lang="sv-SE"/>
          </a:p>
        </p:txBody>
      </p:sp>
    </p:spTree>
    <p:extLst>
      <p:ext uri="{BB962C8B-B14F-4D97-AF65-F5344CB8AC3E}">
        <p14:creationId xmlns:p14="http://schemas.microsoft.com/office/powerpoint/2010/main" val="1309162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baseline="0" dirty="0">
                <a:solidFill>
                  <a:schemeClr val="tx1"/>
                </a:solidFill>
                <a:latin typeface="+mn-lt"/>
                <a:ea typeface="+mn-ea"/>
                <a:cs typeface="+mn-cs"/>
              </a:rPr>
              <a:t>65% av de svarande uppger att de har fortsatt att hålla kontakten efter sitt första möte. </a:t>
            </a:r>
          </a:p>
          <a:p>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Av dessa har 72% träffats en eller fler gånger efter sitt första möte, </a:t>
            </a:r>
          </a:p>
          <a:p>
            <a:r>
              <a:rPr lang="sv-SE" sz="1200" b="0" i="0" u="none" strike="noStrike" kern="1200" baseline="0" dirty="0">
                <a:solidFill>
                  <a:schemeClr val="tx1"/>
                </a:solidFill>
                <a:latin typeface="+mn-lt"/>
                <a:ea typeface="+mn-ea"/>
                <a:cs typeface="+mn-cs"/>
              </a:rPr>
              <a:t>medan 28% har valt att hålla kontakten via sociala medier, e-post eller telefon.</a:t>
            </a:r>
          </a:p>
          <a:p>
            <a:endParaRPr lang="sv-SE" sz="1200" b="0" i="0" u="none" strike="noStrike" kern="1200" baseline="0" dirty="0">
              <a:solidFill>
                <a:schemeClr val="tx1"/>
              </a:solidFill>
              <a:latin typeface="+mn-lt"/>
              <a:ea typeface="+mn-ea"/>
              <a:cs typeface="+mn-cs"/>
            </a:endParaRPr>
          </a:p>
          <a:p>
            <a:r>
              <a:rPr lang="sv-SE" sz="1200" b="1" i="0" u="none" strike="noStrike" kern="1200" baseline="0" dirty="0">
                <a:solidFill>
                  <a:schemeClr val="tx1"/>
                </a:solidFill>
                <a:latin typeface="+mn-lt"/>
                <a:ea typeface="+mn-ea"/>
                <a:cs typeface="+mn-cs"/>
              </a:rPr>
              <a:t>• </a:t>
            </a:r>
            <a:r>
              <a:rPr lang="sv-SE" sz="1200" b="0" i="0" u="none" strike="noStrike" kern="1200" baseline="0" dirty="0">
                <a:solidFill>
                  <a:schemeClr val="tx1"/>
                </a:solidFill>
                <a:latin typeface="+mn-lt"/>
                <a:ea typeface="+mn-ea"/>
                <a:cs typeface="+mn-cs"/>
              </a:rPr>
              <a:t>Genom sin dörröppnare har 60% fått kontakt med en till tre nya personer som är etablerade i Sverige. 14% har breddat sitt nätverk med fyra till tio personer och 5% har lärt känna fler än tio personer genom sin dörröppnare.</a:t>
            </a:r>
            <a:endParaRPr lang="sv-SE" dirty="0"/>
          </a:p>
        </p:txBody>
      </p:sp>
      <p:sp>
        <p:nvSpPr>
          <p:cNvPr id="4" name="Platshållare för bildnummer 3"/>
          <p:cNvSpPr>
            <a:spLocks noGrp="1"/>
          </p:cNvSpPr>
          <p:nvPr>
            <p:ph type="sldNum" sz="quarter" idx="5"/>
          </p:nvPr>
        </p:nvSpPr>
        <p:spPr/>
        <p:txBody>
          <a:bodyPr/>
          <a:lstStyle/>
          <a:p>
            <a:fld id="{B099E888-3B33-4A52-A6E4-C045F40F177E}" type="slidenum">
              <a:rPr lang="sv-SE" smtClean="0"/>
              <a:t>12</a:t>
            </a:fld>
            <a:endParaRPr lang="sv-SE"/>
          </a:p>
        </p:txBody>
      </p:sp>
    </p:spTree>
    <p:extLst>
      <p:ext uri="{BB962C8B-B14F-4D97-AF65-F5344CB8AC3E}">
        <p14:creationId xmlns:p14="http://schemas.microsoft.com/office/powerpoint/2010/main" val="2899122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har som ett delmål att även verka för att bidra till att minska segregationen genom att deltagarna (både deltagare och dörröppnare) besöker nya stadsdelar.</a:t>
            </a:r>
          </a:p>
        </p:txBody>
      </p:sp>
      <p:sp>
        <p:nvSpPr>
          <p:cNvPr id="4" name="Platshållare för bildnummer 3"/>
          <p:cNvSpPr>
            <a:spLocks noGrp="1"/>
          </p:cNvSpPr>
          <p:nvPr>
            <p:ph type="sldNum" sz="quarter" idx="5"/>
          </p:nvPr>
        </p:nvSpPr>
        <p:spPr/>
        <p:txBody>
          <a:bodyPr/>
          <a:lstStyle/>
          <a:p>
            <a:fld id="{B099E888-3B33-4A52-A6E4-C045F40F177E}" type="slidenum">
              <a:rPr lang="sv-SE" smtClean="0"/>
              <a:t>13</a:t>
            </a:fld>
            <a:endParaRPr lang="sv-SE"/>
          </a:p>
        </p:txBody>
      </p:sp>
    </p:spTree>
    <p:extLst>
      <p:ext uri="{BB962C8B-B14F-4D97-AF65-F5344CB8AC3E}">
        <p14:creationId xmlns:p14="http://schemas.microsoft.com/office/powerpoint/2010/main" val="814222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baseline="0" dirty="0">
                <a:solidFill>
                  <a:schemeClr val="tx1"/>
                </a:solidFill>
                <a:latin typeface="+mn-lt"/>
                <a:ea typeface="+mn-ea"/>
                <a:cs typeface="+mn-cs"/>
              </a:rPr>
              <a:t>59% av de som svarat på enkäten tillhör Europeiska Socialfondens (ESF) målgrupp; det vill säga att majoriteten är inskrivna i Arbetsförmedlingens</a:t>
            </a:r>
          </a:p>
          <a:p>
            <a:r>
              <a:rPr lang="sv-SE" sz="1200" b="0" i="0" u="none" strike="noStrike" kern="1200" baseline="0" dirty="0">
                <a:solidFill>
                  <a:schemeClr val="tx1"/>
                </a:solidFill>
                <a:latin typeface="+mn-lt"/>
                <a:ea typeface="+mn-ea"/>
                <a:cs typeface="+mn-cs"/>
              </a:rPr>
              <a:t>etableringsprogram vid tiden för deras möte.</a:t>
            </a:r>
          </a:p>
          <a:p>
            <a:endParaRPr lang="sv-SE" sz="1200" b="0" i="0" u="none" strike="noStrike" kern="1200" baseline="0" dirty="0">
              <a:solidFill>
                <a:schemeClr val="tx1"/>
              </a:solidFill>
              <a:latin typeface="+mn-lt"/>
              <a:ea typeface="+mn-ea"/>
              <a:cs typeface="+mn-cs"/>
            </a:endParaRPr>
          </a:p>
          <a:p>
            <a:r>
              <a:rPr lang="sv-SE" sz="1200" b="1" i="0" u="none" strike="noStrike" kern="1200" baseline="0" dirty="0">
                <a:solidFill>
                  <a:schemeClr val="tx1"/>
                </a:solidFill>
                <a:latin typeface="+mn-lt"/>
                <a:ea typeface="+mn-ea"/>
                <a:cs typeface="+mn-cs"/>
              </a:rPr>
              <a:t>• </a:t>
            </a:r>
            <a:r>
              <a:rPr lang="sv-SE" sz="1200" b="0" i="0" u="none" strike="noStrike" kern="1200" baseline="0" dirty="0">
                <a:solidFill>
                  <a:schemeClr val="tx1"/>
                </a:solidFill>
                <a:latin typeface="+mn-lt"/>
                <a:ea typeface="+mn-ea"/>
                <a:cs typeface="+mn-cs"/>
              </a:rPr>
              <a:t>64% av de som har fått arbete är inskrivna i Arbetsförmedlingens etableringsprogram inom den tidsram som ESF-projektet accepterar</a:t>
            </a:r>
          </a:p>
          <a:p>
            <a:r>
              <a:rPr lang="sv-SE" sz="1200" b="0" i="0" u="none" strike="noStrike" kern="1200" baseline="0" dirty="0">
                <a:solidFill>
                  <a:schemeClr val="tx1"/>
                </a:solidFill>
                <a:latin typeface="+mn-lt"/>
                <a:ea typeface="+mn-ea"/>
                <a:cs typeface="+mn-cs"/>
              </a:rPr>
              <a:t>för deltagare i projektet.</a:t>
            </a:r>
          </a:p>
          <a:p>
            <a:endParaRPr lang="sv-SE" sz="1200" b="0" i="0" u="none" strike="noStrike" kern="1200" baseline="0" dirty="0">
              <a:solidFill>
                <a:schemeClr val="tx1"/>
              </a:solidFill>
              <a:latin typeface="+mn-lt"/>
              <a:ea typeface="+mn-ea"/>
              <a:cs typeface="+mn-cs"/>
            </a:endParaRPr>
          </a:p>
          <a:p>
            <a:r>
              <a:rPr lang="sv-SE" sz="1200" b="1" i="0" u="none" strike="noStrike" kern="1200" baseline="0" dirty="0">
                <a:solidFill>
                  <a:schemeClr val="tx1"/>
                </a:solidFill>
                <a:latin typeface="+mn-lt"/>
                <a:ea typeface="+mn-ea"/>
                <a:cs typeface="+mn-cs"/>
              </a:rPr>
              <a:t>• </a:t>
            </a:r>
            <a:r>
              <a:rPr lang="sv-SE" sz="1200" b="0" i="0" u="none" strike="noStrike" kern="1200" baseline="0" dirty="0">
                <a:solidFill>
                  <a:schemeClr val="tx1"/>
                </a:solidFill>
                <a:latin typeface="+mn-lt"/>
                <a:ea typeface="+mn-ea"/>
                <a:cs typeface="+mn-cs"/>
              </a:rPr>
              <a:t>De som just nu är inskrivna i etableringsprogrammet har träffat fler etablerade svenskar genom någon av partnerorganisationerna än</a:t>
            </a:r>
          </a:p>
          <a:p>
            <a:r>
              <a:rPr lang="sv-SE" sz="1200" b="0" i="0" u="none" strike="noStrike" kern="1200" baseline="0" dirty="0">
                <a:solidFill>
                  <a:schemeClr val="tx1"/>
                </a:solidFill>
                <a:latin typeface="+mn-lt"/>
                <a:ea typeface="+mn-ea"/>
                <a:cs typeface="+mn-cs"/>
              </a:rPr>
              <a:t>de som inte är inskrivna i etableringsprogrammet.</a:t>
            </a:r>
          </a:p>
          <a:p>
            <a:endParaRPr lang="sv-SE" sz="1200" b="0" i="0" u="none" strike="noStrike" kern="1200" baseline="0" dirty="0">
              <a:solidFill>
                <a:schemeClr val="tx1"/>
              </a:solidFill>
              <a:latin typeface="+mn-lt"/>
              <a:ea typeface="+mn-ea"/>
              <a:cs typeface="+mn-cs"/>
            </a:endParaRPr>
          </a:p>
          <a:p>
            <a:r>
              <a:rPr lang="sv-SE" sz="1200" b="1" i="0" u="none" strike="noStrike" kern="1200" baseline="0" dirty="0">
                <a:solidFill>
                  <a:schemeClr val="tx1"/>
                </a:solidFill>
                <a:latin typeface="+mn-lt"/>
                <a:ea typeface="+mn-ea"/>
                <a:cs typeface="+mn-cs"/>
              </a:rPr>
              <a:t>• </a:t>
            </a:r>
            <a:r>
              <a:rPr lang="sv-SE" sz="1200" b="0" i="0" u="none" strike="noStrike" kern="1200" baseline="0" dirty="0">
                <a:solidFill>
                  <a:schemeClr val="tx1"/>
                </a:solidFill>
                <a:latin typeface="+mn-lt"/>
                <a:ea typeface="+mn-ea"/>
                <a:cs typeface="+mn-cs"/>
              </a:rPr>
              <a:t>83% har varit inskrivna hos Arbetsförmedlingen någon gång under de senaste tre åren, medan 58% fortfarande är inskrivna vid tiden</a:t>
            </a:r>
          </a:p>
          <a:p>
            <a:r>
              <a:rPr lang="sv-SE" sz="1200" b="0" i="0" u="none" strike="noStrike" kern="1200" baseline="0" dirty="0">
                <a:solidFill>
                  <a:schemeClr val="tx1"/>
                </a:solidFill>
                <a:latin typeface="+mn-lt"/>
                <a:ea typeface="+mn-ea"/>
                <a:cs typeface="+mn-cs"/>
              </a:rPr>
              <a:t>för denna effektutvärdering.</a:t>
            </a:r>
          </a:p>
          <a:p>
            <a:endParaRPr lang="sv-SE" sz="1200" b="0" i="0" u="none" strike="noStrike" kern="1200" baseline="0" dirty="0">
              <a:solidFill>
                <a:schemeClr val="tx1"/>
              </a:solidFill>
              <a:latin typeface="+mn-lt"/>
              <a:ea typeface="+mn-ea"/>
              <a:cs typeface="+mn-cs"/>
            </a:endParaRPr>
          </a:p>
          <a:p>
            <a:r>
              <a:rPr lang="sv-SE" sz="1200" b="1" i="0" u="none" strike="noStrike" kern="1200" baseline="0" dirty="0">
                <a:solidFill>
                  <a:schemeClr val="tx1"/>
                </a:solidFill>
                <a:latin typeface="+mn-lt"/>
                <a:ea typeface="+mn-ea"/>
                <a:cs typeface="+mn-cs"/>
              </a:rPr>
              <a:t>• </a:t>
            </a:r>
            <a:r>
              <a:rPr lang="sv-SE" sz="1200" b="0" i="0" u="none" strike="noStrike" kern="1200" baseline="0" dirty="0">
                <a:solidFill>
                  <a:schemeClr val="tx1"/>
                </a:solidFill>
                <a:latin typeface="+mn-lt"/>
                <a:ea typeface="+mn-ea"/>
                <a:cs typeface="+mn-cs"/>
              </a:rPr>
              <a:t>Det är mindre vanligt att personer födda i Europa är registrerade på Arbetsförmedlingen, än personer födda utanför Europa</a:t>
            </a:r>
            <a:endParaRPr lang="sv-SE" dirty="0"/>
          </a:p>
        </p:txBody>
      </p:sp>
      <p:sp>
        <p:nvSpPr>
          <p:cNvPr id="4" name="Platshållare för bildnummer 3"/>
          <p:cNvSpPr>
            <a:spLocks noGrp="1"/>
          </p:cNvSpPr>
          <p:nvPr>
            <p:ph type="sldNum" sz="quarter" idx="5"/>
          </p:nvPr>
        </p:nvSpPr>
        <p:spPr/>
        <p:txBody>
          <a:bodyPr/>
          <a:lstStyle/>
          <a:p>
            <a:fld id="{B099E888-3B33-4A52-A6E4-C045F40F177E}" type="slidenum">
              <a:rPr lang="sv-SE" smtClean="0"/>
              <a:t>14</a:t>
            </a:fld>
            <a:endParaRPr lang="sv-SE"/>
          </a:p>
        </p:txBody>
      </p:sp>
    </p:spTree>
    <p:extLst>
      <p:ext uri="{BB962C8B-B14F-4D97-AF65-F5344CB8AC3E}">
        <p14:creationId xmlns:p14="http://schemas.microsoft.com/office/powerpoint/2010/main" val="2065337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t>ÖDs</a:t>
            </a:r>
            <a:r>
              <a:rPr lang="sv-SE" dirty="0"/>
              <a:t> roll är ju inte enbart att hjälpa utrikesfödda att etablera sig på arbetsmarknaden utan vi vill ju också påverka allmänhetens syn på sin roll i integrationsarbetet, hjälpa företag att nå en större talangpool och att opinionsbilda i frågan genom gräsrotspåverkan och att skapa en folkrörelse av dörröppnare. ÖppnaDörren har kastat ut 50 000 små gruskorn som alla skapar ringar på vattnet – tillsammans blir det till en svallvåg. </a:t>
            </a:r>
          </a:p>
          <a:p>
            <a:endParaRPr lang="sv-SE" dirty="0"/>
          </a:p>
          <a:p>
            <a:endParaRPr lang="sv-SE" dirty="0"/>
          </a:p>
        </p:txBody>
      </p:sp>
      <p:sp>
        <p:nvSpPr>
          <p:cNvPr id="4" name="Platshållare för bildnummer 3"/>
          <p:cNvSpPr>
            <a:spLocks noGrp="1"/>
          </p:cNvSpPr>
          <p:nvPr>
            <p:ph type="sldNum" sz="quarter" idx="5"/>
          </p:nvPr>
        </p:nvSpPr>
        <p:spPr/>
        <p:txBody>
          <a:bodyPr/>
          <a:lstStyle/>
          <a:p>
            <a:fld id="{B099E888-3B33-4A52-A6E4-C045F40F177E}" type="slidenum">
              <a:rPr lang="sv-SE" smtClean="0"/>
              <a:t>15</a:t>
            </a:fld>
            <a:endParaRPr lang="sv-SE"/>
          </a:p>
        </p:txBody>
      </p:sp>
    </p:spTree>
    <p:extLst>
      <p:ext uri="{BB962C8B-B14F-4D97-AF65-F5344CB8AC3E}">
        <p14:creationId xmlns:p14="http://schemas.microsoft.com/office/powerpoint/2010/main" val="2451754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När jag var dörröppnare första gången var detta kanske mitt bästa sms det året! </a:t>
            </a:r>
          </a:p>
          <a:p>
            <a:r>
              <a:rPr lang="sv-SE" dirty="0"/>
              <a:t>Träffade Saied och hans familj genom ID </a:t>
            </a:r>
          </a:p>
          <a:p>
            <a:r>
              <a:rPr lang="sv-SE" dirty="0"/>
              <a:t>Elektriker från Iran, bott länge i Sverige, inte fått jobb trots skriande behov av elektriker. Hankat sig fram. </a:t>
            </a:r>
          </a:p>
          <a:p>
            <a:r>
              <a:rPr lang="sv-SE" dirty="0"/>
              <a:t>Satte honom i kontakt med en VD för ett byggbolag som träffade honom – gjorde en informell validering och förstod på sättet han pratade att han kunde sina saker. Hade inte behov själv i sitt bolag men la ut på Facebook. Tre följare hörde av sig och Saied fick först en praktikplats som sedan ledde till fast anställning!</a:t>
            </a:r>
          </a:p>
        </p:txBody>
      </p:sp>
      <p:sp>
        <p:nvSpPr>
          <p:cNvPr id="4" name="Platshållare för bildnummer 3"/>
          <p:cNvSpPr>
            <a:spLocks noGrp="1"/>
          </p:cNvSpPr>
          <p:nvPr>
            <p:ph type="sldNum" sz="quarter" idx="5"/>
          </p:nvPr>
        </p:nvSpPr>
        <p:spPr/>
        <p:txBody>
          <a:bodyPr/>
          <a:lstStyle/>
          <a:p>
            <a:fld id="{B099E888-3B33-4A52-A6E4-C045F40F177E}" type="slidenum">
              <a:rPr lang="sv-SE" smtClean="0"/>
              <a:t>16</a:t>
            </a:fld>
            <a:endParaRPr lang="sv-SE"/>
          </a:p>
        </p:txBody>
      </p:sp>
    </p:spTree>
    <p:extLst>
      <p:ext uri="{BB962C8B-B14F-4D97-AF65-F5344CB8AC3E}">
        <p14:creationId xmlns:p14="http://schemas.microsoft.com/office/powerpoint/2010/main" val="995283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Då blev vi i vår tur hembjuda till dem för en iransk festmåltid. Roligt att ses med barnen, de hittar varandra direkt!</a:t>
            </a:r>
          </a:p>
        </p:txBody>
      </p:sp>
      <p:sp>
        <p:nvSpPr>
          <p:cNvPr id="4" name="Platshållare för bildnummer 3"/>
          <p:cNvSpPr>
            <a:spLocks noGrp="1"/>
          </p:cNvSpPr>
          <p:nvPr>
            <p:ph type="sldNum" sz="quarter" idx="5"/>
          </p:nvPr>
        </p:nvSpPr>
        <p:spPr/>
        <p:txBody>
          <a:bodyPr/>
          <a:lstStyle/>
          <a:p>
            <a:fld id="{B099E888-3B33-4A52-A6E4-C045F40F177E}" type="slidenum">
              <a:rPr lang="sv-SE" smtClean="0"/>
              <a:t>17</a:t>
            </a:fld>
            <a:endParaRPr lang="sv-SE"/>
          </a:p>
        </p:txBody>
      </p:sp>
    </p:spTree>
    <p:extLst>
      <p:ext uri="{BB962C8B-B14F-4D97-AF65-F5344CB8AC3E}">
        <p14:creationId xmlns:p14="http://schemas.microsoft.com/office/powerpoint/2010/main" val="1417855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gör också nätverksträffar för företag – som vill bredda sina nätverk genom att ordna nätverksträffar där vi matchare en hel grupp med anställda samtidigt. Företaget bjuder alla på lunch, de samtalar 2 och 2 en timme, pratar om branschen och delar kontakter. Ibland tar de direkt med någon de träffat till HR och presenterar dem. Ex Martin &amp; Servera rekryterade en superduktig logistiker som extraknäckte i en ekobutik då han hade svårt att få jobb i nivå med sin kompetens.</a:t>
            </a:r>
          </a:p>
        </p:txBody>
      </p:sp>
      <p:sp>
        <p:nvSpPr>
          <p:cNvPr id="4" name="Platshållare för bildnummer 3"/>
          <p:cNvSpPr>
            <a:spLocks noGrp="1"/>
          </p:cNvSpPr>
          <p:nvPr>
            <p:ph type="sldNum" sz="quarter" idx="5"/>
          </p:nvPr>
        </p:nvSpPr>
        <p:spPr/>
        <p:txBody>
          <a:bodyPr/>
          <a:lstStyle/>
          <a:p>
            <a:fld id="{B099E888-3B33-4A52-A6E4-C045F40F177E}" type="slidenum">
              <a:rPr lang="sv-SE" smtClean="0"/>
              <a:t>18</a:t>
            </a:fld>
            <a:endParaRPr lang="sv-SE"/>
          </a:p>
        </p:txBody>
      </p:sp>
    </p:spTree>
    <p:extLst>
      <p:ext uri="{BB962C8B-B14F-4D97-AF65-F5344CB8AC3E}">
        <p14:creationId xmlns:p14="http://schemas.microsoft.com/office/powerpoint/2010/main" val="577936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1295400" y="1087438"/>
            <a:ext cx="7245350" cy="5435600"/>
          </a:xfrm>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err="1"/>
              <a:t>ÖppnaDörren</a:t>
            </a:r>
            <a:r>
              <a:rPr lang="sv-SE" dirty="0"/>
              <a:t> vänder sig primärt till allmänheten men jobbar också med företagspartners som vill erbjuda möjligheten till sina anställda</a:t>
            </a:r>
          </a:p>
          <a:p>
            <a:pPr marL="171450" indent="-171450">
              <a:buFont typeface="Arial" panose="020B0604020202020204" pitchFamily="34" charset="0"/>
              <a:buChar char="•"/>
            </a:pPr>
            <a:r>
              <a:rPr lang="sv-SE" dirty="0"/>
              <a:t>Alla initiativ sammanför nya och etablerade svenskar på individnivå.</a:t>
            </a:r>
          </a:p>
          <a:p>
            <a:pPr marL="171450" indent="-171450">
              <a:buFont typeface="Arial" panose="020B0604020202020204" pitchFamily="34" charset="0"/>
              <a:buChar char="•"/>
            </a:pPr>
            <a:r>
              <a:rPr lang="sv-SE" dirty="0"/>
              <a:t>Gemensamt för alla initiativen är att de är ”lågtröskelaktiviteter” som bara kräver att man ses en gång om man inte vill mer än så. </a:t>
            </a:r>
          </a:p>
          <a:p>
            <a:pPr marL="171450" indent="-171450">
              <a:buFont typeface="Arial" panose="020B0604020202020204" pitchFamily="34" charset="0"/>
              <a:buChar char="•"/>
            </a:pPr>
            <a:r>
              <a:rPr lang="sv-SE" dirty="0"/>
              <a:t>Yrkesdörren drivs av Axfoundation, de övriga tre är fristående verksamheter som får hjälp med kompetensutveckling, kapacitetsbyggande och finansiering av Axfoundation.</a:t>
            </a:r>
          </a:p>
          <a:p>
            <a:endParaRPr lang="sv-SE" dirty="0"/>
          </a:p>
        </p:txBody>
      </p:sp>
      <p:sp>
        <p:nvSpPr>
          <p:cNvPr id="4" name="Platshållare för bildnummer 3"/>
          <p:cNvSpPr>
            <a:spLocks noGrp="1"/>
          </p:cNvSpPr>
          <p:nvPr>
            <p:ph type="sldNum" sz="quarter" idx="10"/>
          </p:nvPr>
        </p:nvSpPr>
        <p:spPr/>
        <p:txBody>
          <a:bodyPr/>
          <a:lstStyle/>
          <a:p>
            <a:fld id="{B099E888-3B33-4A52-A6E4-C045F40F177E}" type="slidenum">
              <a:rPr lang="sv-SE" smtClean="0"/>
              <a:t>19</a:t>
            </a:fld>
            <a:endParaRPr lang="sv-SE"/>
          </a:p>
        </p:txBody>
      </p:sp>
    </p:spTree>
    <p:extLst>
      <p:ext uri="{BB962C8B-B14F-4D97-AF65-F5344CB8AC3E}">
        <p14:creationId xmlns:p14="http://schemas.microsoft.com/office/powerpoint/2010/main" val="3831750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en-US" sz="2000" b="1" dirty="0"/>
              <a:t>Act to inspire &amp; Inspire to act </a:t>
            </a:r>
          </a:p>
          <a:p>
            <a:pPr marL="0" indent="0">
              <a:buNone/>
            </a:pPr>
            <a:r>
              <a:rPr lang="sv-SE" sz="1600" dirty="0"/>
              <a:t>Axfoundation arbetar konkret och praktiskt för ett hållbart samhälle. </a:t>
            </a:r>
          </a:p>
          <a:p>
            <a:pPr marL="0" indent="0">
              <a:buNone/>
            </a:pPr>
            <a:r>
              <a:rPr lang="sv-SE" sz="1600" dirty="0"/>
              <a:t>(GE GÄRNA EXEMPEL HÄR, T.EX. FRÅN AVFALL TILL MODE ELLER SVENSK BALJVÄXTFÄRS)</a:t>
            </a:r>
          </a:p>
          <a:p>
            <a:pPr marL="0" indent="0">
              <a:buNone/>
            </a:pPr>
            <a:r>
              <a:rPr lang="sv-SE" sz="1600" dirty="0"/>
              <a:t>Vi tror på företagande som förändringskraft och driver ofta projekt tillsammans med näringslivet.     </a:t>
            </a:r>
            <a:r>
              <a:rPr lang="sv-SE" sz="1100" dirty="0"/>
              <a:t>        </a:t>
            </a:r>
          </a:p>
          <a:p>
            <a:pPr marL="0" indent="0">
              <a:buNone/>
            </a:pPr>
            <a:r>
              <a:rPr lang="sv-SE" sz="1100" dirty="0"/>
              <a:t>                                                                                                    </a:t>
            </a:r>
          </a:p>
          <a:p>
            <a:pPr marL="0" indent="0">
              <a:buNone/>
            </a:pPr>
            <a:r>
              <a:rPr lang="sv-SE" sz="1400" dirty="0"/>
              <a:t>Axfoundation är en fristående, icke vinstdrivande verksamhet. </a:t>
            </a:r>
          </a:p>
          <a:p>
            <a:pPr marL="0" indent="0">
              <a:buNone/>
            </a:pPr>
            <a:r>
              <a:rPr lang="sv-SE" sz="1400" dirty="0"/>
              <a:t>Samtidigt ger kopplingen till en stor internationell bolagsgrupp, Axel Johnson, möjlighet att långsiktigt ta oss an globala hållbarhetsutmaningar med utgångspunkt i praktiska problemställningar.</a:t>
            </a:r>
          </a:p>
          <a:p>
            <a:pPr marL="0" indent="0">
              <a:buNone/>
            </a:pPr>
            <a:endParaRPr lang="sv-SE" sz="1400" dirty="0"/>
          </a:p>
          <a:p>
            <a:pPr marL="0" indent="0">
              <a:buNone/>
            </a:pPr>
            <a:r>
              <a:rPr lang="en-US" sz="1200" dirty="0"/>
              <a:t>Vi </a:t>
            </a:r>
            <a:r>
              <a:rPr lang="en-US" sz="1200" dirty="0" err="1"/>
              <a:t>innoverar</a:t>
            </a:r>
            <a:r>
              <a:rPr lang="en-US" sz="1200" dirty="0"/>
              <a:t> </a:t>
            </a:r>
            <a:r>
              <a:rPr lang="en-US" sz="1200" dirty="0" err="1"/>
              <a:t>och</a:t>
            </a:r>
            <a:r>
              <a:rPr lang="en-US" sz="1200" dirty="0"/>
              <a:t> </a:t>
            </a:r>
            <a:r>
              <a:rPr lang="en-US" sz="1200" dirty="0" err="1"/>
              <a:t>accelererar</a:t>
            </a:r>
            <a:r>
              <a:rPr lang="en-US" sz="1200" dirty="0"/>
              <a:t> </a:t>
            </a:r>
            <a:r>
              <a:rPr lang="en-US" sz="1200" dirty="0" err="1"/>
              <a:t>lösningar</a:t>
            </a:r>
            <a:r>
              <a:rPr lang="en-US" sz="1200" dirty="0"/>
              <a:t> </a:t>
            </a:r>
            <a:r>
              <a:rPr lang="en-US" sz="1200" dirty="0" err="1"/>
              <a:t>för</a:t>
            </a:r>
            <a:r>
              <a:rPr lang="en-US" sz="1200" dirty="0"/>
              <a:t> </a:t>
            </a:r>
            <a:r>
              <a:rPr lang="en-US" sz="1200" dirty="0" err="1"/>
              <a:t>en</a:t>
            </a:r>
            <a:r>
              <a:rPr lang="en-US" sz="1200" dirty="0"/>
              <a:t> </a:t>
            </a:r>
            <a:r>
              <a:rPr lang="en-US" sz="1200" dirty="0" err="1"/>
              <a:t>hållbar</a:t>
            </a:r>
            <a:r>
              <a:rPr lang="en-US" sz="1200" dirty="0"/>
              <a:t> </a:t>
            </a:r>
            <a:r>
              <a:rPr lang="en-US" sz="1200" dirty="0" err="1"/>
              <a:t>värld</a:t>
            </a:r>
            <a:r>
              <a:rPr lang="en-US" sz="1200" dirty="0"/>
              <a:t>. </a:t>
            </a:r>
          </a:p>
          <a:p>
            <a:pPr marL="0" indent="0">
              <a:buNone/>
            </a:pPr>
            <a:r>
              <a:rPr lang="sv-SE" sz="1200" dirty="0"/>
              <a:t>Syftet med </a:t>
            </a:r>
            <a:r>
              <a:rPr lang="sv-SE" sz="1200" dirty="0" err="1"/>
              <a:t>Axfoundations</a:t>
            </a:r>
            <a:r>
              <a:rPr lang="sv-SE" sz="1200" dirty="0"/>
              <a:t> projekt är att skapa verklig förändring. </a:t>
            </a:r>
          </a:p>
          <a:p>
            <a:pPr marL="0" indent="0">
              <a:buNone/>
            </a:pPr>
            <a:r>
              <a:rPr lang="sv-SE" sz="1200" dirty="0"/>
              <a:t>Eftersom de problem vi brottas med ofta är mycket större än vi själva, innebär det att vi gärna samarbetar i och mellan hela branscher. </a:t>
            </a:r>
          </a:p>
          <a:p>
            <a:pPr marL="0" indent="0">
              <a:buNone/>
            </a:pPr>
            <a:r>
              <a:rPr lang="sv-SE" sz="1200" dirty="0"/>
              <a:t>Vi är mer en ”do tank” än en ”</a:t>
            </a:r>
            <a:r>
              <a:rPr lang="sv-SE" sz="1200" dirty="0" err="1"/>
              <a:t>think</a:t>
            </a:r>
            <a:r>
              <a:rPr lang="sv-SE" sz="1200" dirty="0"/>
              <a:t> tank”.</a:t>
            </a:r>
          </a:p>
          <a:p>
            <a:pPr marL="0" indent="0">
              <a:buNone/>
            </a:pPr>
            <a:endParaRPr lang="sv-SE" sz="1200" dirty="0"/>
          </a:p>
          <a:p>
            <a:pPr marL="0" indent="0">
              <a:buNone/>
            </a:pPr>
            <a:r>
              <a:rPr lang="sv-SE" sz="1200" dirty="0"/>
              <a:t>Vi arbetar utifrån fyra programområden som berör sakerna vi köper, maten vi äter, resurserna vi nyttjar och människorna vi möter. </a:t>
            </a:r>
          </a:p>
          <a:p>
            <a:pPr marL="0" indent="0">
              <a:buNone/>
            </a:pPr>
            <a:r>
              <a:rPr lang="sv-SE" sz="1200" dirty="0"/>
              <a:t>De fyra programområdena är: Hållbar produktion och konsumtion, Framtidens mat, Cirkulär ekonomi, Inkluderande samhälle.</a:t>
            </a:r>
            <a:endParaRPr lang="sv-SE" dirty="0"/>
          </a:p>
          <a:p>
            <a:pPr marL="0" indent="0">
              <a:buNone/>
            </a:pPr>
            <a:endParaRPr lang="sv-SE" sz="1200"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68337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Jag vet att det sitter många företrädare för kommuner och länsstyrelser </a:t>
            </a:r>
            <a:r>
              <a:rPr lang="sv-SE" sz="1200" dirty="0" err="1"/>
              <a:t>hrä</a:t>
            </a:r>
            <a:r>
              <a:rPr lang="sv-SE" sz="1200" dirty="0"/>
              <a:t>, som funderar på om ni ska stötta civilsamhällesorganisationer som Svenska med baby och Nya Kompisbyrån. ÄR det värt det? Leder deras insatser verkligen till integration. Är det inte bättre att satsa på SFI? Då vil jag säga att: </a:t>
            </a:r>
          </a:p>
          <a:p>
            <a:r>
              <a:rPr lang="sv-SE" sz="1200" dirty="0"/>
              <a:t>En timme gör skillnad, och bidrar enormt till vår gemensamma samhällsnytta. </a:t>
            </a:r>
          </a:p>
          <a:p>
            <a:endParaRPr lang="sv-SE" sz="1200" dirty="0"/>
          </a:p>
          <a:p>
            <a:endParaRPr lang="sv-SE" sz="1200" dirty="0"/>
          </a:p>
          <a:p>
            <a:r>
              <a:rPr lang="sv-SE" sz="1200" dirty="0"/>
              <a:t>I snitt tar det 7-8 år att komma in på arbetsmarknaden enligt SCB.</a:t>
            </a:r>
          </a:p>
          <a:p>
            <a:r>
              <a:rPr lang="sv-SE" sz="1200" dirty="0"/>
              <a:t>ÖppnaDörrens effektutvärdering visar att  90 % av deltagarna i ÖppnaDörren har varit här 6 år eller kortare. Det är alltså rimligt att anta att vi förkortat etableringstiden med minst ett år, i många fall säkert mer än så.</a:t>
            </a:r>
          </a:p>
          <a:p>
            <a:r>
              <a:rPr lang="sv-SE" sz="1200" dirty="0"/>
              <a:t>Av de 50 000 personer som träffats genom ÖppnaDörren räknar vi med att drygt 16 000 är unika personer med utländsk bakgrund, och då har vi räknat lågt för att vara på den säkra sidan. Effektutvärderingen visar att 16 % av dem har fått jobb genom de möten vi genererat.  </a:t>
            </a:r>
          </a:p>
          <a:p>
            <a:endParaRPr lang="sv-SE" sz="1200" dirty="0"/>
          </a:p>
          <a:p>
            <a:r>
              <a:rPr lang="sv-SE" sz="1200" dirty="0"/>
              <a:t>Ingvar Nilsson har räknat på samhällsnytta av att en person kommer i arbete i snitt ett år tidigare. För de med lägst utbildning är samhällsnyttan för att gå från bidragstagare till skattebetalare ca 400 000, för högutbildade mer.  </a:t>
            </a:r>
          </a:p>
          <a:p>
            <a:endParaRPr lang="sv-SE" sz="1200" dirty="0"/>
          </a:p>
          <a:p>
            <a:r>
              <a:rPr lang="sv-SE" sz="1200" dirty="0"/>
              <a:t>Om vi räknar med att de som fått jobb genom ÖppnaDörren var arbetssökande vid tillfället och har fått jobb i snitt ett år tidigare än de annars skulle ha fått så har ÖppnaDörrens verksamheter tillsammans genererat en samhällsekonomisk nytta på 1 minst en miljard sedan lanseringen 2015! </a:t>
            </a:r>
          </a:p>
          <a:p>
            <a:endParaRPr lang="sv-SE" sz="1200" dirty="0"/>
          </a:p>
          <a:p>
            <a:r>
              <a:rPr lang="sv-SE" sz="1200" dirty="0"/>
              <a:t>16 624 personer * 16 % som fått jobb =  2 660 personer * 90 % som fått jobb ett år tidigare än snittet * 400 000 kr vilket är samhällsnyttan för dem med lägst utbildning = 957 600 000  kr är den samhällsekonomiska nyttan av ÖppnaDörren sedan staren förr snart fyra år sedan enligt Ingvar Nilssons beräkningsmodell </a:t>
            </a:r>
            <a:r>
              <a:rPr lang="sv-SE" dirty="0">
                <a:hlinkClick r:id="rId3"/>
              </a:rPr>
              <a:t>http://blogg.oppnadorren.se/wp-content/uploads/2016/08/ATT-VARA-MED-I-LEKEN.pdf</a:t>
            </a:r>
            <a:r>
              <a:rPr lang="sv-SE" dirty="0"/>
              <a:t> </a:t>
            </a:r>
            <a:endParaRPr lang="sv-SE" sz="1200" b="1" dirty="0"/>
          </a:p>
          <a:p>
            <a:endParaRPr lang="sv-SE" dirty="0"/>
          </a:p>
        </p:txBody>
      </p:sp>
      <p:sp>
        <p:nvSpPr>
          <p:cNvPr id="4" name="Platshållare för bildnummer 3"/>
          <p:cNvSpPr>
            <a:spLocks noGrp="1"/>
          </p:cNvSpPr>
          <p:nvPr>
            <p:ph type="sldNum" sz="quarter" idx="5"/>
          </p:nvPr>
        </p:nvSpPr>
        <p:spPr/>
        <p:txBody>
          <a:bodyPr/>
          <a:lstStyle/>
          <a:p>
            <a:fld id="{B099E888-3B33-4A52-A6E4-C045F40F177E}" type="slidenum">
              <a:rPr lang="sv-SE" smtClean="0"/>
              <a:t>20</a:t>
            </a:fld>
            <a:endParaRPr lang="sv-SE"/>
          </a:p>
        </p:txBody>
      </p:sp>
    </p:spTree>
    <p:extLst>
      <p:ext uri="{BB962C8B-B14F-4D97-AF65-F5344CB8AC3E}">
        <p14:creationId xmlns:p14="http://schemas.microsoft.com/office/powerpoint/2010/main" val="2782746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099E888-3B33-4A52-A6E4-C045F40F177E}" type="slidenum">
              <a:rPr lang="sv-SE" smtClean="0"/>
              <a:t>21</a:t>
            </a:fld>
            <a:endParaRPr lang="sv-SE"/>
          </a:p>
        </p:txBody>
      </p:sp>
    </p:spTree>
    <p:extLst>
      <p:ext uri="{BB962C8B-B14F-4D97-AF65-F5344CB8AC3E}">
        <p14:creationId xmlns:p14="http://schemas.microsoft.com/office/powerpoint/2010/main" val="567224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I snitt tar det 7-8 år att komma in på arbetsmarknaden enligt SCB. </a:t>
            </a:r>
          </a:p>
          <a:p>
            <a:r>
              <a:rPr lang="sv-SE" sz="1200" dirty="0"/>
              <a:t>ÖppnaDörrens effektutvärdering visar att  90 % av deltagarna i ÖppnaDörren har varit här 6 år eller kortare. Det är alltså rimligt att anta att vi förkortat etableringstiden med minst ett år, i många fall säkert mer än så.</a:t>
            </a:r>
          </a:p>
          <a:p>
            <a:r>
              <a:rPr lang="sv-SE" sz="1200" dirty="0"/>
              <a:t>Av de 50 000 personer som träffats genom ÖppnaDörren räknar vi med att drygt 16 000 är unika personer med utländsk bakgrund. Effektutvärderingen visar att 16 % av dem har fått jobb genom de möten vi genererat.  </a:t>
            </a:r>
          </a:p>
          <a:p>
            <a:endParaRPr lang="sv-SE" sz="1200" dirty="0"/>
          </a:p>
          <a:p>
            <a:r>
              <a:rPr lang="sv-SE" sz="1200" dirty="0"/>
              <a:t>Om vi räknar med att de som fått jobb genom ÖppnaDörren var arbetssökande vid tillfället och har fått jobb i snitt ett år tidigare än de annars skulle ha fått så har ÖppnaDörrens verksamheter tillsammans minst genererat en samhällsekonomisk nytta på 1 miljard sedan lanseringen 2015! </a:t>
            </a:r>
          </a:p>
          <a:p>
            <a:endParaRPr lang="sv-SE" sz="1200" dirty="0"/>
          </a:p>
          <a:p>
            <a:r>
              <a:rPr lang="sv-SE" sz="1200" dirty="0"/>
              <a:t>16 624 personer * 16 % som fått jobb =  2 660 personer * 90 % som fått jobb ett år tidigare än snittet * 400 000 kr vilket är samhällsnyttan för dem med lägst utbildning = 957 600 000  kr är den samhällsekonomiska nyttan av ÖppnaDörren sedan staren förr snart fyra år sedan enligt Ingvar Nilssons beräkningsmodell </a:t>
            </a:r>
            <a:r>
              <a:rPr lang="sv-SE" dirty="0">
                <a:hlinkClick r:id="rId3"/>
              </a:rPr>
              <a:t>http://blogg.oppnadorren.se/wp-content/uploads/2016/08/ATT-VARA-MED-I-LEKEN.pdf</a:t>
            </a:r>
            <a:r>
              <a:rPr lang="sv-SE" dirty="0"/>
              <a:t> </a:t>
            </a:r>
            <a:endParaRPr lang="sv-SE" sz="1200" b="1" dirty="0"/>
          </a:p>
          <a:p>
            <a:endParaRPr lang="sv-SE" dirty="0"/>
          </a:p>
        </p:txBody>
      </p:sp>
      <p:sp>
        <p:nvSpPr>
          <p:cNvPr id="4" name="Platshållare för bildnummer 3"/>
          <p:cNvSpPr>
            <a:spLocks noGrp="1"/>
          </p:cNvSpPr>
          <p:nvPr>
            <p:ph type="sldNum" sz="quarter" idx="5"/>
          </p:nvPr>
        </p:nvSpPr>
        <p:spPr/>
        <p:txBody>
          <a:bodyPr/>
          <a:lstStyle/>
          <a:p>
            <a:fld id="{B099E888-3B33-4A52-A6E4-C045F40F177E}" type="slidenum">
              <a:rPr lang="sv-SE" smtClean="0"/>
              <a:t>22</a:t>
            </a:fld>
            <a:endParaRPr lang="sv-SE"/>
          </a:p>
        </p:txBody>
      </p:sp>
    </p:spTree>
    <p:extLst>
      <p:ext uri="{BB962C8B-B14F-4D97-AF65-F5344CB8AC3E}">
        <p14:creationId xmlns:p14="http://schemas.microsoft.com/office/powerpoint/2010/main" val="299623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099E888-3B33-4A52-A6E4-C045F40F177E}" type="slidenum">
              <a:rPr lang="sv-SE" smtClean="0"/>
              <a:t>23</a:t>
            </a:fld>
            <a:endParaRPr lang="sv-SE"/>
          </a:p>
        </p:txBody>
      </p:sp>
    </p:spTree>
    <p:extLst>
      <p:ext uri="{BB962C8B-B14F-4D97-AF65-F5344CB8AC3E}">
        <p14:creationId xmlns:p14="http://schemas.microsoft.com/office/powerpoint/2010/main" val="13151676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Ibland behöver du gå ur helskärmsläge för att kunna klicka på filmen och visa den. </a:t>
            </a:r>
          </a:p>
        </p:txBody>
      </p:sp>
      <p:sp>
        <p:nvSpPr>
          <p:cNvPr id="4" name="Platshållare för bildnummer 3"/>
          <p:cNvSpPr>
            <a:spLocks noGrp="1"/>
          </p:cNvSpPr>
          <p:nvPr>
            <p:ph type="sldNum" sz="quarter" idx="10"/>
          </p:nvPr>
        </p:nvSpPr>
        <p:spPr/>
        <p:txBody>
          <a:bodyPr/>
          <a:lstStyle/>
          <a:p>
            <a:fld id="{B099E888-3B33-4A52-A6E4-C045F40F177E}" type="slidenum">
              <a:rPr lang="sv-SE" smtClean="0"/>
              <a:t>24</a:t>
            </a:fld>
            <a:endParaRPr lang="sv-SE"/>
          </a:p>
        </p:txBody>
      </p:sp>
    </p:spTree>
    <p:extLst>
      <p:ext uri="{BB962C8B-B14F-4D97-AF65-F5344CB8AC3E}">
        <p14:creationId xmlns:p14="http://schemas.microsoft.com/office/powerpoint/2010/main" val="2397525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chemeClr val="tx1"/>
                </a:solidFill>
              </a:rPr>
              <a:t>Axfoundation jobbar praktiskt med att </a:t>
            </a:r>
            <a:r>
              <a:rPr lang="sv-SE" sz="1200" dirty="0" err="1">
                <a:solidFill>
                  <a:schemeClr val="tx1"/>
                </a:solidFill>
              </a:rPr>
              <a:t>innovera</a:t>
            </a:r>
            <a:r>
              <a:rPr lang="sv-SE" sz="1200" dirty="0">
                <a:solidFill>
                  <a:schemeClr val="tx1"/>
                </a:solidFill>
              </a:rPr>
              <a:t> och accelerera lösningar för en hållbar värld. </a:t>
            </a:r>
          </a:p>
          <a:p>
            <a:pPr marL="0" indent="0">
              <a:buNone/>
            </a:pPr>
            <a:r>
              <a:rPr lang="sv-SE" sz="1200" dirty="0"/>
              <a:t>Axfoundation arbetar med hållbarhet i ett helhetsperspektiv, där miljömässig, social och ekonomisk hållbarhet överlappar varandra. </a:t>
            </a:r>
          </a:p>
          <a:p>
            <a:pPr marL="0" indent="0">
              <a:buNone/>
            </a:pPr>
            <a:endParaRPr lang="sv-SE" sz="1200" dirty="0"/>
          </a:p>
          <a:p>
            <a:pPr marL="0" indent="0">
              <a:buNone/>
            </a:pPr>
            <a:r>
              <a:rPr lang="sv-SE" sz="1200" dirty="0"/>
              <a:t>Vi arbetar utifrån fyra programområden som berör sakerna vi köper, maten vi äter, resurserna vi nyttjar och människorna vi möter. </a:t>
            </a:r>
          </a:p>
          <a:p>
            <a:pPr marL="0" indent="0">
              <a:buNone/>
            </a:pPr>
            <a:r>
              <a:rPr lang="sv-SE" sz="1200" dirty="0"/>
              <a:t>De fyra programområdena är: Hållbar produktion och konsumtion, Framtidens mat, Cirkulär ekonomi, Inkluderande samhälle.</a:t>
            </a:r>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3</a:t>
            </a:fld>
            <a:endParaRPr lang="sv-SE"/>
          </a:p>
        </p:txBody>
      </p:sp>
    </p:spTree>
    <p:extLst>
      <p:ext uri="{BB962C8B-B14F-4D97-AF65-F5344CB8AC3E}">
        <p14:creationId xmlns:p14="http://schemas.microsoft.com/office/powerpoint/2010/main" val="562813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Integrationssatsning</a:t>
            </a:r>
          </a:p>
          <a:p>
            <a:endParaRPr lang="sv-SE" dirty="0"/>
          </a:p>
          <a:p>
            <a:r>
              <a:rPr lang="sv-SE" dirty="0"/>
              <a:t>Arbetat med utgångspunkt från denna förändringsteori sedan 2015.</a:t>
            </a:r>
          </a:p>
          <a:p>
            <a:endParaRPr lang="sv-SE" dirty="0"/>
          </a:p>
          <a:p>
            <a:r>
              <a:rPr lang="sv-SE" dirty="0"/>
              <a:t>Sedan 2017 får vi delfinansiering från ESF för att bredda projektet till nya målgrupper. </a:t>
            </a:r>
          </a:p>
        </p:txBody>
      </p:sp>
      <p:sp>
        <p:nvSpPr>
          <p:cNvPr id="4" name="Platshållare för bildnummer 3"/>
          <p:cNvSpPr>
            <a:spLocks noGrp="1"/>
          </p:cNvSpPr>
          <p:nvPr>
            <p:ph type="sldNum" sz="quarter" idx="10"/>
          </p:nvPr>
        </p:nvSpPr>
        <p:spPr/>
        <p:txBody>
          <a:bodyPr/>
          <a:lstStyle/>
          <a:p>
            <a:fld id="{B099E888-3B33-4A52-A6E4-C045F40F177E}" type="slidenum">
              <a:rPr lang="sv-SE" smtClean="0"/>
              <a:t>4</a:t>
            </a:fld>
            <a:endParaRPr lang="sv-SE"/>
          </a:p>
        </p:txBody>
      </p:sp>
    </p:spTree>
    <p:extLst>
      <p:ext uri="{BB962C8B-B14F-4D97-AF65-F5344CB8AC3E}">
        <p14:creationId xmlns:p14="http://schemas.microsoft.com/office/powerpoint/2010/main" val="3877089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17575" y="744538"/>
            <a:ext cx="4962525" cy="3722687"/>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Vi har nyligen passerat 55 000 personer som träffats genom ÖppnaDörren.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t>ÖDs</a:t>
            </a:r>
            <a:r>
              <a:rPr lang="sv-SE" dirty="0"/>
              <a:t> roll är ju inte enbart att hjälpa utrikesfödda att etablera sig på arbetsmarknaden utan vi vill ju också påverka allmänhetens syn på sin roll i integrationsarbetet, hjälpa företag att nå en större talangpool och att opinionsbilda i frågan genom gräsrotspåverkan och att skapa en folkrörelse av dörröppnare. </a:t>
            </a:r>
            <a:r>
              <a:rPr lang="sv-SE"/>
              <a:t>ÖppnaDörren har kastat ut 50 000 små gruskorn som alla skapar ringar på vattnet – tillsammans blir det till en svallvåg.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10"/>
          </p:nvPr>
        </p:nvSpPr>
        <p:spPr/>
        <p:txBody>
          <a:bodyPr/>
          <a:lstStyle/>
          <a:p>
            <a:fld id="{6D5E908F-694A-324B-8A31-B98AB6F38C88}" type="slidenum">
              <a:rPr lang="sv-SE" smtClean="0">
                <a:solidFill>
                  <a:prstClr val="black"/>
                </a:solidFill>
                <a:latin typeface="Calibri"/>
              </a:rPr>
              <a:pPr/>
              <a:t>5</a:t>
            </a:fld>
            <a:endParaRPr lang="sv-SE">
              <a:solidFill>
                <a:prstClr val="black"/>
              </a:solidFill>
              <a:latin typeface="Calibri"/>
            </a:endParaRPr>
          </a:p>
        </p:txBody>
      </p:sp>
    </p:spTree>
    <p:extLst>
      <p:ext uri="{BB962C8B-B14F-4D97-AF65-F5344CB8AC3E}">
        <p14:creationId xmlns:p14="http://schemas.microsoft.com/office/powerpoint/2010/main" val="323164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Samhällsnytta: </a:t>
            </a:r>
          </a:p>
          <a:p>
            <a:r>
              <a:rPr lang="sv-SE" dirty="0"/>
              <a:t>Varje år som etableringstiden för en nyanländ förkortas innebär en samhällsekonomisk besparing på </a:t>
            </a:r>
            <a:br>
              <a:rPr lang="sv-SE" dirty="0"/>
            </a:br>
            <a:r>
              <a:rPr lang="sv-SE" dirty="0"/>
              <a:t>400 000-860 000 kronor per person, beroende på personens lönenivå – Ingvar Nilsson</a:t>
            </a:r>
          </a:p>
          <a:p>
            <a:r>
              <a:rPr lang="sv-SE" dirty="0"/>
              <a:t>Utöver det sprider vår verksamhet ringar på vattnet form av minskade fördomar, social integration och bättre uppväxtvillkor för de nyanländas barn</a:t>
            </a:r>
          </a:p>
          <a:p>
            <a:endParaRPr lang="sv-SE" dirty="0"/>
          </a:p>
          <a:p>
            <a:endParaRPr lang="sv-SE" dirty="0"/>
          </a:p>
          <a:p>
            <a:r>
              <a:rPr lang="sv-SE" dirty="0"/>
              <a:t>Affärsnytta:</a:t>
            </a:r>
          </a:p>
          <a:p>
            <a:r>
              <a:rPr lang="sv-SE" dirty="0"/>
              <a:t>Rekrytera från hela talangpoolen</a:t>
            </a:r>
          </a:p>
          <a:p>
            <a:r>
              <a:rPr lang="sv-SE" dirty="0"/>
              <a:t>Lära känna målgruppen</a:t>
            </a:r>
          </a:p>
          <a:p>
            <a:r>
              <a:rPr lang="sv-SE" dirty="0" err="1"/>
              <a:t>Employer</a:t>
            </a:r>
            <a:r>
              <a:rPr lang="sv-SE" dirty="0"/>
              <a:t> </a:t>
            </a:r>
            <a:r>
              <a:rPr lang="sv-SE" dirty="0" err="1"/>
              <a:t>branding</a:t>
            </a:r>
            <a:r>
              <a:rPr lang="sv-SE" dirty="0"/>
              <a:t> – leva sina värderingar, engagera sin personal</a:t>
            </a:r>
          </a:p>
          <a:p>
            <a:r>
              <a:rPr lang="sv-SE" dirty="0"/>
              <a:t>Expandera sin verksamhet – geokillen som öppnade upp en hel marknad i Mellanöstern för ett litet bolag i Solna</a:t>
            </a:r>
          </a:p>
          <a:p>
            <a:r>
              <a:rPr lang="sv-SE" dirty="0" err="1"/>
              <a:t>Varumärkesbyggande</a:t>
            </a:r>
            <a:r>
              <a:rPr lang="sv-SE" dirty="0"/>
              <a:t> mot konsumenter – Åhléns</a:t>
            </a:r>
          </a:p>
          <a:p>
            <a:r>
              <a:rPr lang="sv-SE" dirty="0"/>
              <a:t>Många företag har anställt personer som deras anställda träffat genom ÖppnaDörrens verksamheter – effektutvärderingen, M&amp;S, MBAB, </a:t>
            </a:r>
            <a:r>
              <a:rPr lang="sv-SE" dirty="0" err="1"/>
              <a:t>Stratsys</a:t>
            </a:r>
            <a:endParaRPr lang="sv-SE" dirty="0"/>
          </a:p>
          <a:p>
            <a:endParaRPr lang="sv-SE" dirty="0"/>
          </a:p>
          <a:p>
            <a:r>
              <a:rPr lang="sv-SE" dirty="0"/>
              <a:t>Individnytta</a:t>
            </a:r>
          </a:p>
          <a:p>
            <a:r>
              <a:rPr lang="sv-SE" dirty="0"/>
              <a:t>Givetvis mår man bättre av att arbeta än att vara arbetslös och barn som växer upp i familjer där föräldrarna inte arbetar har mycket sämre förutsättningar för att klara sig bra i livet, därför måste vi göra allt vi kan för att se till att så många som möjligt av våra nya svenskar kommer i arbete. Enligt företagarna finns det 78 000 jobb som inte tillsätts på grund av att de inte hittar rätt kompetens. Vi säger bredda era nätverk och era perspektiv. ÖppnaDörren!</a:t>
            </a:r>
          </a:p>
        </p:txBody>
      </p:sp>
      <p:sp>
        <p:nvSpPr>
          <p:cNvPr id="4" name="Platshållare för bildnummer 3"/>
          <p:cNvSpPr>
            <a:spLocks noGrp="1"/>
          </p:cNvSpPr>
          <p:nvPr>
            <p:ph type="sldNum" sz="quarter" idx="5"/>
          </p:nvPr>
        </p:nvSpPr>
        <p:spPr/>
        <p:txBody>
          <a:bodyPr/>
          <a:lstStyle/>
          <a:p>
            <a:fld id="{B099E888-3B33-4A52-A6E4-C045F40F177E}" type="slidenum">
              <a:rPr lang="sv-SE" smtClean="0"/>
              <a:t>6</a:t>
            </a:fld>
            <a:endParaRPr lang="sv-SE"/>
          </a:p>
        </p:txBody>
      </p:sp>
    </p:spTree>
    <p:extLst>
      <p:ext uri="{BB962C8B-B14F-4D97-AF65-F5344CB8AC3E}">
        <p14:creationId xmlns:p14="http://schemas.microsoft.com/office/powerpoint/2010/main" val="1608997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har fått mängder av anekdotiska bevis på att verksamheterna gör stor skillnad för många utrikesfödda, de hör av sig och berättar att de har fått jobb, nya vänner, känner att de blivit inkluderade, lärt sig mer svenska osv. I höstas sammanställde vi en stor effektutvärdering i hopp om att ”bevisa” att vår förändringsteori verkligen stämmer. Det var mycket roligt att se resultaten!</a:t>
            </a:r>
          </a:p>
          <a:p>
            <a:endParaRPr lang="sv-SE" dirty="0"/>
          </a:p>
          <a:p>
            <a:r>
              <a:rPr lang="sv-SE" dirty="0"/>
              <a:t>Samarbete med Invandrarindex – kunnigast på att göra enkäter på många språk och anpassa språket till målgruppen.</a:t>
            </a:r>
          </a:p>
          <a:p>
            <a:pPr marL="228600" indent="-228600">
              <a:buFont typeface="Arial" panose="020B0604020202020204" pitchFamily="34" charset="0"/>
              <a:buChar char="•"/>
            </a:pPr>
            <a:r>
              <a:rPr lang="sv-SE" dirty="0"/>
              <a:t>1 gemensamt formulär i Survey </a:t>
            </a:r>
            <a:r>
              <a:rPr lang="sv-SE" dirty="0" err="1"/>
              <a:t>Monkey</a:t>
            </a:r>
            <a:r>
              <a:rPr lang="sv-SE" dirty="0"/>
              <a:t> </a:t>
            </a:r>
            <a:br>
              <a:rPr lang="sv-SE" dirty="0"/>
            </a:br>
            <a:r>
              <a:rPr lang="sv-SE" dirty="0"/>
              <a:t>(för att ha kontinuerlig tillgång till resultatet och kunna skicka ut nästa år igen)</a:t>
            </a:r>
          </a:p>
          <a:p>
            <a:pPr marL="228600" indent="-228600">
              <a:buFont typeface="Arial" panose="020B0604020202020204" pitchFamily="34" charset="0"/>
              <a:buChar char="•"/>
            </a:pPr>
            <a:r>
              <a:rPr lang="sv-SE" dirty="0"/>
              <a:t>6 språk </a:t>
            </a:r>
            <a:br>
              <a:rPr lang="sv-SE" dirty="0"/>
            </a:br>
            <a:r>
              <a:rPr lang="sv-SE" dirty="0"/>
              <a:t>(svenska, engelska, arabiska, farsi, tigrinja, somaliska)</a:t>
            </a:r>
          </a:p>
          <a:p>
            <a:pPr marL="228600" indent="-228600">
              <a:buFont typeface="Arial" panose="020B0604020202020204" pitchFamily="34" charset="0"/>
              <a:buChar char="•"/>
            </a:pPr>
            <a:r>
              <a:rPr lang="sv-SE" dirty="0"/>
              <a:t>Testade i små fokusgrupper för att se att översättningarna fungerade</a:t>
            </a:r>
          </a:p>
          <a:p>
            <a:pPr marL="228600" indent="-228600">
              <a:buFont typeface="Arial" panose="020B0604020202020204" pitchFamily="34" charset="0"/>
              <a:buChar char="•"/>
            </a:pPr>
            <a:r>
              <a:rPr lang="sv-SE" dirty="0"/>
              <a:t>3000 </a:t>
            </a:r>
            <a:r>
              <a:rPr lang="sv-SE" dirty="0" err="1"/>
              <a:t>epostadresser</a:t>
            </a:r>
            <a:endParaRPr lang="sv-SE" sz="1000" dirty="0"/>
          </a:p>
          <a:p>
            <a:pPr marL="228600" indent="-228600">
              <a:buFont typeface="Arial" panose="020B0604020202020204" pitchFamily="34" charset="0"/>
              <a:buChar char="•"/>
            </a:pPr>
            <a:r>
              <a:rPr lang="sv-SE" dirty="0"/>
              <a:t>1041 svarande </a:t>
            </a:r>
          </a:p>
          <a:p>
            <a:pPr marL="228600" indent="-228600">
              <a:buFont typeface="Arial" panose="020B0604020202020204" pitchFamily="34" charset="0"/>
              <a:buChar char="•"/>
            </a:pPr>
            <a:r>
              <a:rPr lang="sv-SE" dirty="0"/>
              <a:t>Nöjda med den hjälp vi fått av Invandrarindex, vana att göra undersökningar med målgruppen</a:t>
            </a:r>
          </a:p>
          <a:p>
            <a:endParaRPr lang="sv-SE" dirty="0"/>
          </a:p>
          <a:p>
            <a:r>
              <a:rPr lang="sv-SE" dirty="0"/>
              <a:t>6 språk men 95 % svarade antingen på svenska (59 %), Engelska (19 %) eller arabiska (17%)</a:t>
            </a:r>
          </a:p>
          <a:p>
            <a:endParaRPr lang="sv-SE" b="1" dirty="0"/>
          </a:p>
          <a:p>
            <a:r>
              <a:rPr lang="sv-SE" sz="1200" b="1" i="0" u="none" strike="noStrike" kern="1200" baseline="0" dirty="0">
                <a:solidFill>
                  <a:schemeClr val="tx1"/>
                </a:solidFill>
                <a:latin typeface="+mn-lt"/>
                <a:ea typeface="+mn-ea"/>
                <a:cs typeface="+mn-cs"/>
              </a:rPr>
              <a:t>Demografi för de som svarat på enkäten (ej exakt samma som för helheten)</a:t>
            </a:r>
          </a:p>
          <a:p>
            <a:r>
              <a:rPr lang="sv-SE" sz="1200" b="1" i="0" u="none" strike="noStrike" kern="1200" baseline="0" dirty="0">
                <a:solidFill>
                  <a:schemeClr val="tx1"/>
                </a:solidFill>
                <a:latin typeface="+mn-lt"/>
                <a:ea typeface="+mn-ea"/>
                <a:cs typeface="+mn-cs"/>
              </a:rPr>
              <a:t>Kön</a:t>
            </a:r>
          </a:p>
          <a:p>
            <a:r>
              <a:rPr lang="sv-SE" sz="1200" b="1" i="0" u="none" strike="noStrike" kern="1200" baseline="0" dirty="0">
                <a:solidFill>
                  <a:schemeClr val="tx1"/>
                </a:solidFill>
                <a:latin typeface="+mn-lt"/>
                <a:ea typeface="+mn-ea"/>
                <a:cs typeface="+mn-cs"/>
              </a:rPr>
              <a:t>• </a:t>
            </a:r>
            <a:r>
              <a:rPr lang="sv-SE" sz="1200" b="0" i="0" u="none" strike="noStrike" kern="1200" baseline="0" dirty="0">
                <a:solidFill>
                  <a:schemeClr val="tx1"/>
                </a:solidFill>
                <a:latin typeface="+mn-lt"/>
                <a:ea typeface="+mn-ea"/>
                <a:cs typeface="+mn-cs"/>
              </a:rPr>
              <a:t>Av de som har svarat på undersökningen är 68% män och 31% är kvinnor. 1% vill inte uppge kön.</a:t>
            </a:r>
          </a:p>
          <a:p>
            <a:r>
              <a:rPr lang="sv-SE" sz="1200" b="1" i="0" u="none" strike="noStrike" kern="1200" baseline="0" dirty="0">
                <a:solidFill>
                  <a:schemeClr val="tx1"/>
                </a:solidFill>
                <a:latin typeface="+mn-lt"/>
                <a:ea typeface="+mn-ea"/>
                <a:cs typeface="+mn-cs"/>
              </a:rPr>
              <a:t>• </a:t>
            </a:r>
            <a:r>
              <a:rPr lang="sv-SE" sz="1200" b="0" i="0" u="none" strike="noStrike" kern="1200" baseline="0" dirty="0">
                <a:solidFill>
                  <a:schemeClr val="tx1"/>
                </a:solidFill>
                <a:latin typeface="+mn-lt"/>
                <a:ea typeface="+mn-ea"/>
                <a:cs typeface="+mn-cs"/>
              </a:rPr>
              <a:t>Flest kvinnor återfinns hos organisationen Svenska med baby, medan flest män återfinns hos Kompisbyrån.</a:t>
            </a:r>
          </a:p>
          <a:p>
            <a:r>
              <a:rPr lang="sv-SE" sz="1200" b="1" i="0" u="none" strike="noStrike" kern="1200" baseline="0" dirty="0">
                <a:solidFill>
                  <a:schemeClr val="tx1"/>
                </a:solidFill>
                <a:latin typeface="+mn-lt"/>
                <a:ea typeface="+mn-ea"/>
                <a:cs typeface="+mn-cs"/>
              </a:rPr>
              <a:t>Ålder</a:t>
            </a:r>
          </a:p>
          <a:p>
            <a:r>
              <a:rPr lang="sv-SE" sz="1200" b="1" i="0" u="none" strike="noStrike" kern="1200" baseline="0" dirty="0">
                <a:solidFill>
                  <a:schemeClr val="tx1"/>
                </a:solidFill>
                <a:latin typeface="+mn-lt"/>
                <a:ea typeface="+mn-ea"/>
                <a:cs typeface="+mn-cs"/>
              </a:rPr>
              <a:t>• </a:t>
            </a:r>
            <a:r>
              <a:rPr lang="sv-SE" sz="1200" b="0" i="0" u="none" strike="noStrike" kern="1200" baseline="0" dirty="0">
                <a:solidFill>
                  <a:schemeClr val="tx1"/>
                </a:solidFill>
                <a:latin typeface="+mn-lt"/>
                <a:ea typeface="+mn-ea"/>
                <a:cs typeface="+mn-cs"/>
              </a:rPr>
              <a:t>De flesta som har svarat är 21–30 år (38%) och 31–40 år (42%).</a:t>
            </a:r>
          </a:p>
          <a:p>
            <a:r>
              <a:rPr lang="sv-SE" sz="1200" b="1" i="0" u="none" strike="noStrike" kern="1200" baseline="0" dirty="0">
                <a:solidFill>
                  <a:schemeClr val="tx1"/>
                </a:solidFill>
                <a:latin typeface="+mn-lt"/>
                <a:ea typeface="+mn-ea"/>
                <a:cs typeface="+mn-cs"/>
              </a:rPr>
              <a:t>• </a:t>
            </a:r>
            <a:r>
              <a:rPr lang="sv-SE" sz="1200" b="0" i="0" u="none" strike="noStrike" kern="1200" baseline="0" dirty="0">
                <a:solidFill>
                  <a:schemeClr val="tx1"/>
                </a:solidFill>
                <a:latin typeface="+mn-lt"/>
                <a:ea typeface="+mn-ea"/>
                <a:cs typeface="+mn-cs"/>
              </a:rPr>
              <a:t>Ju yngre deltagarna har varit, desto mer hjälp att träna på sin svenska upplever de att de har fått av dörröppnarna.</a:t>
            </a:r>
          </a:p>
          <a:p>
            <a:endParaRPr lang="sv-SE" sz="1200" b="0" i="0" u="none" strike="noStrike" kern="1200" baseline="0" dirty="0">
              <a:solidFill>
                <a:schemeClr val="tx1"/>
              </a:solidFill>
              <a:latin typeface="+mn-lt"/>
              <a:ea typeface="+mn-ea"/>
              <a:cs typeface="+mn-cs"/>
            </a:endParaRPr>
          </a:p>
          <a:p>
            <a:r>
              <a:rPr lang="sv-SE" sz="1200" b="1" i="0" u="none" strike="noStrike" kern="1200" baseline="0" dirty="0">
                <a:solidFill>
                  <a:schemeClr val="tx1"/>
                </a:solidFill>
                <a:latin typeface="+mn-lt"/>
                <a:ea typeface="+mn-ea"/>
                <a:cs typeface="+mn-cs"/>
              </a:rPr>
              <a:t>Geografi och tid i Sverige</a:t>
            </a:r>
          </a:p>
          <a:p>
            <a:r>
              <a:rPr lang="sv-SE" sz="1200" b="0" i="0" u="none" strike="noStrike" kern="1200" baseline="0" dirty="0">
                <a:solidFill>
                  <a:schemeClr val="tx1"/>
                </a:solidFill>
                <a:latin typeface="+mn-lt"/>
                <a:ea typeface="+mn-ea"/>
                <a:cs typeface="+mn-cs"/>
              </a:rPr>
              <a:t>Av de svarande är 12% födda i Afrika och 21% i Asien (exklusive Mellanöstern).</a:t>
            </a:r>
          </a:p>
          <a:p>
            <a:r>
              <a:rPr lang="sv-SE" sz="1200" b="0" i="0" u="none" strike="noStrike" kern="1200" baseline="0" dirty="0">
                <a:solidFill>
                  <a:schemeClr val="tx1"/>
                </a:solidFill>
                <a:latin typeface="+mn-lt"/>
                <a:ea typeface="+mn-ea"/>
                <a:cs typeface="+mn-cs"/>
              </a:rPr>
              <a:t>Störst andel svarande är födda i Mellanöstern (48%). 12% är födda i Europa, 2% i Nordamerika och 2% i Sydamerika. 1% uppger att</a:t>
            </a:r>
          </a:p>
          <a:p>
            <a:r>
              <a:rPr lang="sv-SE" sz="1200" b="0" i="0" u="none" strike="noStrike" kern="1200" baseline="0" dirty="0">
                <a:solidFill>
                  <a:schemeClr val="tx1"/>
                </a:solidFill>
                <a:latin typeface="+mn-lt"/>
                <a:ea typeface="+mn-ea"/>
                <a:cs typeface="+mn-cs"/>
              </a:rPr>
              <a:t>de inte vet vilket land de är födda i.</a:t>
            </a:r>
          </a:p>
          <a:p>
            <a:r>
              <a:rPr lang="sv-SE" sz="1200" b="1" i="0" u="none" strike="noStrike" kern="1200" baseline="0" dirty="0">
                <a:solidFill>
                  <a:schemeClr val="tx1"/>
                </a:solidFill>
                <a:latin typeface="+mn-lt"/>
                <a:ea typeface="+mn-ea"/>
                <a:cs typeface="+mn-cs"/>
              </a:rPr>
              <a:t>• </a:t>
            </a:r>
            <a:r>
              <a:rPr lang="sv-SE" sz="1200" b="0" i="0" u="none" strike="noStrike" kern="1200" baseline="0" dirty="0">
                <a:solidFill>
                  <a:schemeClr val="tx1"/>
                </a:solidFill>
                <a:latin typeface="+mn-lt"/>
                <a:ea typeface="+mn-ea"/>
                <a:cs typeface="+mn-cs"/>
              </a:rPr>
              <a:t>Kompisbyrån är den organisation där högst andel är födda i Mellanöstern (58%).</a:t>
            </a:r>
          </a:p>
          <a:p>
            <a:r>
              <a:rPr lang="sv-SE" sz="1200" b="1" i="0" u="none" strike="noStrike" kern="1200" baseline="0" dirty="0">
                <a:solidFill>
                  <a:schemeClr val="tx1"/>
                </a:solidFill>
                <a:latin typeface="+mn-lt"/>
                <a:ea typeface="+mn-ea"/>
                <a:cs typeface="+mn-cs"/>
              </a:rPr>
              <a:t>• </a:t>
            </a:r>
            <a:r>
              <a:rPr lang="sv-SE" sz="1200" b="0" i="0" u="none" strike="noStrike" kern="1200" baseline="0" dirty="0">
                <a:solidFill>
                  <a:schemeClr val="tx1"/>
                </a:solidFill>
                <a:latin typeface="+mn-lt"/>
                <a:ea typeface="+mn-ea"/>
                <a:cs typeface="+mn-cs"/>
              </a:rPr>
              <a:t>Yrkesdörren är den organisation där högst andel är födda i Europa (20)%.</a:t>
            </a:r>
          </a:p>
          <a:p>
            <a:r>
              <a:rPr lang="sv-SE" sz="1200" b="1" i="0" u="none" strike="noStrike" kern="1200" baseline="0" dirty="0">
                <a:solidFill>
                  <a:schemeClr val="tx1"/>
                </a:solidFill>
                <a:latin typeface="+mn-lt"/>
                <a:ea typeface="+mn-ea"/>
                <a:cs typeface="+mn-cs"/>
              </a:rPr>
              <a:t>• </a:t>
            </a:r>
            <a:r>
              <a:rPr lang="sv-SE" sz="1200" b="0" i="0" u="none" strike="noStrike" kern="1200" baseline="0" dirty="0">
                <a:solidFill>
                  <a:schemeClr val="tx1"/>
                </a:solidFill>
                <a:latin typeface="+mn-lt"/>
                <a:ea typeface="+mn-ea"/>
                <a:cs typeface="+mn-cs"/>
              </a:rPr>
              <a:t>90% av svarande kom till Sverige år 2013 eller senare. De har alltså vistats i landet kortare tid än sju till åtta år, vilket är genomsnittstiden</a:t>
            </a:r>
          </a:p>
          <a:p>
            <a:r>
              <a:rPr lang="sv-SE" sz="1200" b="0" i="0" u="none" strike="noStrike" kern="1200" baseline="0" dirty="0">
                <a:solidFill>
                  <a:schemeClr val="tx1"/>
                </a:solidFill>
                <a:latin typeface="+mn-lt"/>
                <a:ea typeface="+mn-ea"/>
                <a:cs typeface="+mn-cs"/>
              </a:rPr>
              <a:t>för utrikesfödda att få ett jobb i Sverige.2</a:t>
            </a:r>
          </a:p>
          <a:p>
            <a:endParaRPr lang="sv-SE" sz="1200" b="1" i="0" u="none" strike="noStrike" kern="1200" baseline="0" dirty="0">
              <a:solidFill>
                <a:schemeClr val="tx1"/>
              </a:solidFill>
              <a:latin typeface="+mn-lt"/>
              <a:ea typeface="+mn-ea"/>
              <a:cs typeface="+mn-cs"/>
            </a:endParaRPr>
          </a:p>
          <a:p>
            <a:r>
              <a:rPr lang="sv-SE" sz="1200" b="1" i="0" u="none" strike="noStrike" kern="1200" baseline="0" dirty="0">
                <a:solidFill>
                  <a:schemeClr val="tx1"/>
                </a:solidFill>
                <a:latin typeface="+mn-lt"/>
                <a:ea typeface="+mn-ea"/>
                <a:cs typeface="+mn-cs"/>
              </a:rPr>
              <a:t>Utbildning</a:t>
            </a:r>
          </a:p>
          <a:p>
            <a:r>
              <a:rPr lang="sv-SE" sz="1200" b="1" i="0" u="none" strike="noStrike" kern="1200" baseline="0" dirty="0">
                <a:solidFill>
                  <a:schemeClr val="tx1"/>
                </a:solidFill>
                <a:latin typeface="+mn-lt"/>
                <a:ea typeface="+mn-ea"/>
                <a:cs typeface="+mn-cs"/>
              </a:rPr>
              <a:t>• </a:t>
            </a:r>
            <a:r>
              <a:rPr lang="sv-SE" sz="1200" b="0" i="0" u="none" strike="noStrike" kern="1200" baseline="0" dirty="0">
                <a:solidFill>
                  <a:schemeClr val="tx1"/>
                </a:solidFill>
                <a:latin typeface="+mn-lt"/>
                <a:ea typeface="+mn-ea"/>
                <a:cs typeface="+mn-cs"/>
              </a:rPr>
              <a:t>67% av de som har svarat på undersökningen har gått en eftergymnasial utbildning innan de kom till Sverige. Flest högutbildade</a:t>
            </a:r>
          </a:p>
          <a:p>
            <a:r>
              <a:rPr lang="sv-SE" sz="1200" b="0" i="0" u="none" strike="noStrike" kern="1200" baseline="0" dirty="0">
                <a:solidFill>
                  <a:schemeClr val="tx1"/>
                </a:solidFill>
                <a:latin typeface="+mn-lt"/>
                <a:ea typeface="+mn-ea"/>
                <a:cs typeface="+mn-cs"/>
              </a:rPr>
              <a:t>återfinns hos Yrkesdörren (89%), trots att verksamheten inte enbart riktar sig till akademiker.</a:t>
            </a:r>
          </a:p>
          <a:p>
            <a:r>
              <a:rPr lang="sv-SE" sz="1200" b="1" i="0" u="none" strike="noStrike" kern="1200" baseline="0" dirty="0">
                <a:solidFill>
                  <a:schemeClr val="tx1"/>
                </a:solidFill>
                <a:latin typeface="+mn-lt"/>
                <a:ea typeface="+mn-ea"/>
                <a:cs typeface="+mn-cs"/>
              </a:rPr>
              <a:t>• </a:t>
            </a:r>
            <a:r>
              <a:rPr lang="sv-SE" sz="1200" b="0" i="0" u="none" strike="noStrike" kern="1200" baseline="0" dirty="0">
                <a:solidFill>
                  <a:schemeClr val="tx1"/>
                </a:solidFill>
                <a:latin typeface="+mn-lt"/>
                <a:ea typeface="+mn-ea"/>
                <a:cs typeface="+mn-cs"/>
              </a:rPr>
              <a:t>20% har motsvarande gymnasieutbildning.</a:t>
            </a:r>
          </a:p>
          <a:p>
            <a:r>
              <a:rPr lang="sv-SE" sz="1200" b="1" i="0" u="none" strike="noStrike" kern="1200" baseline="0" dirty="0">
                <a:solidFill>
                  <a:schemeClr val="tx1"/>
                </a:solidFill>
                <a:latin typeface="+mn-lt"/>
                <a:ea typeface="+mn-ea"/>
                <a:cs typeface="+mn-cs"/>
              </a:rPr>
              <a:t>• </a:t>
            </a:r>
            <a:r>
              <a:rPr lang="sv-SE" sz="1200" b="0" i="0" u="none" strike="noStrike" kern="1200" baseline="0" dirty="0">
                <a:solidFill>
                  <a:schemeClr val="tx1"/>
                </a:solidFill>
                <a:latin typeface="+mn-lt"/>
                <a:ea typeface="+mn-ea"/>
                <a:cs typeface="+mn-cs"/>
              </a:rPr>
              <a:t>11% har slutfört en grundskoleutbildning eller är självlärda.</a:t>
            </a:r>
          </a:p>
          <a:p>
            <a:r>
              <a:rPr lang="sv-SE" sz="1200" b="1" i="0" u="none" strike="noStrike" kern="1200" baseline="0" dirty="0">
                <a:solidFill>
                  <a:schemeClr val="tx1"/>
                </a:solidFill>
                <a:latin typeface="+mn-lt"/>
                <a:ea typeface="+mn-ea"/>
                <a:cs typeface="+mn-cs"/>
              </a:rPr>
              <a:t>• </a:t>
            </a:r>
            <a:r>
              <a:rPr lang="sv-SE" sz="1200" b="0" i="0" u="none" strike="noStrike" kern="1200" baseline="0" dirty="0">
                <a:solidFill>
                  <a:schemeClr val="tx1"/>
                </a:solidFill>
                <a:latin typeface="+mn-lt"/>
                <a:ea typeface="+mn-ea"/>
                <a:cs typeface="+mn-cs"/>
              </a:rPr>
              <a:t>1% har enbart gått i skola i Sverige</a:t>
            </a:r>
            <a:endParaRPr lang="sv-SE" dirty="0"/>
          </a:p>
        </p:txBody>
      </p:sp>
      <p:sp>
        <p:nvSpPr>
          <p:cNvPr id="4" name="Platshållare för bildnummer 3"/>
          <p:cNvSpPr>
            <a:spLocks noGrp="1"/>
          </p:cNvSpPr>
          <p:nvPr>
            <p:ph type="sldNum" sz="quarter" idx="5"/>
          </p:nvPr>
        </p:nvSpPr>
        <p:spPr/>
        <p:txBody>
          <a:bodyPr/>
          <a:lstStyle/>
          <a:p>
            <a:fld id="{B099E888-3B33-4A52-A6E4-C045F40F177E}" type="slidenum">
              <a:rPr lang="sv-SE" smtClean="0"/>
              <a:t>7</a:t>
            </a:fld>
            <a:endParaRPr lang="sv-SE"/>
          </a:p>
        </p:txBody>
      </p:sp>
    </p:spTree>
    <p:extLst>
      <p:ext uri="{BB962C8B-B14F-4D97-AF65-F5344CB8AC3E}">
        <p14:creationId xmlns:p14="http://schemas.microsoft.com/office/powerpoint/2010/main" val="2518534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 informella validering som sker i mötet mellan en utrikesfödda och en etablerad svensk är ofta avgörande för att få komma över tröskeln till många arbetsgivare. Makalöst att så många fått komma i kontakt med en arbetsgivare och för några av partnerorganisationerna är det så många som hälften! (Yrkesdörren)</a:t>
            </a:r>
          </a:p>
          <a:p>
            <a:endParaRPr lang="sv-SE" dirty="0"/>
          </a:p>
        </p:txBody>
      </p:sp>
      <p:sp>
        <p:nvSpPr>
          <p:cNvPr id="4" name="Platshållare för bildnummer 3"/>
          <p:cNvSpPr>
            <a:spLocks noGrp="1"/>
          </p:cNvSpPr>
          <p:nvPr>
            <p:ph type="sldNum" sz="quarter" idx="5"/>
          </p:nvPr>
        </p:nvSpPr>
        <p:spPr/>
        <p:txBody>
          <a:bodyPr/>
          <a:lstStyle/>
          <a:p>
            <a:fld id="{B099E888-3B33-4A52-A6E4-C045F40F177E}" type="slidenum">
              <a:rPr lang="sv-SE" smtClean="0"/>
              <a:t>8</a:t>
            </a:fld>
            <a:endParaRPr lang="sv-SE"/>
          </a:p>
        </p:txBody>
      </p:sp>
    </p:spTree>
    <p:extLst>
      <p:ext uri="{BB962C8B-B14F-4D97-AF65-F5344CB8AC3E}">
        <p14:creationId xmlns:p14="http://schemas.microsoft.com/office/powerpoint/2010/main" val="3466691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Detta är alltså av det totala antalet personer som fått träffa dörröppnare.</a:t>
            </a:r>
          </a:p>
          <a:p>
            <a:r>
              <a:rPr lang="sv-SE" dirty="0"/>
              <a:t>Om man ser till den grupp som fått träffa en arbetsgivare är det 38 % som fått jobb. Dvs – får de väl visa upp sina kompetenser för rätt sorts arbetsgivaren så ’är det mycket lättare att få jobb. </a:t>
            </a:r>
          </a:p>
        </p:txBody>
      </p:sp>
      <p:sp>
        <p:nvSpPr>
          <p:cNvPr id="4" name="Platshållare för bildnummer 3"/>
          <p:cNvSpPr>
            <a:spLocks noGrp="1"/>
          </p:cNvSpPr>
          <p:nvPr>
            <p:ph type="sldNum" sz="quarter" idx="5"/>
          </p:nvPr>
        </p:nvSpPr>
        <p:spPr/>
        <p:txBody>
          <a:bodyPr/>
          <a:lstStyle/>
          <a:p>
            <a:fld id="{B099E888-3B33-4A52-A6E4-C045F40F177E}" type="slidenum">
              <a:rPr lang="sv-SE" smtClean="0"/>
              <a:t>9</a:t>
            </a:fld>
            <a:endParaRPr lang="sv-SE"/>
          </a:p>
        </p:txBody>
      </p:sp>
    </p:spTree>
    <p:extLst>
      <p:ext uri="{BB962C8B-B14F-4D97-AF65-F5344CB8AC3E}">
        <p14:creationId xmlns:p14="http://schemas.microsoft.com/office/powerpoint/2010/main" val="28643384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E948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Title 1"/>
          <p:cNvSpPr>
            <a:spLocks noGrp="1"/>
          </p:cNvSpPr>
          <p:nvPr>
            <p:ph type="ctrTitle" hasCustomPrompt="1"/>
          </p:nvPr>
        </p:nvSpPr>
        <p:spPr>
          <a:xfrm>
            <a:off x="685800" y="1986641"/>
            <a:ext cx="7772400" cy="1470025"/>
          </a:xfrm>
        </p:spPr>
        <p:txBody>
          <a:bodyPr anchor="b">
            <a:noAutofit/>
          </a:bodyPr>
          <a:lstStyle>
            <a:lvl1pPr algn="ctr">
              <a:defRPr sz="5000" b="1">
                <a:solidFill>
                  <a:schemeClr val="bg1"/>
                </a:solidFill>
                <a:latin typeface="Arial"/>
                <a:cs typeface="Arial"/>
              </a:defRPr>
            </a:lvl1pPr>
          </a:lstStyle>
          <a:p>
            <a:r>
              <a:rPr lang="sv-SE" dirty="0" err="1"/>
              <a:t>Click</a:t>
            </a:r>
            <a:r>
              <a:rPr lang="sv-SE" dirty="0"/>
              <a:t> </a:t>
            </a:r>
            <a:r>
              <a:rPr lang="sv-SE" dirty="0" err="1"/>
              <a:t>to</a:t>
            </a:r>
            <a:r>
              <a:rPr lang="sv-SE" dirty="0"/>
              <a:t> </a:t>
            </a:r>
            <a:r>
              <a:rPr lang="sv-SE" dirty="0" err="1"/>
              <a:t>edit</a:t>
            </a:r>
            <a:r>
              <a:rPr lang="sv-SE" dirty="0"/>
              <a:t> </a:t>
            </a:r>
            <a:br>
              <a:rPr lang="sv-SE" dirty="0"/>
            </a:br>
            <a:r>
              <a:rPr lang="sv-SE" dirty="0"/>
              <a:t>master </a:t>
            </a:r>
            <a:r>
              <a:rPr lang="sv-SE" dirty="0" err="1"/>
              <a:t>title</a:t>
            </a:r>
            <a:r>
              <a:rPr lang="sv-SE" dirty="0"/>
              <a:t> style</a:t>
            </a:r>
          </a:p>
        </p:txBody>
      </p:sp>
      <p:sp>
        <p:nvSpPr>
          <p:cNvPr id="3" name="Subtitle 2"/>
          <p:cNvSpPr>
            <a:spLocks noGrp="1"/>
          </p:cNvSpPr>
          <p:nvPr>
            <p:ph type="subTitle" idx="1"/>
          </p:nvPr>
        </p:nvSpPr>
        <p:spPr>
          <a:xfrm>
            <a:off x="1371600" y="3754398"/>
            <a:ext cx="6400800" cy="1752600"/>
          </a:xfrm>
        </p:spPr>
        <p:txBody>
          <a:bodyPr>
            <a:normAutofit/>
          </a:bodyPr>
          <a:lstStyle>
            <a:lvl1pPr marL="0" indent="0" algn="ctr">
              <a:buNone/>
              <a:defRPr sz="1600" b="0" i="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endParaRPr lang="sv-SE" dirty="0"/>
          </a:p>
        </p:txBody>
      </p:sp>
      <p:pic>
        <p:nvPicPr>
          <p:cNvPr id="11" name="Picture 3" descr="pasted-image.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67652" y="5761625"/>
            <a:ext cx="2792303" cy="428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6360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10" name="Rectangle 9"/>
          <p:cNvSpPr/>
          <p:nvPr userDrawn="1"/>
        </p:nvSpPr>
        <p:spPr>
          <a:xfrm>
            <a:off x="0" y="6035156"/>
            <a:ext cx="9144000" cy="822844"/>
          </a:xfrm>
          <a:prstGeom prst="rect">
            <a:avLst/>
          </a:prstGeom>
          <a:solidFill>
            <a:srgbClr val="E948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p:txBody>
          <a:bodyPr/>
          <a:lstStyle>
            <a:lvl1pPr>
              <a:defRPr>
                <a:solidFill>
                  <a:schemeClr val="accent1"/>
                </a:solidFill>
              </a:defRPr>
            </a:lvl1pPr>
          </a:lstStyle>
          <a:p>
            <a:r>
              <a:rPr lang="sv-SE"/>
              <a:t>Klicka här för att ändra format</a:t>
            </a:r>
            <a:endParaRPr lang="sv-SE" dirty="0"/>
          </a:p>
        </p:txBody>
      </p:sp>
      <p:sp>
        <p:nvSpPr>
          <p:cNvPr id="3" name="Content Placeholder 2"/>
          <p:cNvSpPr>
            <a:spLocks noGrp="1"/>
          </p:cNvSpPr>
          <p:nvPr>
            <p:ph sz="half" idx="1"/>
          </p:nvPr>
        </p:nvSpPr>
        <p:spPr>
          <a:xfrm>
            <a:off x="457200" y="2155413"/>
            <a:ext cx="4038600" cy="3716631"/>
          </a:xfrm>
        </p:spPr>
        <p:txBody>
          <a:bodyPr>
            <a:normAutofit/>
          </a:bodyPr>
          <a:lstStyle>
            <a:lvl1pPr>
              <a:defRPr sz="2000">
                <a:solidFill>
                  <a:srgbClr val="E9484A"/>
                </a:solidFill>
              </a:defRPr>
            </a:lvl1pPr>
            <a:lvl2pPr>
              <a:defRPr sz="2000">
                <a:solidFill>
                  <a:srgbClr val="E9484A"/>
                </a:solidFill>
              </a:defRPr>
            </a:lvl2pPr>
            <a:lvl3pPr>
              <a:defRPr sz="2000">
                <a:solidFill>
                  <a:srgbClr val="E9484A"/>
                </a:solidFill>
              </a:defRPr>
            </a:lvl3pPr>
            <a:lvl4pPr>
              <a:defRPr sz="2000">
                <a:solidFill>
                  <a:srgbClr val="E9484A"/>
                </a:solidFill>
              </a:defRPr>
            </a:lvl4pPr>
            <a:lvl5pPr>
              <a:defRPr sz="2000">
                <a:solidFill>
                  <a:srgbClr val="E9484A"/>
                </a:solidFill>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Content Placeholder 3"/>
          <p:cNvSpPr>
            <a:spLocks noGrp="1"/>
          </p:cNvSpPr>
          <p:nvPr>
            <p:ph sz="half" idx="2"/>
          </p:nvPr>
        </p:nvSpPr>
        <p:spPr>
          <a:xfrm>
            <a:off x="4648200" y="2155413"/>
            <a:ext cx="4038600" cy="3716631"/>
          </a:xfrm>
        </p:spPr>
        <p:txBody>
          <a:bodyPr>
            <a:normAutofit/>
          </a:bodyPr>
          <a:lstStyle>
            <a:lvl1pPr>
              <a:defRPr sz="2000">
                <a:solidFill>
                  <a:srgbClr val="E9484A"/>
                </a:solidFill>
              </a:defRPr>
            </a:lvl1pPr>
            <a:lvl2pPr>
              <a:defRPr sz="2000">
                <a:solidFill>
                  <a:srgbClr val="E9484A"/>
                </a:solidFill>
              </a:defRPr>
            </a:lvl2pPr>
            <a:lvl3pPr>
              <a:defRPr sz="2000">
                <a:solidFill>
                  <a:srgbClr val="E9484A"/>
                </a:solidFill>
              </a:defRPr>
            </a:lvl3pPr>
            <a:lvl4pPr>
              <a:defRPr sz="2000">
                <a:solidFill>
                  <a:srgbClr val="E9484A"/>
                </a:solidFill>
              </a:defRPr>
            </a:lvl4pPr>
            <a:lvl5pPr>
              <a:defRPr sz="2000">
                <a:solidFill>
                  <a:srgbClr val="E9484A"/>
                </a:solidFill>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7" name="Picture 6" descr="ÖD-logo-Ne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76256" y="6267126"/>
            <a:ext cx="1962209" cy="414031"/>
          </a:xfrm>
          <a:prstGeom prst="rect">
            <a:avLst/>
          </a:prstGeom>
        </p:spPr>
      </p:pic>
    </p:spTree>
    <p:extLst>
      <p:ext uri="{BB962C8B-B14F-4D97-AF65-F5344CB8AC3E}">
        <p14:creationId xmlns:p14="http://schemas.microsoft.com/office/powerpoint/2010/main" val="3129009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7" name="Rectangle 6"/>
          <p:cNvSpPr/>
          <p:nvPr userDrawn="1"/>
        </p:nvSpPr>
        <p:spPr>
          <a:xfrm>
            <a:off x="0" y="6035156"/>
            <a:ext cx="9144000" cy="822844"/>
          </a:xfrm>
          <a:prstGeom prst="rect">
            <a:avLst/>
          </a:prstGeom>
          <a:solidFill>
            <a:srgbClr val="F3C2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p:txBody>
          <a:bodyPr/>
          <a:lstStyle>
            <a:lvl1pPr>
              <a:defRPr>
                <a:solidFill>
                  <a:srgbClr val="58410C"/>
                </a:solidFill>
              </a:defRPr>
            </a:lvl1pPr>
          </a:lstStyle>
          <a:p>
            <a:r>
              <a:rPr lang="sv-SE"/>
              <a:t>Klicka här för att ändra format</a:t>
            </a:r>
            <a:endParaRPr lang="sv-SE" dirty="0"/>
          </a:p>
        </p:txBody>
      </p:sp>
      <p:sp>
        <p:nvSpPr>
          <p:cNvPr id="3" name="Content Placeholder 2"/>
          <p:cNvSpPr>
            <a:spLocks noGrp="1"/>
          </p:cNvSpPr>
          <p:nvPr>
            <p:ph sz="half" idx="1"/>
          </p:nvPr>
        </p:nvSpPr>
        <p:spPr>
          <a:xfrm>
            <a:off x="457200" y="2155413"/>
            <a:ext cx="4038600" cy="3763235"/>
          </a:xfrm>
        </p:spPr>
        <p:txBody>
          <a:bodyPr>
            <a:normAutofit/>
          </a:bodyPr>
          <a:lstStyle>
            <a:lvl1pPr>
              <a:defRPr sz="2000">
                <a:solidFill>
                  <a:srgbClr val="58410C"/>
                </a:solidFill>
              </a:defRPr>
            </a:lvl1pPr>
            <a:lvl2pPr>
              <a:defRPr sz="2000">
                <a:solidFill>
                  <a:srgbClr val="58410C"/>
                </a:solidFill>
              </a:defRPr>
            </a:lvl2pPr>
            <a:lvl3pPr>
              <a:defRPr sz="2000">
                <a:solidFill>
                  <a:srgbClr val="58410C"/>
                </a:solidFill>
              </a:defRPr>
            </a:lvl3pPr>
            <a:lvl4pPr>
              <a:defRPr sz="2000">
                <a:solidFill>
                  <a:srgbClr val="58410C"/>
                </a:solidFill>
              </a:defRPr>
            </a:lvl4pPr>
            <a:lvl5pPr>
              <a:defRPr sz="2000">
                <a:solidFill>
                  <a:srgbClr val="58410C"/>
                </a:solidFill>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Content Placeholder 3"/>
          <p:cNvSpPr>
            <a:spLocks noGrp="1"/>
          </p:cNvSpPr>
          <p:nvPr>
            <p:ph sz="half" idx="2"/>
          </p:nvPr>
        </p:nvSpPr>
        <p:spPr>
          <a:xfrm>
            <a:off x="4648200" y="2155413"/>
            <a:ext cx="4038600" cy="3763235"/>
          </a:xfrm>
        </p:spPr>
        <p:txBody>
          <a:bodyPr>
            <a:normAutofit/>
          </a:bodyPr>
          <a:lstStyle>
            <a:lvl1pPr>
              <a:defRPr sz="2000">
                <a:solidFill>
                  <a:srgbClr val="58410C"/>
                </a:solidFill>
              </a:defRPr>
            </a:lvl1pPr>
            <a:lvl2pPr>
              <a:defRPr sz="2000">
                <a:solidFill>
                  <a:srgbClr val="58410C"/>
                </a:solidFill>
              </a:defRPr>
            </a:lvl2pPr>
            <a:lvl3pPr>
              <a:defRPr sz="2000">
                <a:solidFill>
                  <a:srgbClr val="58410C"/>
                </a:solidFill>
              </a:defRPr>
            </a:lvl3pPr>
            <a:lvl4pPr>
              <a:defRPr sz="2000">
                <a:solidFill>
                  <a:srgbClr val="58410C"/>
                </a:solidFill>
              </a:defRPr>
            </a:lvl4pPr>
            <a:lvl5pPr>
              <a:defRPr sz="2000">
                <a:solidFill>
                  <a:srgbClr val="58410C"/>
                </a:solidFill>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8" name="Picture 7" descr="ÖD-logo-Ne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76256" y="6267126"/>
            <a:ext cx="1962209" cy="414031"/>
          </a:xfrm>
          <a:prstGeom prst="rect">
            <a:avLst/>
          </a:prstGeom>
        </p:spPr>
      </p:pic>
    </p:spTree>
    <p:extLst>
      <p:ext uri="{BB962C8B-B14F-4D97-AF65-F5344CB8AC3E}">
        <p14:creationId xmlns:p14="http://schemas.microsoft.com/office/powerpoint/2010/main" val="603227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defRPr>
            </a:lvl1pPr>
          </a:lstStyle>
          <a:p>
            <a:r>
              <a:rPr lang="sv-SE"/>
              <a:t>Klicka här för att ändra format</a:t>
            </a:r>
            <a:endParaRPr lang="sv-SE" dirty="0"/>
          </a:p>
        </p:txBody>
      </p:sp>
      <p:sp>
        <p:nvSpPr>
          <p:cNvPr id="3" name="Content Placeholder 2"/>
          <p:cNvSpPr>
            <a:spLocks noGrp="1"/>
          </p:cNvSpPr>
          <p:nvPr>
            <p:ph sz="half" idx="1"/>
          </p:nvPr>
        </p:nvSpPr>
        <p:spPr>
          <a:xfrm>
            <a:off x="457200" y="2155413"/>
            <a:ext cx="4038600" cy="3763235"/>
          </a:xfrm>
        </p:spPr>
        <p:txBody>
          <a:bodyPr>
            <a:normAutofit/>
          </a:bodyPr>
          <a:lstStyle>
            <a:lvl1pPr>
              <a:defRPr sz="2000">
                <a:solidFill>
                  <a:srgbClr val="0AA194"/>
                </a:solidFill>
              </a:defRPr>
            </a:lvl1pPr>
            <a:lvl2pPr>
              <a:defRPr sz="2000">
                <a:solidFill>
                  <a:srgbClr val="0AA194"/>
                </a:solidFill>
              </a:defRPr>
            </a:lvl2pPr>
            <a:lvl3pPr>
              <a:defRPr sz="2000">
                <a:solidFill>
                  <a:srgbClr val="0AA194"/>
                </a:solidFill>
              </a:defRPr>
            </a:lvl3pPr>
            <a:lvl4pPr>
              <a:defRPr sz="2000">
                <a:solidFill>
                  <a:srgbClr val="0AA194"/>
                </a:solidFill>
              </a:defRPr>
            </a:lvl4pPr>
            <a:lvl5pPr>
              <a:defRPr sz="2000">
                <a:solidFill>
                  <a:srgbClr val="0AA194"/>
                </a:solidFill>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Content Placeholder 3"/>
          <p:cNvSpPr>
            <a:spLocks noGrp="1"/>
          </p:cNvSpPr>
          <p:nvPr>
            <p:ph sz="half" idx="2"/>
          </p:nvPr>
        </p:nvSpPr>
        <p:spPr>
          <a:xfrm>
            <a:off x="4648200" y="2155413"/>
            <a:ext cx="4038600" cy="3763235"/>
          </a:xfrm>
        </p:spPr>
        <p:txBody>
          <a:bodyPr>
            <a:normAutofit/>
          </a:bodyPr>
          <a:lstStyle>
            <a:lvl1pPr>
              <a:defRPr sz="2000">
                <a:solidFill>
                  <a:srgbClr val="0AA194"/>
                </a:solidFill>
              </a:defRPr>
            </a:lvl1pPr>
            <a:lvl2pPr>
              <a:defRPr sz="2000">
                <a:solidFill>
                  <a:srgbClr val="0AA194"/>
                </a:solidFill>
              </a:defRPr>
            </a:lvl2pPr>
            <a:lvl3pPr>
              <a:defRPr sz="2000">
                <a:solidFill>
                  <a:srgbClr val="0AA194"/>
                </a:solidFill>
              </a:defRPr>
            </a:lvl3pPr>
            <a:lvl4pPr>
              <a:defRPr sz="2000">
                <a:solidFill>
                  <a:srgbClr val="0AA194"/>
                </a:solidFill>
              </a:defRPr>
            </a:lvl4pPr>
            <a:lvl5pPr>
              <a:defRPr sz="2000">
                <a:solidFill>
                  <a:srgbClr val="0AA194"/>
                </a:solidFill>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Rectangle 7"/>
          <p:cNvSpPr/>
          <p:nvPr userDrawn="1"/>
        </p:nvSpPr>
        <p:spPr>
          <a:xfrm>
            <a:off x="0" y="6035156"/>
            <a:ext cx="9144000" cy="822844"/>
          </a:xfrm>
          <a:prstGeom prst="rect">
            <a:avLst/>
          </a:prstGeom>
          <a:solidFill>
            <a:srgbClr val="0AA1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7" name="Picture 6" descr="ÖD-logo-Ne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76256" y="6267126"/>
            <a:ext cx="1962209" cy="414031"/>
          </a:xfrm>
          <a:prstGeom prst="rect">
            <a:avLst/>
          </a:prstGeom>
        </p:spPr>
      </p:pic>
    </p:spTree>
    <p:extLst>
      <p:ext uri="{BB962C8B-B14F-4D97-AF65-F5344CB8AC3E}">
        <p14:creationId xmlns:p14="http://schemas.microsoft.com/office/powerpoint/2010/main" val="60322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Title 1"/>
          <p:cNvSpPr>
            <a:spLocks noGrp="1"/>
          </p:cNvSpPr>
          <p:nvPr>
            <p:ph type="ctrTitle" hasCustomPrompt="1"/>
          </p:nvPr>
        </p:nvSpPr>
        <p:spPr>
          <a:xfrm>
            <a:off x="1371600" y="1213081"/>
            <a:ext cx="6400800" cy="1470025"/>
          </a:xfrm>
        </p:spPr>
        <p:txBody>
          <a:bodyPr anchor="b">
            <a:noAutofit/>
          </a:bodyPr>
          <a:lstStyle>
            <a:lvl1pPr algn="l">
              <a:defRPr sz="3000" b="0">
                <a:solidFill>
                  <a:schemeClr val="bg1"/>
                </a:solidFill>
                <a:latin typeface="Arial"/>
                <a:cs typeface="Arial"/>
              </a:defRPr>
            </a:lvl1pPr>
          </a:lstStyle>
          <a:p>
            <a:r>
              <a:rPr lang="sv-SE" dirty="0" err="1"/>
              <a:t>Click</a:t>
            </a:r>
            <a:r>
              <a:rPr lang="sv-SE" dirty="0"/>
              <a:t> </a:t>
            </a:r>
            <a:r>
              <a:rPr lang="sv-SE" dirty="0" err="1"/>
              <a:t>to</a:t>
            </a:r>
            <a:r>
              <a:rPr lang="sv-SE" dirty="0"/>
              <a:t> </a:t>
            </a:r>
            <a:r>
              <a:rPr lang="sv-SE" dirty="0" err="1"/>
              <a:t>edit</a:t>
            </a:r>
            <a:r>
              <a:rPr lang="sv-SE" dirty="0"/>
              <a:t>  </a:t>
            </a:r>
          </a:p>
        </p:txBody>
      </p:sp>
      <p:sp>
        <p:nvSpPr>
          <p:cNvPr id="3" name="Subtitle 2"/>
          <p:cNvSpPr>
            <a:spLocks noGrp="1"/>
          </p:cNvSpPr>
          <p:nvPr>
            <p:ph type="subTitle" idx="1" hasCustomPrompt="1"/>
          </p:nvPr>
        </p:nvSpPr>
        <p:spPr>
          <a:xfrm>
            <a:off x="1371600" y="3014432"/>
            <a:ext cx="6400800" cy="2640800"/>
          </a:xfrm>
        </p:spPr>
        <p:txBody>
          <a:bodyPr>
            <a:normAutofit/>
          </a:bodyPr>
          <a:lstStyle>
            <a:lvl1pPr marL="0" indent="0" algn="l">
              <a:buNone/>
              <a:defRPr sz="1600" b="0" i="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err="1"/>
              <a:t>Click</a:t>
            </a:r>
            <a:r>
              <a:rPr lang="sv-SE" dirty="0"/>
              <a:t> </a:t>
            </a:r>
            <a:r>
              <a:rPr lang="sv-SE" dirty="0" err="1"/>
              <a:t>to</a:t>
            </a:r>
            <a:r>
              <a:rPr lang="sv-SE" dirty="0"/>
              <a:t> </a:t>
            </a:r>
            <a:r>
              <a:rPr lang="sv-SE" dirty="0" err="1"/>
              <a:t>edit</a:t>
            </a:r>
            <a:r>
              <a:rPr lang="sv-SE" dirty="0"/>
              <a:t> master style</a:t>
            </a:r>
          </a:p>
        </p:txBody>
      </p:sp>
      <p:pic>
        <p:nvPicPr>
          <p:cNvPr id="5" name="Picture 4"/>
          <p:cNvPicPr>
            <a:picLocks noChangeAspect="1"/>
          </p:cNvPicPr>
          <p:nvPr userDrawn="1"/>
        </p:nvPicPr>
        <p:blipFill rotWithShape="1">
          <a:blip r:embed="rId2"/>
          <a:srcRect l="37933" t="36088" r="38522" b="45389"/>
          <a:stretch/>
        </p:blipFill>
        <p:spPr>
          <a:xfrm>
            <a:off x="259072" y="6062391"/>
            <a:ext cx="1112528" cy="618766"/>
          </a:xfrm>
          <a:prstGeom prst="rect">
            <a:avLst/>
          </a:prstGeom>
        </p:spPr>
      </p:pic>
      <p:pic>
        <p:nvPicPr>
          <p:cNvPr id="9" name="Picture 8" descr="ÖD-logo-Ne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6256" y="6267126"/>
            <a:ext cx="1962209" cy="414031"/>
          </a:xfrm>
          <a:prstGeom prst="rect">
            <a:avLst/>
          </a:prstGeom>
        </p:spPr>
      </p:pic>
    </p:spTree>
    <p:extLst>
      <p:ext uri="{BB962C8B-B14F-4D97-AF65-F5344CB8AC3E}">
        <p14:creationId xmlns:p14="http://schemas.microsoft.com/office/powerpoint/2010/main" val="2950827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Title 1"/>
          <p:cNvSpPr>
            <a:spLocks noGrp="1"/>
          </p:cNvSpPr>
          <p:nvPr>
            <p:ph type="ctrTitle" hasCustomPrompt="1"/>
          </p:nvPr>
        </p:nvSpPr>
        <p:spPr>
          <a:xfrm>
            <a:off x="1371600" y="1213081"/>
            <a:ext cx="6400800" cy="1470025"/>
          </a:xfrm>
        </p:spPr>
        <p:txBody>
          <a:bodyPr anchor="b">
            <a:noAutofit/>
          </a:bodyPr>
          <a:lstStyle>
            <a:lvl1pPr algn="l">
              <a:defRPr sz="3000" b="0">
                <a:solidFill>
                  <a:schemeClr val="bg1"/>
                </a:solidFill>
                <a:latin typeface="Arial"/>
                <a:cs typeface="Arial"/>
              </a:defRPr>
            </a:lvl1pPr>
          </a:lstStyle>
          <a:p>
            <a:r>
              <a:rPr lang="sv-SE" dirty="0" err="1"/>
              <a:t>Click</a:t>
            </a:r>
            <a:r>
              <a:rPr lang="sv-SE" dirty="0"/>
              <a:t> </a:t>
            </a:r>
            <a:r>
              <a:rPr lang="sv-SE" dirty="0" err="1"/>
              <a:t>to</a:t>
            </a:r>
            <a:r>
              <a:rPr lang="sv-SE" dirty="0"/>
              <a:t> </a:t>
            </a:r>
            <a:r>
              <a:rPr lang="sv-SE" dirty="0" err="1"/>
              <a:t>edit</a:t>
            </a:r>
            <a:r>
              <a:rPr lang="sv-SE" dirty="0"/>
              <a:t>  </a:t>
            </a:r>
          </a:p>
        </p:txBody>
      </p:sp>
      <p:sp>
        <p:nvSpPr>
          <p:cNvPr id="3" name="Subtitle 2"/>
          <p:cNvSpPr>
            <a:spLocks noGrp="1"/>
          </p:cNvSpPr>
          <p:nvPr>
            <p:ph type="subTitle" idx="1" hasCustomPrompt="1"/>
          </p:nvPr>
        </p:nvSpPr>
        <p:spPr>
          <a:xfrm>
            <a:off x="1371600" y="3014432"/>
            <a:ext cx="6400800" cy="2640800"/>
          </a:xfrm>
        </p:spPr>
        <p:txBody>
          <a:bodyPr>
            <a:normAutofit/>
          </a:bodyPr>
          <a:lstStyle>
            <a:lvl1pPr marL="0" indent="0" algn="l">
              <a:buNone/>
              <a:defRPr sz="1600" b="0" i="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err="1"/>
              <a:t>Click</a:t>
            </a:r>
            <a:r>
              <a:rPr lang="sv-SE" dirty="0"/>
              <a:t> </a:t>
            </a:r>
            <a:r>
              <a:rPr lang="sv-SE" dirty="0" err="1"/>
              <a:t>to</a:t>
            </a:r>
            <a:r>
              <a:rPr lang="sv-SE" dirty="0"/>
              <a:t> </a:t>
            </a:r>
            <a:r>
              <a:rPr lang="sv-SE" dirty="0" err="1"/>
              <a:t>edit</a:t>
            </a:r>
            <a:r>
              <a:rPr lang="sv-SE" dirty="0"/>
              <a:t> master style</a:t>
            </a:r>
          </a:p>
        </p:txBody>
      </p:sp>
      <p:pic>
        <p:nvPicPr>
          <p:cNvPr id="8" name="Picture 7"/>
          <p:cNvPicPr>
            <a:picLocks noChangeAspect="1"/>
          </p:cNvPicPr>
          <p:nvPr userDrawn="1"/>
        </p:nvPicPr>
        <p:blipFill rotWithShape="1">
          <a:blip r:embed="rId2"/>
          <a:srcRect l="37933" t="36088" r="38522" b="45389"/>
          <a:stretch/>
        </p:blipFill>
        <p:spPr>
          <a:xfrm>
            <a:off x="259072" y="6062391"/>
            <a:ext cx="1112528" cy="618766"/>
          </a:xfrm>
          <a:prstGeom prst="rect">
            <a:avLst/>
          </a:prstGeom>
        </p:spPr>
      </p:pic>
      <p:pic>
        <p:nvPicPr>
          <p:cNvPr id="11" name="Picture 10" descr="ÖD-logo-Ne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6256" y="6267126"/>
            <a:ext cx="1962209" cy="414031"/>
          </a:xfrm>
          <a:prstGeom prst="rect">
            <a:avLst/>
          </a:prstGeom>
        </p:spPr>
      </p:pic>
    </p:spTree>
    <p:extLst>
      <p:ext uri="{BB962C8B-B14F-4D97-AF65-F5344CB8AC3E}">
        <p14:creationId xmlns:p14="http://schemas.microsoft.com/office/powerpoint/2010/main" val="3546454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Title 1"/>
          <p:cNvSpPr>
            <a:spLocks noGrp="1"/>
          </p:cNvSpPr>
          <p:nvPr>
            <p:ph type="ctrTitle" hasCustomPrompt="1"/>
          </p:nvPr>
        </p:nvSpPr>
        <p:spPr>
          <a:xfrm>
            <a:off x="1371600" y="1213081"/>
            <a:ext cx="6400800" cy="1470025"/>
          </a:xfrm>
        </p:spPr>
        <p:txBody>
          <a:bodyPr anchor="b">
            <a:noAutofit/>
          </a:bodyPr>
          <a:lstStyle>
            <a:lvl1pPr algn="l">
              <a:defRPr sz="3000" b="0">
                <a:solidFill>
                  <a:srgbClr val="58410C"/>
                </a:solidFill>
                <a:latin typeface="Arial"/>
                <a:cs typeface="Arial"/>
              </a:defRPr>
            </a:lvl1pPr>
          </a:lstStyle>
          <a:p>
            <a:r>
              <a:rPr lang="sv-SE" dirty="0" err="1"/>
              <a:t>Click</a:t>
            </a:r>
            <a:r>
              <a:rPr lang="sv-SE" dirty="0"/>
              <a:t> </a:t>
            </a:r>
            <a:r>
              <a:rPr lang="sv-SE" dirty="0" err="1"/>
              <a:t>to</a:t>
            </a:r>
            <a:r>
              <a:rPr lang="sv-SE" dirty="0"/>
              <a:t> </a:t>
            </a:r>
            <a:r>
              <a:rPr lang="sv-SE" dirty="0" err="1"/>
              <a:t>edit</a:t>
            </a:r>
            <a:r>
              <a:rPr lang="sv-SE" dirty="0"/>
              <a:t>  </a:t>
            </a:r>
          </a:p>
        </p:txBody>
      </p:sp>
      <p:sp>
        <p:nvSpPr>
          <p:cNvPr id="3" name="Subtitle 2"/>
          <p:cNvSpPr>
            <a:spLocks noGrp="1"/>
          </p:cNvSpPr>
          <p:nvPr>
            <p:ph type="subTitle" idx="1" hasCustomPrompt="1"/>
          </p:nvPr>
        </p:nvSpPr>
        <p:spPr>
          <a:xfrm>
            <a:off x="1371600" y="3014432"/>
            <a:ext cx="6400800" cy="2640800"/>
          </a:xfrm>
        </p:spPr>
        <p:txBody>
          <a:bodyPr>
            <a:normAutofit/>
          </a:bodyPr>
          <a:lstStyle>
            <a:lvl1pPr marL="0" indent="0" algn="l">
              <a:buNone/>
              <a:defRPr sz="1600" b="0" i="0">
                <a:solidFill>
                  <a:srgbClr val="58410C"/>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err="1"/>
              <a:t>Click</a:t>
            </a:r>
            <a:r>
              <a:rPr lang="sv-SE" dirty="0"/>
              <a:t> </a:t>
            </a:r>
            <a:r>
              <a:rPr lang="sv-SE" dirty="0" err="1"/>
              <a:t>to</a:t>
            </a:r>
            <a:r>
              <a:rPr lang="sv-SE" dirty="0"/>
              <a:t> </a:t>
            </a:r>
            <a:r>
              <a:rPr lang="sv-SE" dirty="0" err="1"/>
              <a:t>edit</a:t>
            </a:r>
            <a:r>
              <a:rPr lang="sv-SE" dirty="0"/>
              <a:t> master style</a:t>
            </a:r>
          </a:p>
        </p:txBody>
      </p:sp>
      <p:pic>
        <p:nvPicPr>
          <p:cNvPr id="8" name="Picture 7"/>
          <p:cNvPicPr>
            <a:picLocks noChangeAspect="1"/>
          </p:cNvPicPr>
          <p:nvPr userDrawn="1"/>
        </p:nvPicPr>
        <p:blipFill rotWithShape="1">
          <a:blip r:embed="rId2"/>
          <a:srcRect l="37933" t="36088" r="38522" b="45389"/>
          <a:stretch/>
        </p:blipFill>
        <p:spPr>
          <a:xfrm>
            <a:off x="259072" y="6062391"/>
            <a:ext cx="1112528" cy="618766"/>
          </a:xfrm>
          <a:prstGeom prst="rect">
            <a:avLst/>
          </a:prstGeom>
        </p:spPr>
      </p:pic>
      <p:pic>
        <p:nvPicPr>
          <p:cNvPr id="11" name="Picture 10" descr="ÖD-logo-Ne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6256" y="6267126"/>
            <a:ext cx="1962209" cy="414031"/>
          </a:xfrm>
          <a:prstGeom prst="rect">
            <a:avLst/>
          </a:prstGeom>
        </p:spPr>
      </p:pic>
    </p:spTree>
    <p:extLst>
      <p:ext uri="{BB962C8B-B14F-4D97-AF65-F5344CB8AC3E}">
        <p14:creationId xmlns:p14="http://schemas.microsoft.com/office/powerpoint/2010/main" val="3546454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örstasida">
    <p:bg>
      <p:bgPr>
        <a:solidFill>
          <a:srgbClr val="FEF5E9"/>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1B42FD25-63E7-4A83-804F-057BCDB37A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56190" y="1997102"/>
            <a:ext cx="3831620" cy="2473388"/>
          </a:xfrm>
          <a:prstGeom prst="rect">
            <a:avLst/>
          </a:prstGeom>
        </p:spPr>
      </p:pic>
    </p:spTree>
    <p:extLst>
      <p:ext uri="{BB962C8B-B14F-4D97-AF65-F5344CB8AC3E}">
        <p14:creationId xmlns:p14="http://schemas.microsoft.com/office/powerpoint/2010/main" val="2653057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örstasida (Vit)">
    <p:bg>
      <p:bgPr>
        <a:solidFill>
          <a:schemeClr val="bg1"/>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1B42FD25-63E7-4A83-804F-057BCDB37A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56190" y="1997102"/>
            <a:ext cx="3831620" cy="2473388"/>
          </a:xfrm>
          <a:prstGeom prst="rect">
            <a:avLst/>
          </a:prstGeom>
        </p:spPr>
      </p:pic>
    </p:spTree>
    <p:extLst>
      <p:ext uri="{BB962C8B-B14F-4D97-AF65-F5344CB8AC3E}">
        <p14:creationId xmlns:p14="http://schemas.microsoft.com/office/powerpoint/2010/main" val="30614749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örstasida med rubrik">
    <p:bg>
      <p:bgPr>
        <a:solidFill>
          <a:srgbClr val="FEF5E9"/>
        </a:solidFill>
        <a:effectLst/>
      </p:bgPr>
    </p:bg>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4E88902-E5DC-4B77-8C7D-A52335B4AC4F}"/>
              </a:ext>
            </a:extLst>
          </p:cNvPr>
          <p:cNvSpPr>
            <a:spLocks noGrp="1"/>
          </p:cNvSpPr>
          <p:nvPr>
            <p:ph type="title"/>
          </p:nvPr>
        </p:nvSpPr>
        <p:spPr>
          <a:xfrm>
            <a:off x="2656191" y="5497178"/>
            <a:ext cx="3878908" cy="1148642"/>
          </a:xfrm>
        </p:spPr>
        <p:txBody>
          <a:bodyPr anchor="t"/>
          <a:lstStyle/>
          <a:p>
            <a:r>
              <a:rPr lang="sv-SE"/>
              <a:t>Klicka här för att ändra mall för rubrikformat</a:t>
            </a:r>
            <a:endParaRPr lang="sv-SE" dirty="0"/>
          </a:p>
        </p:txBody>
      </p:sp>
      <p:pic>
        <p:nvPicPr>
          <p:cNvPr id="6" name="Bild 5">
            <a:extLst>
              <a:ext uri="{FF2B5EF4-FFF2-40B4-BE49-F238E27FC236}">
                <a16:creationId xmlns:a16="http://schemas.microsoft.com/office/drawing/2014/main" id="{BC3D15D4-3658-4BED-8859-62211D04EF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56190" y="1997102"/>
            <a:ext cx="3831620" cy="2473388"/>
          </a:xfrm>
          <a:prstGeom prst="rect">
            <a:avLst/>
          </a:prstGeom>
        </p:spPr>
      </p:pic>
      <p:sp>
        <p:nvSpPr>
          <p:cNvPr id="5" name="Platshållare för text 2">
            <a:extLst>
              <a:ext uri="{FF2B5EF4-FFF2-40B4-BE49-F238E27FC236}">
                <a16:creationId xmlns:a16="http://schemas.microsoft.com/office/drawing/2014/main" id="{352500F5-2F17-4316-A092-2F8B201C1F28}"/>
              </a:ext>
            </a:extLst>
          </p:cNvPr>
          <p:cNvSpPr>
            <a:spLocks noGrp="1"/>
          </p:cNvSpPr>
          <p:nvPr>
            <p:ph type="body" sz="quarter" idx="16" hasCustomPrompt="1"/>
          </p:nvPr>
        </p:nvSpPr>
        <p:spPr>
          <a:xfrm>
            <a:off x="2656190" y="5220782"/>
            <a:ext cx="297000" cy="45719"/>
          </a:xfrm>
          <a:blipFill>
            <a:blip r:embed="rId4"/>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232763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örstasida med rubrik (Vit)">
    <p:bg>
      <p:bgPr>
        <a:solidFill>
          <a:schemeClr val="bg1"/>
        </a:solidFill>
        <a:effectLst/>
      </p:bgPr>
    </p:bg>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4E88902-E5DC-4B77-8C7D-A52335B4AC4F}"/>
              </a:ext>
            </a:extLst>
          </p:cNvPr>
          <p:cNvSpPr>
            <a:spLocks noGrp="1"/>
          </p:cNvSpPr>
          <p:nvPr>
            <p:ph type="title"/>
          </p:nvPr>
        </p:nvSpPr>
        <p:spPr>
          <a:xfrm>
            <a:off x="2656191" y="5497178"/>
            <a:ext cx="3878908" cy="1148642"/>
          </a:xfrm>
        </p:spPr>
        <p:txBody>
          <a:bodyPr anchor="t"/>
          <a:lstStyle/>
          <a:p>
            <a:r>
              <a:rPr lang="sv-SE"/>
              <a:t>Klicka här för att ändra mall för rubrikformat</a:t>
            </a:r>
            <a:endParaRPr lang="sv-SE" dirty="0"/>
          </a:p>
        </p:txBody>
      </p:sp>
      <p:pic>
        <p:nvPicPr>
          <p:cNvPr id="6" name="Bild 5">
            <a:extLst>
              <a:ext uri="{FF2B5EF4-FFF2-40B4-BE49-F238E27FC236}">
                <a16:creationId xmlns:a16="http://schemas.microsoft.com/office/drawing/2014/main" id="{BC3D15D4-3658-4BED-8859-62211D04EF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56190" y="1997102"/>
            <a:ext cx="3831620" cy="2473388"/>
          </a:xfrm>
          <a:prstGeom prst="rect">
            <a:avLst/>
          </a:prstGeom>
        </p:spPr>
      </p:pic>
      <p:sp>
        <p:nvSpPr>
          <p:cNvPr id="5" name="Platshållare för text 2">
            <a:extLst>
              <a:ext uri="{FF2B5EF4-FFF2-40B4-BE49-F238E27FC236}">
                <a16:creationId xmlns:a16="http://schemas.microsoft.com/office/drawing/2014/main" id="{36883559-7FC2-49D1-B207-4C429626134E}"/>
              </a:ext>
            </a:extLst>
          </p:cNvPr>
          <p:cNvSpPr>
            <a:spLocks noGrp="1"/>
          </p:cNvSpPr>
          <p:nvPr>
            <p:ph type="body" sz="quarter" idx="16" hasCustomPrompt="1"/>
          </p:nvPr>
        </p:nvSpPr>
        <p:spPr>
          <a:xfrm>
            <a:off x="2656190" y="5220782"/>
            <a:ext cx="297000" cy="45719"/>
          </a:xfrm>
          <a:blipFill>
            <a:blip r:embed="rId4"/>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3935299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3C2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Title 1"/>
          <p:cNvSpPr>
            <a:spLocks noGrp="1"/>
          </p:cNvSpPr>
          <p:nvPr>
            <p:ph type="ctrTitle" hasCustomPrompt="1"/>
          </p:nvPr>
        </p:nvSpPr>
        <p:spPr>
          <a:xfrm>
            <a:off x="685800" y="1986641"/>
            <a:ext cx="7772400" cy="1470025"/>
          </a:xfrm>
        </p:spPr>
        <p:txBody>
          <a:bodyPr anchor="b">
            <a:noAutofit/>
          </a:bodyPr>
          <a:lstStyle>
            <a:lvl1pPr algn="ctr">
              <a:defRPr sz="5000" b="1">
                <a:solidFill>
                  <a:srgbClr val="58410C"/>
                </a:solidFill>
                <a:latin typeface="Arial"/>
                <a:cs typeface="Arial"/>
              </a:defRPr>
            </a:lvl1pPr>
          </a:lstStyle>
          <a:p>
            <a:r>
              <a:rPr lang="sv-SE" dirty="0" err="1"/>
              <a:t>Click</a:t>
            </a:r>
            <a:r>
              <a:rPr lang="sv-SE" dirty="0"/>
              <a:t> </a:t>
            </a:r>
            <a:r>
              <a:rPr lang="sv-SE" dirty="0" err="1"/>
              <a:t>to</a:t>
            </a:r>
            <a:r>
              <a:rPr lang="sv-SE" dirty="0"/>
              <a:t> </a:t>
            </a:r>
            <a:r>
              <a:rPr lang="sv-SE" dirty="0" err="1"/>
              <a:t>edit</a:t>
            </a:r>
            <a:r>
              <a:rPr lang="sv-SE" dirty="0"/>
              <a:t> </a:t>
            </a:r>
            <a:br>
              <a:rPr lang="sv-SE" dirty="0"/>
            </a:br>
            <a:r>
              <a:rPr lang="sv-SE" dirty="0"/>
              <a:t>master </a:t>
            </a:r>
            <a:r>
              <a:rPr lang="sv-SE" dirty="0" err="1"/>
              <a:t>title</a:t>
            </a:r>
            <a:r>
              <a:rPr lang="sv-SE" dirty="0"/>
              <a:t> style</a:t>
            </a:r>
          </a:p>
        </p:txBody>
      </p:sp>
      <p:sp>
        <p:nvSpPr>
          <p:cNvPr id="3" name="Subtitle 2"/>
          <p:cNvSpPr>
            <a:spLocks noGrp="1"/>
          </p:cNvSpPr>
          <p:nvPr>
            <p:ph type="subTitle" idx="1"/>
          </p:nvPr>
        </p:nvSpPr>
        <p:spPr>
          <a:xfrm>
            <a:off x="1371600" y="3754398"/>
            <a:ext cx="6400800" cy="1752600"/>
          </a:xfrm>
        </p:spPr>
        <p:txBody>
          <a:bodyPr>
            <a:normAutofit/>
          </a:bodyPr>
          <a:lstStyle>
            <a:lvl1pPr marL="0" indent="0" algn="ctr">
              <a:buNone/>
              <a:defRPr sz="1600" b="0" i="0">
                <a:solidFill>
                  <a:srgbClr val="58410C"/>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endParaRPr lang="sv-SE" dirty="0"/>
          </a:p>
        </p:txBody>
      </p:sp>
      <p:pic>
        <p:nvPicPr>
          <p:cNvPr id="11" name="Picture 3" descr="pasted-image.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67652" y="5761625"/>
            <a:ext cx="2792303" cy="428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579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 bilder och innehåll (Ljusgul)">
    <p:bg>
      <p:bgPr>
        <a:solidFill>
          <a:srgbClr val="FEF5E9"/>
        </a:solidFill>
        <a:effectLst/>
      </p:bgPr>
    </p:bg>
    <p:spTree>
      <p:nvGrpSpPr>
        <p:cNvPr id="1" name=""/>
        <p:cNvGrpSpPr/>
        <p:nvPr/>
      </p:nvGrpSpPr>
      <p:grpSpPr>
        <a:xfrm>
          <a:off x="0" y="0"/>
          <a:ext cx="0" cy="0"/>
          <a:chOff x="0" y="0"/>
          <a:chExt cx="0" cy="0"/>
        </a:xfrm>
      </p:grpSpPr>
      <p:sp>
        <p:nvSpPr>
          <p:cNvPr id="14" name="Frihandsfigur: Form 12">
            <a:extLst>
              <a:ext uri="{FF2B5EF4-FFF2-40B4-BE49-F238E27FC236}">
                <a16:creationId xmlns:a16="http://schemas.microsoft.com/office/drawing/2014/main" id="{B4316E30-74E7-4D24-977B-51A87968B6AB}"/>
              </a:ext>
            </a:extLst>
          </p:cNvPr>
          <p:cNvSpPr/>
          <p:nvPr userDrawn="1"/>
        </p:nvSpPr>
        <p:spPr>
          <a:xfrm>
            <a:off x="0" y="322005"/>
            <a:ext cx="2057400" cy="3195484"/>
          </a:xfrm>
          <a:custGeom>
            <a:avLst/>
            <a:gdLst>
              <a:gd name="connsiteX0" fmla="*/ 1145458 w 2743200"/>
              <a:gd name="connsiteY0" fmla="*/ 0 h 3195484"/>
              <a:gd name="connsiteX1" fmla="*/ 2743200 w 2743200"/>
              <a:gd name="connsiteY1" fmla="*/ 1597742 h 3195484"/>
              <a:gd name="connsiteX2" fmla="*/ 1145458 w 2743200"/>
              <a:gd name="connsiteY2" fmla="*/ 3195484 h 3195484"/>
              <a:gd name="connsiteX3" fmla="*/ 15684 w 2743200"/>
              <a:gd name="connsiteY3" fmla="*/ 2727516 h 3195484"/>
              <a:gd name="connsiteX4" fmla="*/ 0 w 2743200"/>
              <a:gd name="connsiteY4" fmla="*/ 2710260 h 3195484"/>
              <a:gd name="connsiteX5" fmla="*/ 0 w 2743200"/>
              <a:gd name="connsiteY5" fmla="*/ 485224 h 3195484"/>
              <a:gd name="connsiteX6" fmla="*/ 15684 w 2743200"/>
              <a:gd name="connsiteY6" fmla="*/ 467968 h 3195484"/>
              <a:gd name="connsiteX7" fmla="*/ 1145458 w 2743200"/>
              <a:gd name="connsiteY7" fmla="*/ 0 h 319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0" h="3195484">
                <a:moveTo>
                  <a:pt x="1145458" y="0"/>
                </a:moveTo>
                <a:cubicBezTo>
                  <a:pt x="2027867" y="0"/>
                  <a:pt x="2743200" y="715333"/>
                  <a:pt x="2743200" y="1597742"/>
                </a:cubicBezTo>
                <a:cubicBezTo>
                  <a:pt x="2743200" y="2480151"/>
                  <a:pt x="2027867" y="3195484"/>
                  <a:pt x="1145458" y="3195484"/>
                </a:cubicBezTo>
                <a:cubicBezTo>
                  <a:pt x="704254" y="3195484"/>
                  <a:pt x="304818" y="3016651"/>
                  <a:pt x="15684" y="2727516"/>
                </a:cubicBezTo>
                <a:lnTo>
                  <a:pt x="0" y="2710260"/>
                </a:lnTo>
                <a:lnTo>
                  <a:pt x="0" y="485224"/>
                </a:lnTo>
                <a:lnTo>
                  <a:pt x="15684" y="467968"/>
                </a:lnTo>
                <a:cubicBezTo>
                  <a:pt x="304818" y="178833"/>
                  <a:pt x="704254" y="0"/>
                  <a:pt x="1145458"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5" name="Rektangel: rundade hörn 4">
            <a:extLst>
              <a:ext uri="{FF2B5EF4-FFF2-40B4-BE49-F238E27FC236}">
                <a16:creationId xmlns:a16="http://schemas.microsoft.com/office/drawing/2014/main" id="{450C255B-36B4-4580-AD4E-97A743ED4777}"/>
              </a:ext>
            </a:extLst>
          </p:cNvPr>
          <p:cNvSpPr/>
          <p:nvPr userDrawn="1"/>
        </p:nvSpPr>
        <p:spPr>
          <a:xfrm>
            <a:off x="7292102" y="4038601"/>
            <a:ext cx="1223963" cy="2370589"/>
          </a:xfrm>
          <a:prstGeom prst="roundRect">
            <a:avLst>
              <a:gd name="adj" fmla="val 3788"/>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15" name="Rubrik 14">
            <a:extLst>
              <a:ext uri="{FF2B5EF4-FFF2-40B4-BE49-F238E27FC236}">
                <a16:creationId xmlns:a16="http://schemas.microsoft.com/office/drawing/2014/main" id="{3FD01D1A-5DF5-4416-B4F5-566632E92485}"/>
              </a:ext>
            </a:extLst>
          </p:cNvPr>
          <p:cNvSpPr>
            <a:spLocks noGrp="1"/>
          </p:cNvSpPr>
          <p:nvPr>
            <p:ph type="title"/>
          </p:nvPr>
        </p:nvSpPr>
        <p:spPr>
          <a:xfrm>
            <a:off x="629840" y="1170180"/>
            <a:ext cx="3258195" cy="1148642"/>
          </a:xfrm>
        </p:spPr>
        <p:txBody>
          <a:bodyPr/>
          <a:lstStyle/>
          <a:p>
            <a:r>
              <a:rPr lang="sv-SE"/>
              <a:t>Klicka här för att ändra mall för rubrikformat</a:t>
            </a:r>
            <a:endParaRPr lang="sv-SE" dirty="0"/>
          </a:p>
        </p:txBody>
      </p:sp>
      <p:sp>
        <p:nvSpPr>
          <p:cNvPr id="4" name="Platshållare för text 3">
            <a:extLst>
              <a:ext uri="{FF2B5EF4-FFF2-40B4-BE49-F238E27FC236}">
                <a16:creationId xmlns:a16="http://schemas.microsoft.com/office/drawing/2014/main" id="{A5341BE2-DA12-4B0E-9ED4-9884D043CF1A}"/>
              </a:ext>
            </a:extLst>
          </p:cNvPr>
          <p:cNvSpPr>
            <a:spLocks noGrp="1"/>
          </p:cNvSpPr>
          <p:nvPr>
            <p:ph type="body" sz="quarter" idx="10"/>
          </p:nvPr>
        </p:nvSpPr>
        <p:spPr>
          <a:xfrm>
            <a:off x="629841" y="2420939"/>
            <a:ext cx="3244453" cy="1501775"/>
          </a:xfrm>
        </p:spPr>
        <p:txBody>
          <a:bodyPr>
            <a:noAutofit/>
          </a:bodyPr>
          <a:lstStyle>
            <a:lvl1pPr marL="0" indent="0">
              <a:lnSpc>
                <a:spcPct val="130000"/>
              </a:lnSpc>
              <a:spcAft>
                <a:spcPts val="450"/>
              </a:spcAft>
              <a:buNone/>
              <a:defRPr sz="1050"/>
            </a:lvl1pPr>
            <a:lvl2pPr marL="174150" indent="0">
              <a:buNone/>
              <a:defRPr/>
            </a:lvl2pPr>
            <a:lvl3pPr marL="346950" indent="0">
              <a:buNone/>
              <a:defRPr/>
            </a:lvl3pPr>
            <a:lvl4pPr marL="519750" indent="0">
              <a:buNone/>
              <a:defRPr/>
            </a:lvl4pPr>
            <a:lvl5pPr marL="665550" indent="0">
              <a:buNone/>
              <a:defRPr/>
            </a:lvl5pPr>
          </a:lstStyle>
          <a:p>
            <a:pPr lvl="0"/>
            <a:r>
              <a:rPr lang="sv-SE"/>
              <a:t>Klicka här för att ändra format på bakgrundstexten</a:t>
            </a:r>
          </a:p>
        </p:txBody>
      </p:sp>
      <p:sp>
        <p:nvSpPr>
          <p:cNvPr id="9" name="Platshållare för bild 8">
            <a:extLst>
              <a:ext uri="{FF2B5EF4-FFF2-40B4-BE49-F238E27FC236}">
                <a16:creationId xmlns:a16="http://schemas.microsoft.com/office/drawing/2014/main" id="{0CC51244-132C-439B-B78E-1C785B1CDE42}"/>
              </a:ext>
            </a:extLst>
          </p:cNvPr>
          <p:cNvSpPr>
            <a:spLocks noGrp="1"/>
          </p:cNvSpPr>
          <p:nvPr>
            <p:ph type="pic" sz="quarter" idx="12"/>
          </p:nvPr>
        </p:nvSpPr>
        <p:spPr>
          <a:xfrm>
            <a:off x="629841" y="4038600"/>
            <a:ext cx="3244453" cy="2343150"/>
          </a:xfrm>
          <a:solidFill>
            <a:schemeClr val="accent1">
              <a:lumMod val="20000"/>
              <a:lumOff val="80000"/>
            </a:schemeClr>
          </a:solidFill>
        </p:spPr>
        <p:txBody>
          <a:bodyPr>
            <a:normAutofit/>
          </a:bodyPr>
          <a:lstStyle>
            <a:lvl1pPr marL="0" indent="0">
              <a:buNone/>
              <a:defRPr sz="900"/>
            </a:lvl1pPr>
          </a:lstStyle>
          <a:p>
            <a:r>
              <a:rPr lang="sv-SE"/>
              <a:t>Klicka på ikonen för att lägga till en bild</a:t>
            </a:r>
          </a:p>
        </p:txBody>
      </p:sp>
      <p:sp>
        <p:nvSpPr>
          <p:cNvPr id="11" name="Platshållare för bild 10">
            <a:extLst>
              <a:ext uri="{FF2B5EF4-FFF2-40B4-BE49-F238E27FC236}">
                <a16:creationId xmlns:a16="http://schemas.microsoft.com/office/drawing/2014/main" id="{D2E12C2B-9656-4595-BAF3-B65377BB3F8E}"/>
              </a:ext>
            </a:extLst>
          </p:cNvPr>
          <p:cNvSpPr>
            <a:spLocks noGrp="1"/>
          </p:cNvSpPr>
          <p:nvPr>
            <p:ph type="pic" sz="quarter" idx="13"/>
          </p:nvPr>
        </p:nvSpPr>
        <p:spPr>
          <a:xfrm>
            <a:off x="4082653" y="444501"/>
            <a:ext cx="3015377" cy="3371573"/>
          </a:xfrm>
          <a:solidFill>
            <a:schemeClr val="accent1">
              <a:lumMod val="20000"/>
              <a:lumOff val="80000"/>
            </a:schemeClr>
          </a:solidFill>
        </p:spPr>
        <p:txBody>
          <a:bodyPr>
            <a:normAutofit/>
          </a:bodyPr>
          <a:lstStyle>
            <a:lvl1pPr marL="0" indent="0">
              <a:buNone/>
              <a:defRPr sz="900"/>
            </a:lvl1pPr>
          </a:lstStyle>
          <a:p>
            <a:r>
              <a:rPr lang="sv-SE"/>
              <a:t>Klicka på ikonen för att lägga till en bild</a:t>
            </a:r>
            <a:endParaRPr lang="sv-SE" dirty="0"/>
          </a:p>
        </p:txBody>
      </p:sp>
      <p:sp>
        <p:nvSpPr>
          <p:cNvPr id="12" name="Platshållare för bild 10">
            <a:extLst>
              <a:ext uri="{FF2B5EF4-FFF2-40B4-BE49-F238E27FC236}">
                <a16:creationId xmlns:a16="http://schemas.microsoft.com/office/drawing/2014/main" id="{F803EC7D-B9B9-4480-89F1-115857B61B75}"/>
              </a:ext>
            </a:extLst>
          </p:cNvPr>
          <p:cNvSpPr>
            <a:spLocks noGrp="1"/>
          </p:cNvSpPr>
          <p:nvPr>
            <p:ph type="pic" sz="quarter" idx="15"/>
          </p:nvPr>
        </p:nvSpPr>
        <p:spPr>
          <a:xfrm>
            <a:off x="4075510" y="4066040"/>
            <a:ext cx="3015377" cy="2315711"/>
          </a:xfrm>
          <a:solidFill>
            <a:schemeClr val="accent1">
              <a:lumMod val="20000"/>
              <a:lumOff val="80000"/>
            </a:schemeClr>
          </a:solidFill>
        </p:spPr>
        <p:txBody>
          <a:bodyPr>
            <a:normAutofit/>
          </a:bodyPr>
          <a:lstStyle>
            <a:lvl1pPr marL="0" indent="0">
              <a:buNone/>
              <a:defRPr sz="900"/>
            </a:lvl1pPr>
          </a:lstStyle>
          <a:p>
            <a:r>
              <a:rPr lang="sv-SE"/>
              <a:t>Klicka på ikonen för att lägga till en bild</a:t>
            </a:r>
            <a:endParaRPr lang="sv-SE" dirty="0"/>
          </a:p>
        </p:txBody>
      </p:sp>
      <p:sp>
        <p:nvSpPr>
          <p:cNvPr id="13" name="Platshållare för bild 12">
            <a:extLst>
              <a:ext uri="{FF2B5EF4-FFF2-40B4-BE49-F238E27FC236}">
                <a16:creationId xmlns:a16="http://schemas.microsoft.com/office/drawing/2014/main" id="{14D2B39A-9424-4E7D-ADAF-545888CBA7A8}"/>
              </a:ext>
            </a:extLst>
          </p:cNvPr>
          <p:cNvSpPr>
            <a:spLocks noGrp="1"/>
          </p:cNvSpPr>
          <p:nvPr>
            <p:ph type="pic" sz="quarter" idx="14"/>
          </p:nvPr>
        </p:nvSpPr>
        <p:spPr>
          <a:xfrm>
            <a:off x="7292102" y="2010103"/>
            <a:ext cx="1223963" cy="1805970"/>
          </a:xfrm>
          <a:solidFill>
            <a:schemeClr val="accent1">
              <a:lumMod val="20000"/>
              <a:lumOff val="80000"/>
            </a:schemeClr>
          </a:solidFill>
        </p:spPr>
        <p:txBody>
          <a:bodyPr>
            <a:normAutofit/>
          </a:bodyPr>
          <a:lstStyle>
            <a:lvl1pPr marL="0" indent="0">
              <a:buNone/>
              <a:defRPr sz="900"/>
            </a:lvl1pPr>
          </a:lstStyle>
          <a:p>
            <a:r>
              <a:rPr lang="sv-SE"/>
              <a:t>Klicka på ikonen för att lägga till en bild</a:t>
            </a:r>
          </a:p>
        </p:txBody>
      </p:sp>
      <p:sp>
        <p:nvSpPr>
          <p:cNvPr id="8" name="Platshållare för text 3">
            <a:extLst>
              <a:ext uri="{FF2B5EF4-FFF2-40B4-BE49-F238E27FC236}">
                <a16:creationId xmlns:a16="http://schemas.microsoft.com/office/drawing/2014/main" id="{04FC80F6-7718-474F-B602-1FDFA2200B3B}"/>
              </a:ext>
            </a:extLst>
          </p:cNvPr>
          <p:cNvSpPr>
            <a:spLocks noGrp="1"/>
          </p:cNvSpPr>
          <p:nvPr>
            <p:ph type="body" sz="quarter" idx="11"/>
          </p:nvPr>
        </p:nvSpPr>
        <p:spPr>
          <a:xfrm>
            <a:off x="7371199" y="4153307"/>
            <a:ext cx="1065770" cy="2143898"/>
          </a:xfrm>
        </p:spPr>
        <p:txBody>
          <a:bodyPr>
            <a:noAutofit/>
          </a:bodyPr>
          <a:lstStyle>
            <a:lvl1pPr marL="0" indent="0">
              <a:lnSpc>
                <a:spcPct val="130000"/>
              </a:lnSpc>
              <a:spcAft>
                <a:spcPts val="450"/>
              </a:spcAft>
              <a:buNone/>
              <a:defRPr sz="1050"/>
            </a:lvl1pPr>
            <a:lvl2pPr marL="174150" indent="0">
              <a:buNone/>
              <a:defRPr/>
            </a:lvl2pPr>
            <a:lvl3pPr marL="346950" indent="0">
              <a:buNone/>
              <a:defRPr/>
            </a:lvl3pPr>
            <a:lvl4pPr marL="519750" indent="0">
              <a:buNone/>
              <a:defRPr/>
            </a:lvl4pPr>
            <a:lvl5pPr marL="665550" indent="0">
              <a:buNone/>
              <a:defRPr/>
            </a:lvl5pPr>
          </a:lstStyle>
          <a:p>
            <a:pPr lvl="0"/>
            <a:r>
              <a:rPr lang="sv-SE"/>
              <a:t>Klicka här för att ändra format på bakgrundstexten</a:t>
            </a:r>
          </a:p>
        </p:txBody>
      </p:sp>
      <p:sp>
        <p:nvSpPr>
          <p:cNvPr id="3" name="Platshållare för text 2">
            <a:extLst>
              <a:ext uri="{FF2B5EF4-FFF2-40B4-BE49-F238E27FC236}">
                <a16:creationId xmlns:a16="http://schemas.microsoft.com/office/drawing/2014/main" id="{E0F5E809-C6D7-41D5-A5AF-AFAB127B9199}"/>
              </a:ext>
            </a:extLst>
          </p:cNvPr>
          <p:cNvSpPr>
            <a:spLocks noGrp="1"/>
          </p:cNvSpPr>
          <p:nvPr>
            <p:ph type="body" sz="quarter" idx="16" hasCustomPrompt="1"/>
          </p:nvPr>
        </p:nvSpPr>
        <p:spPr>
          <a:xfrm>
            <a:off x="634829" y="1110176"/>
            <a:ext cx="297000" cy="45719"/>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33459133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ubrik, bilder och innehåll (Vit)">
    <p:bg>
      <p:bgPr>
        <a:solidFill>
          <a:schemeClr val="bg1"/>
        </a:solidFill>
        <a:effectLst/>
      </p:bgPr>
    </p:bg>
    <p:spTree>
      <p:nvGrpSpPr>
        <p:cNvPr id="1" name=""/>
        <p:cNvGrpSpPr/>
        <p:nvPr/>
      </p:nvGrpSpPr>
      <p:grpSpPr>
        <a:xfrm>
          <a:off x="0" y="0"/>
          <a:ext cx="0" cy="0"/>
          <a:chOff x="0" y="0"/>
          <a:chExt cx="0" cy="0"/>
        </a:xfrm>
      </p:grpSpPr>
      <p:sp>
        <p:nvSpPr>
          <p:cNvPr id="14" name="Frihandsfigur: Form 12">
            <a:extLst>
              <a:ext uri="{FF2B5EF4-FFF2-40B4-BE49-F238E27FC236}">
                <a16:creationId xmlns:a16="http://schemas.microsoft.com/office/drawing/2014/main" id="{8CCF9FFF-CAE6-4206-9E31-D18616A7D265}"/>
              </a:ext>
            </a:extLst>
          </p:cNvPr>
          <p:cNvSpPr/>
          <p:nvPr userDrawn="1"/>
        </p:nvSpPr>
        <p:spPr>
          <a:xfrm>
            <a:off x="0" y="322005"/>
            <a:ext cx="2057400" cy="3195484"/>
          </a:xfrm>
          <a:custGeom>
            <a:avLst/>
            <a:gdLst>
              <a:gd name="connsiteX0" fmla="*/ 1145458 w 2743200"/>
              <a:gd name="connsiteY0" fmla="*/ 0 h 3195484"/>
              <a:gd name="connsiteX1" fmla="*/ 2743200 w 2743200"/>
              <a:gd name="connsiteY1" fmla="*/ 1597742 h 3195484"/>
              <a:gd name="connsiteX2" fmla="*/ 1145458 w 2743200"/>
              <a:gd name="connsiteY2" fmla="*/ 3195484 h 3195484"/>
              <a:gd name="connsiteX3" fmla="*/ 15684 w 2743200"/>
              <a:gd name="connsiteY3" fmla="*/ 2727516 h 3195484"/>
              <a:gd name="connsiteX4" fmla="*/ 0 w 2743200"/>
              <a:gd name="connsiteY4" fmla="*/ 2710260 h 3195484"/>
              <a:gd name="connsiteX5" fmla="*/ 0 w 2743200"/>
              <a:gd name="connsiteY5" fmla="*/ 485224 h 3195484"/>
              <a:gd name="connsiteX6" fmla="*/ 15684 w 2743200"/>
              <a:gd name="connsiteY6" fmla="*/ 467968 h 3195484"/>
              <a:gd name="connsiteX7" fmla="*/ 1145458 w 2743200"/>
              <a:gd name="connsiteY7" fmla="*/ 0 h 319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0" h="3195484">
                <a:moveTo>
                  <a:pt x="1145458" y="0"/>
                </a:moveTo>
                <a:cubicBezTo>
                  <a:pt x="2027867" y="0"/>
                  <a:pt x="2743200" y="715333"/>
                  <a:pt x="2743200" y="1597742"/>
                </a:cubicBezTo>
                <a:cubicBezTo>
                  <a:pt x="2743200" y="2480151"/>
                  <a:pt x="2027867" y="3195484"/>
                  <a:pt x="1145458" y="3195484"/>
                </a:cubicBezTo>
                <a:cubicBezTo>
                  <a:pt x="704254" y="3195484"/>
                  <a:pt x="304818" y="3016651"/>
                  <a:pt x="15684" y="2727516"/>
                </a:cubicBezTo>
                <a:lnTo>
                  <a:pt x="0" y="2710260"/>
                </a:lnTo>
                <a:lnTo>
                  <a:pt x="0" y="485224"/>
                </a:lnTo>
                <a:lnTo>
                  <a:pt x="15684" y="467968"/>
                </a:lnTo>
                <a:cubicBezTo>
                  <a:pt x="304818" y="178833"/>
                  <a:pt x="704254" y="0"/>
                  <a:pt x="1145458" y="0"/>
                </a:cubicBezTo>
                <a:close/>
              </a:path>
            </a:pathLst>
          </a:custGeom>
          <a:solidFill>
            <a:srgbClr val="FEF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5" name="Rektangel: rundade hörn 4">
            <a:extLst>
              <a:ext uri="{FF2B5EF4-FFF2-40B4-BE49-F238E27FC236}">
                <a16:creationId xmlns:a16="http://schemas.microsoft.com/office/drawing/2014/main" id="{450C255B-36B4-4580-AD4E-97A743ED4777}"/>
              </a:ext>
            </a:extLst>
          </p:cNvPr>
          <p:cNvSpPr/>
          <p:nvPr userDrawn="1"/>
        </p:nvSpPr>
        <p:spPr>
          <a:xfrm>
            <a:off x="7292102" y="4038601"/>
            <a:ext cx="1223963" cy="2370589"/>
          </a:xfrm>
          <a:prstGeom prst="roundRect">
            <a:avLst>
              <a:gd name="adj" fmla="val 3788"/>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15" name="Rubrik 14">
            <a:extLst>
              <a:ext uri="{FF2B5EF4-FFF2-40B4-BE49-F238E27FC236}">
                <a16:creationId xmlns:a16="http://schemas.microsoft.com/office/drawing/2014/main" id="{3FD01D1A-5DF5-4416-B4F5-566632E92485}"/>
              </a:ext>
            </a:extLst>
          </p:cNvPr>
          <p:cNvSpPr>
            <a:spLocks noGrp="1"/>
          </p:cNvSpPr>
          <p:nvPr>
            <p:ph type="title"/>
          </p:nvPr>
        </p:nvSpPr>
        <p:spPr>
          <a:xfrm>
            <a:off x="629840" y="1170180"/>
            <a:ext cx="3258195" cy="1148642"/>
          </a:xfrm>
        </p:spPr>
        <p:txBody>
          <a:bodyPr/>
          <a:lstStyle/>
          <a:p>
            <a:r>
              <a:rPr lang="sv-SE"/>
              <a:t>Klicka här för att ändra mall för rubrikformat</a:t>
            </a:r>
            <a:endParaRPr lang="sv-SE" dirty="0"/>
          </a:p>
        </p:txBody>
      </p:sp>
      <p:sp>
        <p:nvSpPr>
          <p:cNvPr id="4" name="Platshållare för text 3">
            <a:extLst>
              <a:ext uri="{FF2B5EF4-FFF2-40B4-BE49-F238E27FC236}">
                <a16:creationId xmlns:a16="http://schemas.microsoft.com/office/drawing/2014/main" id="{A5341BE2-DA12-4B0E-9ED4-9884D043CF1A}"/>
              </a:ext>
            </a:extLst>
          </p:cNvPr>
          <p:cNvSpPr>
            <a:spLocks noGrp="1"/>
          </p:cNvSpPr>
          <p:nvPr>
            <p:ph type="body" sz="quarter" idx="10"/>
          </p:nvPr>
        </p:nvSpPr>
        <p:spPr>
          <a:xfrm>
            <a:off x="629841" y="2420939"/>
            <a:ext cx="3244453" cy="1501775"/>
          </a:xfrm>
        </p:spPr>
        <p:txBody>
          <a:bodyPr>
            <a:noAutofit/>
          </a:bodyPr>
          <a:lstStyle>
            <a:lvl1pPr marL="0" indent="0">
              <a:lnSpc>
                <a:spcPct val="130000"/>
              </a:lnSpc>
              <a:spcAft>
                <a:spcPts val="450"/>
              </a:spcAft>
              <a:buNone/>
              <a:defRPr sz="1050"/>
            </a:lvl1pPr>
            <a:lvl2pPr marL="174150" indent="0">
              <a:buNone/>
              <a:defRPr/>
            </a:lvl2pPr>
            <a:lvl3pPr marL="346950" indent="0">
              <a:buNone/>
              <a:defRPr/>
            </a:lvl3pPr>
            <a:lvl4pPr marL="519750" indent="0">
              <a:buNone/>
              <a:defRPr/>
            </a:lvl4pPr>
            <a:lvl5pPr marL="665550" indent="0">
              <a:buNone/>
              <a:defRPr/>
            </a:lvl5pPr>
          </a:lstStyle>
          <a:p>
            <a:pPr lvl="0"/>
            <a:r>
              <a:rPr lang="sv-SE"/>
              <a:t>Klicka här för att ändra format på bakgrundstexten</a:t>
            </a:r>
          </a:p>
        </p:txBody>
      </p:sp>
      <p:sp>
        <p:nvSpPr>
          <p:cNvPr id="9" name="Platshållare för bild 8">
            <a:extLst>
              <a:ext uri="{FF2B5EF4-FFF2-40B4-BE49-F238E27FC236}">
                <a16:creationId xmlns:a16="http://schemas.microsoft.com/office/drawing/2014/main" id="{0CC51244-132C-439B-B78E-1C785B1CDE42}"/>
              </a:ext>
            </a:extLst>
          </p:cNvPr>
          <p:cNvSpPr>
            <a:spLocks noGrp="1"/>
          </p:cNvSpPr>
          <p:nvPr>
            <p:ph type="pic" sz="quarter" idx="12"/>
          </p:nvPr>
        </p:nvSpPr>
        <p:spPr>
          <a:xfrm>
            <a:off x="629841" y="4038600"/>
            <a:ext cx="3244453" cy="2343150"/>
          </a:xfrm>
          <a:solidFill>
            <a:schemeClr val="accent1">
              <a:lumMod val="20000"/>
              <a:lumOff val="80000"/>
            </a:schemeClr>
          </a:solidFill>
        </p:spPr>
        <p:txBody>
          <a:bodyPr>
            <a:normAutofit/>
          </a:bodyPr>
          <a:lstStyle>
            <a:lvl1pPr marL="0" indent="0">
              <a:buNone/>
              <a:defRPr sz="900"/>
            </a:lvl1pPr>
          </a:lstStyle>
          <a:p>
            <a:r>
              <a:rPr lang="sv-SE"/>
              <a:t>Klicka på ikonen för att lägga till en bild</a:t>
            </a:r>
          </a:p>
        </p:txBody>
      </p:sp>
      <p:sp>
        <p:nvSpPr>
          <p:cNvPr id="11" name="Platshållare för bild 10">
            <a:extLst>
              <a:ext uri="{FF2B5EF4-FFF2-40B4-BE49-F238E27FC236}">
                <a16:creationId xmlns:a16="http://schemas.microsoft.com/office/drawing/2014/main" id="{D2E12C2B-9656-4595-BAF3-B65377BB3F8E}"/>
              </a:ext>
            </a:extLst>
          </p:cNvPr>
          <p:cNvSpPr>
            <a:spLocks noGrp="1"/>
          </p:cNvSpPr>
          <p:nvPr>
            <p:ph type="pic" sz="quarter" idx="13"/>
          </p:nvPr>
        </p:nvSpPr>
        <p:spPr>
          <a:xfrm>
            <a:off x="4082654" y="444501"/>
            <a:ext cx="3015377" cy="3371573"/>
          </a:xfrm>
          <a:solidFill>
            <a:schemeClr val="accent1">
              <a:lumMod val="20000"/>
              <a:lumOff val="80000"/>
            </a:schemeClr>
          </a:solidFill>
        </p:spPr>
        <p:txBody>
          <a:bodyPr>
            <a:normAutofit/>
          </a:bodyPr>
          <a:lstStyle>
            <a:lvl1pPr marL="0" indent="0">
              <a:buNone/>
              <a:defRPr sz="900"/>
            </a:lvl1pPr>
          </a:lstStyle>
          <a:p>
            <a:r>
              <a:rPr lang="sv-SE"/>
              <a:t>Klicka på ikonen för att lägga till en bild</a:t>
            </a:r>
            <a:endParaRPr lang="sv-SE" dirty="0"/>
          </a:p>
        </p:txBody>
      </p:sp>
      <p:sp>
        <p:nvSpPr>
          <p:cNvPr id="12" name="Platshållare för bild 10">
            <a:extLst>
              <a:ext uri="{FF2B5EF4-FFF2-40B4-BE49-F238E27FC236}">
                <a16:creationId xmlns:a16="http://schemas.microsoft.com/office/drawing/2014/main" id="{E52DDFF8-BB75-43C2-A9AD-6F04D91E2027}"/>
              </a:ext>
            </a:extLst>
          </p:cNvPr>
          <p:cNvSpPr>
            <a:spLocks noGrp="1"/>
          </p:cNvSpPr>
          <p:nvPr>
            <p:ph type="pic" sz="quarter" idx="15"/>
          </p:nvPr>
        </p:nvSpPr>
        <p:spPr>
          <a:xfrm>
            <a:off x="4075510" y="4066040"/>
            <a:ext cx="3015377" cy="2315711"/>
          </a:xfrm>
          <a:solidFill>
            <a:schemeClr val="accent1">
              <a:lumMod val="20000"/>
              <a:lumOff val="80000"/>
            </a:schemeClr>
          </a:solidFill>
        </p:spPr>
        <p:txBody>
          <a:bodyPr>
            <a:normAutofit/>
          </a:bodyPr>
          <a:lstStyle>
            <a:lvl1pPr marL="0" indent="0">
              <a:buNone/>
              <a:defRPr sz="900"/>
            </a:lvl1pPr>
          </a:lstStyle>
          <a:p>
            <a:r>
              <a:rPr lang="sv-SE"/>
              <a:t>Klicka på ikonen för att lägga till en bild</a:t>
            </a:r>
            <a:endParaRPr lang="sv-SE" dirty="0"/>
          </a:p>
        </p:txBody>
      </p:sp>
      <p:sp>
        <p:nvSpPr>
          <p:cNvPr id="13" name="Platshållare för bild 12">
            <a:extLst>
              <a:ext uri="{FF2B5EF4-FFF2-40B4-BE49-F238E27FC236}">
                <a16:creationId xmlns:a16="http://schemas.microsoft.com/office/drawing/2014/main" id="{14D2B39A-9424-4E7D-ADAF-545888CBA7A8}"/>
              </a:ext>
            </a:extLst>
          </p:cNvPr>
          <p:cNvSpPr>
            <a:spLocks noGrp="1"/>
          </p:cNvSpPr>
          <p:nvPr>
            <p:ph type="pic" sz="quarter" idx="14"/>
          </p:nvPr>
        </p:nvSpPr>
        <p:spPr>
          <a:xfrm>
            <a:off x="7292102" y="2010103"/>
            <a:ext cx="1223963" cy="1805970"/>
          </a:xfrm>
          <a:solidFill>
            <a:schemeClr val="accent1">
              <a:lumMod val="20000"/>
              <a:lumOff val="80000"/>
            </a:schemeClr>
          </a:solidFill>
        </p:spPr>
        <p:txBody>
          <a:bodyPr>
            <a:normAutofit/>
          </a:bodyPr>
          <a:lstStyle>
            <a:lvl1pPr marL="0" indent="0">
              <a:buNone/>
              <a:defRPr sz="900"/>
            </a:lvl1pPr>
          </a:lstStyle>
          <a:p>
            <a:r>
              <a:rPr lang="sv-SE"/>
              <a:t>Klicka på ikonen för att lägga till en bild</a:t>
            </a:r>
          </a:p>
        </p:txBody>
      </p:sp>
      <p:sp>
        <p:nvSpPr>
          <p:cNvPr id="8" name="Platshållare för text 3">
            <a:extLst>
              <a:ext uri="{FF2B5EF4-FFF2-40B4-BE49-F238E27FC236}">
                <a16:creationId xmlns:a16="http://schemas.microsoft.com/office/drawing/2014/main" id="{04FC80F6-7718-474F-B602-1FDFA2200B3B}"/>
              </a:ext>
            </a:extLst>
          </p:cNvPr>
          <p:cNvSpPr>
            <a:spLocks noGrp="1"/>
          </p:cNvSpPr>
          <p:nvPr>
            <p:ph type="body" sz="quarter" idx="11"/>
          </p:nvPr>
        </p:nvSpPr>
        <p:spPr>
          <a:xfrm>
            <a:off x="7371199" y="4153307"/>
            <a:ext cx="1065770" cy="2143898"/>
          </a:xfrm>
        </p:spPr>
        <p:txBody>
          <a:bodyPr>
            <a:noAutofit/>
          </a:bodyPr>
          <a:lstStyle>
            <a:lvl1pPr marL="0" indent="0">
              <a:lnSpc>
                <a:spcPct val="130000"/>
              </a:lnSpc>
              <a:spcAft>
                <a:spcPts val="450"/>
              </a:spcAft>
              <a:buNone/>
              <a:defRPr sz="1050"/>
            </a:lvl1pPr>
            <a:lvl2pPr marL="174150" indent="0">
              <a:buNone/>
              <a:defRPr/>
            </a:lvl2pPr>
            <a:lvl3pPr marL="346950" indent="0">
              <a:buNone/>
              <a:defRPr/>
            </a:lvl3pPr>
            <a:lvl4pPr marL="519750" indent="0">
              <a:buNone/>
              <a:defRPr/>
            </a:lvl4pPr>
            <a:lvl5pPr marL="665550" indent="0">
              <a:buNone/>
              <a:defRPr/>
            </a:lvl5pPr>
          </a:lstStyle>
          <a:p>
            <a:pPr lvl="0"/>
            <a:r>
              <a:rPr lang="sv-SE"/>
              <a:t>Klicka här för att ändra format på bakgrundstexten</a:t>
            </a:r>
          </a:p>
        </p:txBody>
      </p:sp>
      <p:sp>
        <p:nvSpPr>
          <p:cNvPr id="16" name="Platshållare för text 2">
            <a:extLst>
              <a:ext uri="{FF2B5EF4-FFF2-40B4-BE49-F238E27FC236}">
                <a16:creationId xmlns:a16="http://schemas.microsoft.com/office/drawing/2014/main" id="{1E81C3F1-7DD5-4AF3-9764-FE416E073E84}"/>
              </a:ext>
            </a:extLst>
          </p:cNvPr>
          <p:cNvSpPr>
            <a:spLocks noGrp="1"/>
          </p:cNvSpPr>
          <p:nvPr>
            <p:ph type="body" sz="quarter" idx="16" hasCustomPrompt="1"/>
          </p:nvPr>
        </p:nvSpPr>
        <p:spPr>
          <a:xfrm>
            <a:off x="634829" y="1110176"/>
            <a:ext cx="297000" cy="45719"/>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845423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ubrik med fyra objekt (Ljusgul)">
    <p:bg>
      <p:bgPr>
        <a:solidFill>
          <a:srgbClr val="FEF5E9"/>
        </a:solidFill>
        <a:effectLst/>
      </p:bgPr>
    </p:bg>
    <p:spTree>
      <p:nvGrpSpPr>
        <p:cNvPr id="1" name=""/>
        <p:cNvGrpSpPr/>
        <p:nvPr/>
      </p:nvGrpSpPr>
      <p:grpSpPr>
        <a:xfrm>
          <a:off x="0" y="0"/>
          <a:ext cx="0" cy="0"/>
          <a:chOff x="0" y="0"/>
          <a:chExt cx="0" cy="0"/>
        </a:xfrm>
      </p:grpSpPr>
      <p:sp>
        <p:nvSpPr>
          <p:cNvPr id="13" name="Frihandsfigur: Form 12">
            <a:extLst>
              <a:ext uri="{FF2B5EF4-FFF2-40B4-BE49-F238E27FC236}">
                <a16:creationId xmlns:a16="http://schemas.microsoft.com/office/drawing/2014/main" id="{255B6414-0E07-4BC4-8C77-B1C5C453C95C}"/>
              </a:ext>
            </a:extLst>
          </p:cNvPr>
          <p:cNvSpPr/>
          <p:nvPr userDrawn="1"/>
        </p:nvSpPr>
        <p:spPr>
          <a:xfrm>
            <a:off x="0" y="322005"/>
            <a:ext cx="2057400" cy="3195484"/>
          </a:xfrm>
          <a:custGeom>
            <a:avLst/>
            <a:gdLst>
              <a:gd name="connsiteX0" fmla="*/ 1145458 w 2743200"/>
              <a:gd name="connsiteY0" fmla="*/ 0 h 3195484"/>
              <a:gd name="connsiteX1" fmla="*/ 2743200 w 2743200"/>
              <a:gd name="connsiteY1" fmla="*/ 1597742 h 3195484"/>
              <a:gd name="connsiteX2" fmla="*/ 1145458 w 2743200"/>
              <a:gd name="connsiteY2" fmla="*/ 3195484 h 3195484"/>
              <a:gd name="connsiteX3" fmla="*/ 15684 w 2743200"/>
              <a:gd name="connsiteY3" fmla="*/ 2727516 h 3195484"/>
              <a:gd name="connsiteX4" fmla="*/ 0 w 2743200"/>
              <a:gd name="connsiteY4" fmla="*/ 2710260 h 3195484"/>
              <a:gd name="connsiteX5" fmla="*/ 0 w 2743200"/>
              <a:gd name="connsiteY5" fmla="*/ 485224 h 3195484"/>
              <a:gd name="connsiteX6" fmla="*/ 15684 w 2743200"/>
              <a:gd name="connsiteY6" fmla="*/ 467968 h 3195484"/>
              <a:gd name="connsiteX7" fmla="*/ 1145458 w 2743200"/>
              <a:gd name="connsiteY7" fmla="*/ 0 h 319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0" h="3195484">
                <a:moveTo>
                  <a:pt x="1145458" y="0"/>
                </a:moveTo>
                <a:cubicBezTo>
                  <a:pt x="2027867" y="0"/>
                  <a:pt x="2743200" y="715333"/>
                  <a:pt x="2743200" y="1597742"/>
                </a:cubicBezTo>
                <a:cubicBezTo>
                  <a:pt x="2743200" y="2480151"/>
                  <a:pt x="2027867" y="3195484"/>
                  <a:pt x="1145458" y="3195484"/>
                </a:cubicBezTo>
                <a:cubicBezTo>
                  <a:pt x="704254" y="3195484"/>
                  <a:pt x="304818" y="3016651"/>
                  <a:pt x="15684" y="2727516"/>
                </a:cubicBezTo>
                <a:lnTo>
                  <a:pt x="0" y="2710260"/>
                </a:lnTo>
                <a:lnTo>
                  <a:pt x="0" y="485224"/>
                </a:lnTo>
                <a:lnTo>
                  <a:pt x="15684" y="467968"/>
                </a:lnTo>
                <a:cubicBezTo>
                  <a:pt x="304818" y="178833"/>
                  <a:pt x="704254" y="0"/>
                  <a:pt x="1145458"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7" name="Platshållare för text 6">
            <a:extLst>
              <a:ext uri="{FF2B5EF4-FFF2-40B4-BE49-F238E27FC236}">
                <a16:creationId xmlns:a16="http://schemas.microsoft.com/office/drawing/2014/main" id="{E838A9EF-ED6C-4F33-A687-4057EAC8EFB4}"/>
              </a:ext>
            </a:extLst>
          </p:cNvPr>
          <p:cNvSpPr>
            <a:spLocks noGrp="1"/>
          </p:cNvSpPr>
          <p:nvPr>
            <p:ph type="body" sz="quarter" idx="10"/>
          </p:nvPr>
        </p:nvSpPr>
        <p:spPr>
          <a:xfrm>
            <a:off x="629841" y="4778087"/>
            <a:ext cx="1799035" cy="1603663"/>
          </a:xfrm>
        </p:spPr>
        <p:txBody>
          <a:bodyPr>
            <a:noAutofit/>
          </a:bodyPr>
          <a:lstStyle>
            <a:lvl1pPr marL="0" indent="0">
              <a:buNone/>
              <a:defRPr sz="1050"/>
            </a:lvl1pPr>
          </a:lstStyle>
          <a:p>
            <a:pPr lvl="0"/>
            <a:r>
              <a:rPr lang="sv-SE"/>
              <a:t>Klicka här för att ändra format på bakgrundstexten</a:t>
            </a:r>
          </a:p>
        </p:txBody>
      </p:sp>
      <p:sp>
        <p:nvSpPr>
          <p:cNvPr id="10" name="Platshållare för text 6">
            <a:extLst>
              <a:ext uri="{FF2B5EF4-FFF2-40B4-BE49-F238E27FC236}">
                <a16:creationId xmlns:a16="http://schemas.microsoft.com/office/drawing/2014/main" id="{5C319256-4270-4616-905E-36B793B4BB92}"/>
              </a:ext>
            </a:extLst>
          </p:cNvPr>
          <p:cNvSpPr>
            <a:spLocks noGrp="1"/>
          </p:cNvSpPr>
          <p:nvPr>
            <p:ph type="body" sz="quarter" idx="11"/>
          </p:nvPr>
        </p:nvSpPr>
        <p:spPr>
          <a:xfrm>
            <a:off x="2658649" y="4778087"/>
            <a:ext cx="1799035" cy="1603663"/>
          </a:xfrm>
        </p:spPr>
        <p:txBody>
          <a:bodyPr>
            <a:noAutofit/>
          </a:bodyPr>
          <a:lstStyle>
            <a:lvl1pPr marL="0" indent="0">
              <a:buNone/>
              <a:defRPr sz="1050"/>
            </a:lvl1pPr>
          </a:lstStyle>
          <a:p>
            <a:pPr lvl="0"/>
            <a:r>
              <a:rPr lang="sv-SE"/>
              <a:t>Klicka här för att ändra format på bakgrundstexten</a:t>
            </a:r>
          </a:p>
        </p:txBody>
      </p:sp>
      <p:sp>
        <p:nvSpPr>
          <p:cNvPr id="11" name="Platshållare för text 6">
            <a:extLst>
              <a:ext uri="{FF2B5EF4-FFF2-40B4-BE49-F238E27FC236}">
                <a16:creationId xmlns:a16="http://schemas.microsoft.com/office/drawing/2014/main" id="{490B093E-3B9D-469E-A39E-45956CFF9A1E}"/>
              </a:ext>
            </a:extLst>
          </p:cNvPr>
          <p:cNvSpPr>
            <a:spLocks noGrp="1"/>
          </p:cNvSpPr>
          <p:nvPr>
            <p:ph type="body" sz="quarter" idx="12"/>
          </p:nvPr>
        </p:nvSpPr>
        <p:spPr>
          <a:xfrm>
            <a:off x="4687457" y="4778087"/>
            <a:ext cx="1799035" cy="1603663"/>
          </a:xfrm>
        </p:spPr>
        <p:txBody>
          <a:bodyPr>
            <a:noAutofit/>
          </a:bodyPr>
          <a:lstStyle>
            <a:lvl1pPr marL="0" indent="0">
              <a:buNone/>
              <a:defRPr sz="1050"/>
            </a:lvl1pPr>
          </a:lstStyle>
          <a:p>
            <a:pPr lvl="0"/>
            <a:r>
              <a:rPr lang="sv-SE"/>
              <a:t>Klicka här för att ändra format på bakgrundstexten</a:t>
            </a:r>
          </a:p>
        </p:txBody>
      </p:sp>
      <p:sp>
        <p:nvSpPr>
          <p:cNvPr id="12" name="Platshållare för text 6">
            <a:extLst>
              <a:ext uri="{FF2B5EF4-FFF2-40B4-BE49-F238E27FC236}">
                <a16:creationId xmlns:a16="http://schemas.microsoft.com/office/drawing/2014/main" id="{E39B79E3-819D-4C13-BEA1-8BDF697022D7}"/>
              </a:ext>
            </a:extLst>
          </p:cNvPr>
          <p:cNvSpPr>
            <a:spLocks noGrp="1"/>
          </p:cNvSpPr>
          <p:nvPr>
            <p:ph type="body" sz="quarter" idx="13"/>
          </p:nvPr>
        </p:nvSpPr>
        <p:spPr>
          <a:xfrm>
            <a:off x="6716265" y="4778087"/>
            <a:ext cx="1799035" cy="1603663"/>
          </a:xfrm>
        </p:spPr>
        <p:txBody>
          <a:bodyPr>
            <a:noAutofit/>
          </a:bodyPr>
          <a:lstStyle>
            <a:lvl1pPr marL="0" indent="0">
              <a:buNone/>
              <a:defRPr sz="1050"/>
            </a:lvl1pPr>
          </a:lstStyle>
          <a:p>
            <a:pPr lvl="0"/>
            <a:r>
              <a:rPr lang="sv-SE"/>
              <a:t>Klicka här för att ändra format på bakgrundstexten</a:t>
            </a:r>
          </a:p>
        </p:txBody>
      </p:sp>
      <p:sp>
        <p:nvSpPr>
          <p:cNvPr id="14" name="Platshållare för bild 13">
            <a:extLst>
              <a:ext uri="{FF2B5EF4-FFF2-40B4-BE49-F238E27FC236}">
                <a16:creationId xmlns:a16="http://schemas.microsoft.com/office/drawing/2014/main" id="{75F9C133-16FB-4153-994D-158C10851A27}"/>
              </a:ext>
            </a:extLst>
          </p:cNvPr>
          <p:cNvSpPr>
            <a:spLocks noGrp="1"/>
          </p:cNvSpPr>
          <p:nvPr>
            <p:ph type="pic" sz="quarter" idx="14"/>
          </p:nvPr>
        </p:nvSpPr>
        <p:spPr>
          <a:xfrm>
            <a:off x="623713" y="2096865"/>
            <a:ext cx="1798200" cy="2397600"/>
          </a:xfrm>
          <a:solidFill>
            <a:schemeClr val="accent1">
              <a:lumMod val="20000"/>
              <a:lumOff val="80000"/>
            </a:schemeClr>
          </a:solidFill>
        </p:spPr>
        <p:txBody>
          <a:bodyPr>
            <a:normAutofit/>
          </a:bodyPr>
          <a:lstStyle>
            <a:lvl1pPr marL="0" indent="0">
              <a:buNone/>
              <a:defRPr sz="1050"/>
            </a:lvl1pPr>
          </a:lstStyle>
          <a:p>
            <a:r>
              <a:rPr lang="sv-SE"/>
              <a:t>Klicka på ikonen för att lägga till en bild</a:t>
            </a:r>
            <a:endParaRPr lang="sv-SE" dirty="0"/>
          </a:p>
        </p:txBody>
      </p:sp>
      <p:sp>
        <p:nvSpPr>
          <p:cNvPr id="16" name="Platshållare för bild 13">
            <a:extLst>
              <a:ext uri="{FF2B5EF4-FFF2-40B4-BE49-F238E27FC236}">
                <a16:creationId xmlns:a16="http://schemas.microsoft.com/office/drawing/2014/main" id="{1766BD90-E2AA-4159-BA03-CFF859C4E7D9}"/>
              </a:ext>
            </a:extLst>
          </p:cNvPr>
          <p:cNvSpPr>
            <a:spLocks noGrp="1"/>
          </p:cNvSpPr>
          <p:nvPr>
            <p:ph type="pic" sz="quarter" idx="15"/>
          </p:nvPr>
        </p:nvSpPr>
        <p:spPr>
          <a:xfrm>
            <a:off x="2652799" y="2096865"/>
            <a:ext cx="1798200" cy="2397600"/>
          </a:xfrm>
          <a:solidFill>
            <a:schemeClr val="accent1">
              <a:lumMod val="20000"/>
              <a:lumOff val="80000"/>
            </a:schemeClr>
          </a:solidFill>
        </p:spPr>
        <p:txBody>
          <a:bodyPr>
            <a:normAutofit/>
          </a:bodyPr>
          <a:lstStyle>
            <a:lvl1pPr marL="0" indent="0">
              <a:buNone/>
              <a:defRPr sz="1050"/>
            </a:lvl1pPr>
          </a:lstStyle>
          <a:p>
            <a:r>
              <a:rPr lang="sv-SE"/>
              <a:t>Klicka på ikonen för att lägga till en bild</a:t>
            </a:r>
            <a:endParaRPr lang="sv-SE" dirty="0"/>
          </a:p>
        </p:txBody>
      </p:sp>
      <p:sp>
        <p:nvSpPr>
          <p:cNvPr id="17" name="Platshållare för bild 13">
            <a:extLst>
              <a:ext uri="{FF2B5EF4-FFF2-40B4-BE49-F238E27FC236}">
                <a16:creationId xmlns:a16="http://schemas.microsoft.com/office/drawing/2014/main" id="{376B6667-73C4-4347-9210-17035CE2AABA}"/>
              </a:ext>
            </a:extLst>
          </p:cNvPr>
          <p:cNvSpPr>
            <a:spLocks noGrp="1"/>
          </p:cNvSpPr>
          <p:nvPr>
            <p:ph type="pic" sz="quarter" idx="16"/>
          </p:nvPr>
        </p:nvSpPr>
        <p:spPr>
          <a:xfrm>
            <a:off x="4681885" y="2096865"/>
            <a:ext cx="1798200" cy="2397600"/>
          </a:xfrm>
          <a:solidFill>
            <a:schemeClr val="accent1">
              <a:lumMod val="20000"/>
              <a:lumOff val="80000"/>
            </a:schemeClr>
          </a:solidFill>
        </p:spPr>
        <p:txBody>
          <a:bodyPr>
            <a:normAutofit/>
          </a:bodyPr>
          <a:lstStyle>
            <a:lvl1pPr marL="0" indent="0">
              <a:buNone/>
              <a:defRPr sz="1050"/>
            </a:lvl1pPr>
          </a:lstStyle>
          <a:p>
            <a:r>
              <a:rPr lang="sv-SE"/>
              <a:t>Klicka på ikonen för att lägga till en bild</a:t>
            </a:r>
            <a:endParaRPr lang="sv-SE" dirty="0"/>
          </a:p>
        </p:txBody>
      </p:sp>
      <p:sp>
        <p:nvSpPr>
          <p:cNvPr id="18" name="Platshållare för bild 13">
            <a:extLst>
              <a:ext uri="{FF2B5EF4-FFF2-40B4-BE49-F238E27FC236}">
                <a16:creationId xmlns:a16="http://schemas.microsoft.com/office/drawing/2014/main" id="{A8F16FA1-F9B2-49F0-954A-50627360CBE4}"/>
              </a:ext>
            </a:extLst>
          </p:cNvPr>
          <p:cNvSpPr>
            <a:spLocks noGrp="1"/>
          </p:cNvSpPr>
          <p:nvPr>
            <p:ph type="pic" sz="quarter" idx="17"/>
          </p:nvPr>
        </p:nvSpPr>
        <p:spPr>
          <a:xfrm>
            <a:off x="6710971" y="2096865"/>
            <a:ext cx="1798200" cy="2397600"/>
          </a:xfrm>
          <a:solidFill>
            <a:schemeClr val="accent1">
              <a:lumMod val="20000"/>
              <a:lumOff val="80000"/>
            </a:schemeClr>
          </a:solidFill>
        </p:spPr>
        <p:txBody>
          <a:bodyPr>
            <a:normAutofit/>
          </a:bodyPr>
          <a:lstStyle>
            <a:lvl1pPr marL="0" indent="0">
              <a:buNone/>
              <a:defRPr sz="1050"/>
            </a:lvl1pPr>
          </a:lstStyle>
          <a:p>
            <a:r>
              <a:rPr lang="sv-SE"/>
              <a:t>Klicka på ikonen för att lägga till en bild</a:t>
            </a:r>
            <a:endParaRPr lang="sv-SE" dirty="0"/>
          </a:p>
        </p:txBody>
      </p:sp>
      <p:sp>
        <p:nvSpPr>
          <p:cNvPr id="4" name="Rubrik 3">
            <a:extLst>
              <a:ext uri="{FF2B5EF4-FFF2-40B4-BE49-F238E27FC236}">
                <a16:creationId xmlns:a16="http://schemas.microsoft.com/office/drawing/2014/main" id="{1509C2E6-A1B4-452D-A573-05F7AA088DC4}"/>
              </a:ext>
            </a:extLst>
          </p:cNvPr>
          <p:cNvSpPr>
            <a:spLocks noGrp="1"/>
          </p:cNvSpPr>
          <p:nvPr>
            <p:ph type="title"/>
          </p:nvPr>
        </p:nvSpPr>
        <p:spPr>
          <a:xfrm>
            <a:off x="629840" y="1250337"/>
            <a:ext cx="7879331" cy="627187"/>
          </a:xfrm>
        </p:spPr>
        <p:txBody>
          <a:bodyPr/>
          <a:lstStyle/>
          <a:p>
            <a:r>
              <a:rPr lang="sv-SE"/>
              <a:t>Klicka här för att ändra mall för rubrikformat</a:t>
            </a:r>
          </a:p>
        </p:txBody>
      </p:sp>
      <p:sp>
        <p:nvSpPr>
          <p:cNvPr id="15" name="Platshållare för text 2">
            <a:extLst>
              <a:ext uri="{FF2B5EF4-FFF2-40B4-BE49-F238E27FC236}">
                <a16:creationId xmlns:a16="http://schemas.microsoft.com/office/drawing/2014/main" id="{46E6B682-63A3-46C5-A8D2-B205CA5A98A5}"/>
              </a:ext>
            </a:extLst>
          </p:cNvPr>
          <p:cNvSpPr>
            <a:spLocks noGrp="1"/>
          </p:cNvSpPr>
          <p:nvPr>
            <p:ph type="body" sz="quarter" idx="18" hasCustomPrompt="1"/>
          </p:nvPr>
        </p:nvSpPr>
        <p:spPr>
          <a:xfrm>
            <a:off x="634829" y="1110176"/>
            <a:ext cx="297000" cy="45719"/>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40521377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ubrik med fyra objekt (Vit)">
    <p:bg>
      <p:bgPr>
        <a:solidFill>
          <a:schemeClr val="bg1"/>
        </a:solidFill>
        <a:effectLst/>
      </p:bgPr>
    </p:bg>
    <p:spTree>
      <p:nvGrpSpPr>
        <p:cNvPr id="1" name=""/>
        <p:cNvGrpSpPr/>
        <p:nvPr/>
      </p:nvGrpSpPr>
      <p:grpSpPr>
        <a:xfrm>
          <a:off x="0" y="0"/>
          <a:ext cx="0" cy="0"/>
          <a:chOff x="0" y="0"/>
          <a:chExt cx="0" cy="0"/>
        </a:xfrm>
      </p:grpSpPr>
      <p:sp>
        <p:nvSpPr>
          <p:cNvPr id="13" name="Frihandsfigur: Form 12">
            <a:extLst>
              <a:ext uri="{FF2B5EF4-FFF2-40B4-BE49-F238E27FC236}">
                <a16:creationId xmlns:a16="http://schemas.microsoft.com/office/drawing/2014/main" id="{255B6414-0E07-4BC4-8C77-B1C5C453C95C}"/>
              </a:ext>
            </a:extLst>
          </p:cNvPr>
          <p:cNvSpPr/>
          <p:nvPr userDrawn="1"/>
        </p:nvSpPr>
        <p:spPr>
          <a:xfrm>
            <a:off x="0" y="322005"/>
            <a:ext cx="2057400" cy="3195484"/>
          </a:xfrm>
          <a:custGeom>
            <a:avLst/>
            <a:gdLst>
              <a:gd name="connsiteX0" fmla="*/ 1145458 w 2743200"/>
              <a:gd name="connsiteY0" fmla="*/ 0 h 3195484"/>
              <a:gd name="connsiteX1" fmla="*/ 2743200 w 2743200"/>
              <a:gd name="connsiteY1" fmla="*/ 1597742 h 3195484"/>
              <a:gd name="connsiteX2" fmla="*/ 1145458 w 2743200"/>
              <a:gd name="connsiteY2" fmla="*/ 3195484 h 3195484"/>
              <a:gd name="connsiteX3" fmla="*/ 15684 w 2743200"/>
              <a:gd name="connsiteY3" fmla="*/ 2727516 h 3195484"/>
              <a:gd name="connsiteX4" fmla="*/ 0 w 2743200"/>
              <a:gd name="connsiteY4" fmla="*/ 2710260 h 3195484"/>
              <a:gd name="connsiteX5" fmla="*/ 0 w 2743200"/>
              <a:gd name="connsiteY5" fmla="*/ 485224 h 3195484"/>
              <a:gd name="connsiteX6" fmla="*/ 15684 w 2743200"/>
              <a:gd name="connsiteY6" fmla="*/ 467968 h 3195484"/>
              <a:gd name="connsiteX7" fmla="*/ 1145458 w 2743200"/>
              <a:gd name="connsiteY7" fmla="*/ 0 h 319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0" h="3195484">
                <a:moveTo>
                  <a:pt x="1145458" y="0"/>
                </a:moveTo>
                <a:cubicBezTo>
                  <a:pt x="2027867" y="0"/>
                  <a:pt x="2743200" y="715333"/>
                  <a:pt x="2743200" y="1597742"/>
                </a:cubicBezTo>
                <a:cubicBezTo>
                  <a:pt x="2743200" y="2480151"/>
                  <a:pt x="2027867" y="3195484"/>
                  <a:pt x="1145458" y="3195484"/>
                </a:cubicBezTo>
                <a:cubicBezTo>
                  <a:pt x="704254" y="3195484"/>
                  <a:pt x="304818" y="3016651"/>
                  <a:pt x="15684" y="2727516"/>
                </a:cubicBezTo>
                <a:lnTo>
                  <a:pt x="0" y="2710260"/>
                </a:lnTo>
                <a:lnTo>
                  <a:pt x="0" y="485224"/>
                </a:lnTo>
                <a:lnTo>
                  <a:pt x="15684" y="467968"/>
                </a:lnTo>
                <a:cubicBezTo>
                  <a:pt x="304818" y="178833"/>
                  <a:pt x="704254" y="0"/>
                  <a:pt x="1145458" y="0"/>
                </a:cubicBezTo>
                <a:close/>
              </a:path>
            </a:pathLst>
          </a:custGeom>
          <a:solidFill>
            <a:srgbClr val="FEF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7" name="Platshållare för text 6">
            <a:extLst>
              <a:ext uri="{FF2B5EF4-FFF2-40B4-BE49-F238E27FC236}">
                <a16:creationId xmlns:a16="http://schemas.microsoft.com/office/drawing/2014/main" id="{E838A9EF-ED6C-4F33-A687-4057EAC8EFB4}"/>
              </a:ext>
            </a:extLst>
          </p:cNvPr>
          <p:cNvSpPr>
            <a:spLocks noGrp="1"/>
          </p:cNvSpPr>
          <p:nvPr>
            <p:ph type="body" sz="quarter" idx="10"/>
          </p:nvPr>
        </p:nvSpPr>
        <p:spPr>
          <a:xfrm>
            <a:off x="629841" y="4778087"/>
            <a:ext cx="1799035" cy="1603663"/>
          </a:xfrm>
        </p:spPr>
        <p:txBody>
          <a:bodyPr>
            <a:noAutofit/>
          </a:bodyPr>
          <a:lstStyle>
            <a:lvl1pPr marL="0" indent="0">
              <a:buNone/>
              <a:defRPr sz="1050"/>
            </a:lvl1pPr>
          </a:lstStyle>
          <a:p>
            <a:pPr lvl="0"/>
            <a:r>
              <a:rPr lang="sv-SE"/>
              <a:t>Klicka här för att ändra format på bakgrundstexten</a:t>
            </a:r>
          </a:p>
        </p:txBody>
      </p:sp>
      <p:sp>
        <p:nvSpPr>
          <p:cNvPr id="10" name="Platshållare för text 6">
            <a:extLst>
              <a:ext uri="{FF2B5EF4-FFF2-40B4-BE49-F238E27FC236}">
                <a16:creationId xmlns:a16="http://schemas.microsoft.com/office/drawing/2014/main" id="{5C319256-4270-4616-905E-36B793B4BB92}"/>
              </a:ext>
            </a:extLst>
          </p:cNvPr>
          <p:cNvSpPr>
            <a:spLocks noGrp="1"/>
          </p:cNvSpPr>
          <p:nvPr>
            <p:ph type="body" sz="quarter" idx="11"/>
          </p:nvPr>
        </p:nvSpPr>
        <p:spPr>
          <a:xfrm>
            <a:off x="2658649" y="4778087"/>
            <a:ext cx="1799035" cy="1603663"/>
          </a:xfrm>
        </p:spPr>
        <p:txBody>
          <a:bodyPr>
            <a:noAutofit/>
          </a:bodyPr>
          <a:lstStyle>
            <a:lvl1pPr marL="0" indent="0">
              <a:buNone/>
              <a:defRPr sz="1050"/>
            </a:lvl1pPr>
          </a:lstStyle>
          <a:p>
            <a:pPr lvl="0"/>
            <a:r>
              <a:rPr lang="sv-SE"/>
              <a:t>Klicka här för att ändra format på bakgrundstexten</a:t>
            </a:r>
          </a:p>
        </p:txBody>
      </p:sp>
      <p:sp>
        <p:nvSpPr>
          <p:cNvPr id="11" name="Platshållare för text 6">
            <a:extLst>
              <a:ext uri="{FF2B5EF4-FFF2-40B4-BE49-F238E27FC236}">
                <a16:creationId xmlns:a16="http://schemas.microsoft.com/office/drawing/2014/main" id="{490B093E-3B9D-469E-A39E-45956CFF9A1E}"/>
              </a:ext>
            </a:extLst>
          </p:cNvPr>
          <p:cNvSpPr>
            <a:spLocks noGrp="1"/>
          </p:cNvSpPr>
          <p:nvPr>
            <p:ph type="body" sz="quarter" idx="12"/>
          </p:nvPr>
        </p:nvSpPr>
        <p:spPr>
          <a:xfrm>
            <a:off x="4687457" y="4778087"/>
            <a:ext cx="1799035" cy="1603663"/>
          </a:xfrm>
        </p:spPr>
        <p:txBody>
          <a:bodyPr>
            <a:noAutofit/>
          </a:bodyPr>
          <a:lstStyle>
            <a:lvl1pPr marL="0" indent="0">
              <a:buNone/>
              <a:defRPr sz="1050"/>
            </a:lvl1pPr>
          </a:lstStyle>
          <a:p>
            <a:pPr lvl="0"/>
            <a:r>
              <a:rPr lang="sv-SE"/>
              <a:t>Klicka här för att ändra format på bakgrundstexten</a:t>
            </a:r>
          </a:p>
        </p:txBody>
      </p:sp>
      <p:sp>
        <p:nvSpPr>
          <p:cNvPr id="12" name="Platshållare för text 6">
            <a:extLst>
              <a:ext uri="{FF2B5EF4-FFF2-40B4-BE49-F238E27FC236}">
                <a16:creationId xmlns:a16="http://schemas.microsoft.com/office/drawing/2014/main" id="{E39B79E3-819D-4C13-BEA1-8BDF697022D7}"/>
              </a:ext>
            </a:extLst>
          </p:cNvPr>
          <p:cNvSpPr>
            <a:spLocks noGrp="1"/>
          </p:cNvSpPr>
          <p:nvPr>
            <p:ph type="body" sz="quarter" idx="13"/>
          </p:nvPr>
        </p:nvSpPr>
        <p:spPr>
          <a:xfrm>
            <a:off x="6716265" y="4778087"/>
            <a:ext cx="1799035" cy="1603663"/>
          </a:xfrm>
        </p:spPr>
        <p:txBody>
          <a:bodyPr>
            <a:noAutofit/>
          </a:bodyPr>
          <a:lstStyle>
            <a:lvl1pPr marL="0" indent="0">
              <a:buNone/>
              <a:defRPr sz="1050"/>
            </a:lvl1pPr>
          </a:lstStyle>
          <a:p>
            <a:pPr lvl="0"/>
            <a:r>
              <a:rPr lang="sv-SE"/>
              <a:t>Klicka här för att ändra format på bakgrundstexten</a:t>
            </a:r>
          </a:p>
        </p:txBody>
      </p:sp>
      <p:sp>
        <p:nvSpPr>
          <p:cNvPr id="14" name="Platshållare för bild 13">
            <a:extLst>
              <a:ext uri="{FF2B5EF4-FFF2-40B4-BE49-F238E27FC236}">
                <a16:creationId xmlns:a16="http://schemas.microsoft.com/office/drawing/2014/main" id="{75F9C133-16FB-4153-994D-158C10851A27}"/>
              </a:ext>
            </a:extLst>
          </p:cNvPr>
          <p:cNvSpPr>
            <a:spLocks noGrp="1"/>
          </p:cNvSpPr>
          <p:nvPr>
            <p:ph type="pic" sz="quarter" idx="14"/>
          </p:nvPr>
        </p:nvSpPr>
        <p:spPr>
          <a:xfrm>
            <a:off x="623713" y="2096865"/>
            <a:ext cx="1798200" cy="2397600"/>
          </a:xfrm>
          <a:solidFill>
            <a:schemeClr val="accent1">
              <a:lumMod val="20000"/>
              <a:lumOff val="80000"/>
            </a:schemeClr>
          </a:solidFill>
        </p:spPr>
        <p:txBody>
          <a:bodyPr>
            <a:normAutofit/>
          </a:bodyPr>
          <a:lstStyle>
            <a:lvl1pPr marL="0" indent="0">
              <a:buNone/>
              <a:defRPr sz="1050"/>
            </a:lvl1pPr>
          </a:lstStyle>
          <a:p>
            <a:r>
              <a:rPr lang="sv-SE"/>
              <a:t>Klicka på ikonen för att lägga till en bild</a:t>
            </a:r>
            <a:endParaRPr lang="sv-SE" dirty="0"/>
          </a:p>
        </p:txBody>
      </p:sp>
      <p:sp>
        <p:nvSpPr>
          <p:cNvPr id="16" name="Platshållare för bild 13">
            <a:extLst>
              <a:ext uri="{FF2B5EF4-FFF2-40B4-BE49-F238E27FC236}">
                <a16:creationId xmlns:a16="http://schemas.microsoft.com/office/drawing/2014/main" id="{1766BD90-E2AA-4159-BA03-CFF859C4E7D9}"/>
              </a:ext>
            </a:extLst>
          </p:cNvPr>
          <p:cNvSpPr>
            <a:spLocks noGrp="1"/>
          </p:cNvSpPr>
          <p:nvPr>
            <p:ph type="pic" sz="quarter" idx="15"/>
          </p:nvPr>
        </p:nvSpPr>
        <p:spPr>
          <a:xfrm>
            <a:off x="2652799" y="2096865"/>
            <a:ext cx="1798200" cy="2397600"/>
          </a:xfrm>
          <a:solidFill>
            <a:schemeClr val="accent1">
              <a:lumMod val="20000"/>
              <a:lumOff val="80000"/>
            </a:schemeClr>
          </a:solidFill>
        </p:spPr>
        <p:txBody>
          <a:bodyPr>
            <a:normAutofit/>
          </a:bodyPr>
          <a:lstStyle>
            <a:lvl1pPr marL="0" indent="0">
              <a:buNone/>
              <a:defRPr sz="1050"/>
            </a:lvl1pPr>
          </a:lstStyle>
          <a:p>
            <a:r>
              <a:rPr lang="sv-SE"/>
              <a:t>Klicka på ikonen för att lägga till en bild</a:t>
            </a:r>
            <a:endParaRPr lang="sv-SE" dirty="0"/>
          </a:p>
        </p:txBody>
      </p:sp>
      <p:sp>
        <p:nvSpPr>
          <p:cNvPr id="17" name="Platshållare för bild 13">
            <a:extLst>
              <a:ext uri="{FF2B5EF4-FFF2-40B4-BE49-F238E27FC236}">
                <a16:creationId xmlns:a16="http://schemas.microsoft.com/office/drawing/2014/main" id="{376B6667-73C4-4347-9210-17035CE2AABA}"/>
              </a:ext>
            </a:extLst>
          </p:cNvPr>
          <p:cNvSpPr>
            <a:spLocks noGrp="1"/>
          </p:cNvSpPr>
          <p:nvPr>
            <p:ph type="pic" sz="quarter" idx="16"/>
          </p:nvPr>
        </p:nvSpPr>
        <p:spPr>
          <a:xfrm>
            <a:off x="4681885" y="2096865"/>
            <a:ext cx="1798200" cy="2397600"/>
          </a:xfrm>
          <a:solidFill>
            <a:schemeClr val="accent1">
              <a:lumMod val="20000"/>
              <a:lumOff val="80000"/>
            </a:schemeClr>
          </a:solidFill>
        </p:spPr>
        <p:txBody>
          <a:bodyPr>
            <a:normAutofit/>
          </a:bodyPr>
          <a:lstStyle>
            <a:lvl1pPr marL="0" indent="0">
              <a:buNone/>
              <a:defRPr sz="1050"/>
            </a:lvl1pPr>
          </a:lstStyle>
          <a:p>
            <a:r>
              <a:rPr lang="sv-SE"/>
              <a:t>Klicka på ikonen för att lägga till en bild</a:t>
            </a:r>
            <a:endParaRPr lang="sv-SE" dirty="0"/>
          </a:p>
        </p:txBody>
      </p:sp>
      <p:sp>
        <p:nvSpPr>
          <p:cNvPr id="18" name="Platshållare för bild 13">
            <a:extLst>
              <a:ext uri="{FF2B5EF4-FFF2-40B4-BE49-F238E27FC236}">
                <a16:creationId xmlns:a16="http://schemas.microsoft.com/office/drawing/2014/main" id="{A8F16FA1-F9B2-49F0-954A-50627360CBE4}"/>
              </a:ext>
            </a:extLst>
          </p:cNvPr>
          <p:cNvSpPr>
            <a:spLocks noGrp="1"/>
          </p:cNvSpPr>
          <p:nvPr>
            <p:ph type="pic" sz="quarter" idx="17"/>
          </p:nvPr>
        </p:nvSpPr>
        <p:spPr>
          <a:xfrm>
            <a:off x="6710971" y="2096865"/>
            <a:ext cx="1798200" cy="2397600"/>
          </a:xfrm>
          <a:solidFill>
            <a:schemeClr val="accent1">
              <a:lumMod val="20000"/>
              <a:lumOff val="80000"/>
            </a:schemeClr>
          </a:solidFill>
        </p:spPr>
        <p:txBody>
          <a:bodyPr>
            <a:normAutofit/>
          </a:bodyPr>
          <a:lstStyle>
            <a:lvl1pPr marL="0" indent="0">
              <a:buNone/>
              <a:defRPr sz="1050"/>
            </a:lvl1pPr>
          </a:lstStyle>
          <a:p>
            <a:r>
              <a:rPr lang="sv-SE"/>
              <a:t>Klicka på ikonen för att lägga till en bild</a:t>
            </a:r>
            <a:endParaRPr lang="sv-SE" dirty="0"/>
          </a:p>
        </p:txBody>
      </p:sp>
      <p:sp>
        <p:nvSpPr>
          <p:cNvPr id="4" name="Rubrik 3">
            <a:extLst>
              <a:ext uri="{FF2B5EF4-FFF2-40B4-BE49-F238E27FC236}">
                <a16:creationId xmlns:a16="http://schemas.microsoft.com/office/drawing/2014/main" id="{1509C2E6-A1B4-452D-A573-05F7AA088DC4}"/>
              </a:ext>
            </a:extLst>
          </p:cNvPr>
          <p:cNvSpPr>
            <a:spLocks noGrp="1"/>
          </p:cNvSpPr>
          <p:nvPr>
            <p:ph type="title"/>
          </p:nvPr>
        </p:nvSpPr>
        <p:spPr>
          <a:xfrm>
            <a:off x="629840" y="1250337"/>
            <a:ext cx="7879331" cy="627187"/>
          </a:xfrm>
        </p:spPr>
        <p:txBody>
          <a:bodyPr/>
          <a:lstStyle/>
          <a:p>
            <a:r>
              <a:rPr lang="sv-SE"/>
              <a:t>Klicka här för att ändra mall för rubrikformat</a:t>
            </a:r>
          </a:p>
        </p:txBody>
      </p:sp>
      <p:sp>
        <p:nvSpPr>
          <p:cNvPr id="15" name="Platshållare för text 2">
            <a:extLst>
              <a:ext uri="{FF2B5EF4-FFF2-40B4-BE49-F238E27FC236}">
                <a16:creationId xmlns:a16="http://schemas.microsoft.com/office/drawing/2014/main" id="{AB40636A-1A14-4ABE-91FF-37C89EB8F6C9}"/>
              </a:ext>
            </a:extLst>
          </p:cNvPr>
          <p:cNvSpPr>
            <a:spLocks noGrp="1"/>
          </p:cNvSpPr>
          <p:nvPr>
            <p:ph type="body" sz="quarter" idx="18" hasCustomPrompt="1"/>
          </p:nvPr>
        </p:nvSpPr>
        <p:spPr>
          <a:xfrm>
            <a:off x="634829" y="1110176"/>
            <a:ext cx="297000" cy="45719"/>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25742406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Helbild">
    <p:spTree>
      <p:nvGrpSpPr>
        <p:cNvPr id="1" name=""/>
        <p:cNvGrpSpPr/>
        <p:nvPr/>
      </p:nvGrpSpPr>
      <p:grpSpPr>
        <a:xfrm>
          <a:off x="0" y="0"/>
          <a:ext cx="0" cy="0"/>
          <a:chOff x="0" y="0"/>
          <a:chExt cx="0" cy="0"/>
        </a:xfrm>
      </p:grpSpPr>
      <p:sp>
        <p:nvSpPr>
          <p:cNvPr id="11" name="Rektangel: rundade hörn 10">
            <a:extLst>
              <a:ext uri="{FF2B5EF4-FFF2-40B4-BE49-F238E27FC236}">
                <a16:creationId xmlns:a16="http://schemas.microsoft.com/office/drawing/2014/main" id="{859B6A85-2B13-4C85-B84A-B213F75B88AF}"/>
              </a:ext>
            </a:extLst>
          </p:cNvPr>
          <p:cNvSpPr/>
          <p:nvPr userDrawn="1"/>
        </p:nvSpPr>
        <p:spPr>
          <a:xfrm>
            <a:off x="629841" y="3070861"/>
            <a:ext cx="2884884" cy="3129915"/>
          </a:xfrm>
          <a:prstGeom prst="roundRect">
            <a:avLst>
              <a:gd name="adj" fmla="val 4494"/>
            </a:avLst>
          </a:prstGeom>
          <a:solidFill>
            <a:srgbClr val="FEF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3" name="Rektangel 2">
            <a:extLst>
              <a:ext uri="{FF2B5EF4-FFF2-40B4-BE49-F238E27FC236}">
                <a16:creationId xmlns:a16="http://schemas.microsoft.com/office/drawing/2014/main" id="{48CB0338-E7F9-4180-B226-CAFF64FF4A51}"/>
              </a:ext>
            </a:extLst>
          </p:cNvPr>
          <p:cNvSpPr/>
          <p:nvPr userDrawn="1"/>
        </p:nvSpPr>
        <p:spPr>
          <a:xfrm>
            <a:off x="0" y="-342899"/>
            <a:ext cx="9144000" cy="30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sv-SE" sz="1050" dirty="0"/>
              <a:t>För att byta bakgrundsbild – Högerklicka på tomt utrymme. Välj Formatera bakgrund/Fyllning/Bild eller strukturfyllning och välj sedan önskad bild.</a:t>
            </a:r>
          </a:p>
        </p:txBody>
      </p:sp>
      <p:sp>
        <p:nvSpPr>
          <p:cNvPr id="9" name="Frihandsfigur: Form 8">
            <a:extLst>
              <a:ext uri="{FF2B5EF4-FFF2-40B4-BE49-F238E27FC236}">
                <a16:creationId xmlns:a16="http://schemas.microsoft.com/office/drawing/2014/main" id="{E2A67ECC-70AA-449C-A894-82DE38B8B5F0}"/>
              </a:ext>
            </a:extLst>
          </p:cNvPr>
          <p:cNvSpPr/>
          <p:nvPr userDrawn="1"/>
        </p:nvSpPr>
        <p:spPr>
          <a:xfrm>
            <a:off x="6712205" y="-4420"/>
            <a:ext cx="2441321" cy="1609700"/>
          </a:xfrm>
          <a:custGeom>
            <a:avLst/>
            <a:gdLst>
              <a:gd name="connsiteX0" fmla="*/ 0 w 3255095"/>
              <a:gd name="connsiteY0" fmla="*/ 0 h 1609700"/>
              <a:gd name="connsiteX1" fmla="*/ 3255095 w 3255095"/>
              <a:gd name="connsiteY1" fmla="*/ 0 h 1609700"/>
              <a:gd name="connsiteX2" fmla="*/ 3255095 w 3255095"/>
              <a:gd name="connsiteY2" fmla="*/ 1098540 h 1609700"/>
              <a:gd name="connsiteX3" fmla="*/ 3186444 w 3255095"/>
              <a:gd name="connsiteY3" fmla="*/ 1160191 h 1609700"/>
              <a:gd name="connsiteX4" fmla="*/ 1934295 w 3255095"/>
              <a:gd name="connsiteY4" fmla="*/ 1609700 h 1609700"/>
              <a:gd name="connsiteX5" fmla="*/ 5788 w 3255095"/>
              <a:gd name="connsiteY5" fmla="*/ 37922 h 16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5095" h="1609700">
                <a:moveTo>
                  <a:pt x="0" y="0"/>
                </a:moveTo>
                <a:lnTo>
                  <a:pt x="3255095" y="0"/>
                </a:lnTo>
                <a:lnTo>
                  <a:pt x="3255095" y="1098540"/>
                </a:lnTo>
                <a:lnTo>
                  <a:pt x="3186444" y="1160191"/>
                </a:lnTo>
                <a:cubicBezTo>
                  <a:pt x="2846171" y="1441009"/>
                  <a:pt x="2409933" y="1609700"/>
                  <a:pt x="1934295" y="1609700"/>
                </a:cubicBezTo>
                <a:cubicBezTo>
                  <a:pt x="983019" y="1609700"/>
                  <a:pt x="189343" y="934934"/>
                  <a:pt x="5788" y="37922"/>
                </a:cubicBezTo>
                <a:close/>
              </a:path>
            </a:pathLst>
          </a:custGeom>
          <a:solidFill>
            <a:srgbClr val="FEF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10" name="Bild 9">
            <a:extLst>
              <a:ext uri="{FF2B5EF4-FFF2-40B4-BE49-F238E27FC236}">
                <a16:creationId xmlns:a16="http://schemas.microsoft.com/office/drawing/2014/main" id="{C437FE72-16E9-4218-BC6A-DCA0A7B506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13584" y="421406"/>
            <a:ext cx="900575" cy="581339"/>
          </a:xfrm>
          <a:prstGeom prst="rect">
            <a:avLst/>
          </a:prstGeom>
        </p:spPr>
      </p:pic>
      <p:sp>
        <p:nvSpPr>
          <p:cNvPr id="12" name="Rubrik 11">
            <a:extLst>
              <a:ext uri="{FF2B5EF4-FFF2-40B4-BE49-F238E27FC236}">
                <a16:creationId xmlns:a16="http://schemas.microsoft.com/office/drawing/2014/main" id="{409C7B01-A0EC-4B57-A19E-D20E02709ED5}"/>
              </a:ext>
            </a:extLst>
          </p:cNvPr>
          <p:cNvSpPr>
            <a:spLocks noGrp="1"/>
          </p:cNvSpPr>
          <p:nvPr>
            <p:ph type="title"/>
          </p:nvPr>
        </p:nvSpPr>
        <p:spPr>
          <a:xfrm>
            <a:off x="720091" y="3359103"/>
            <a:ext cx="2703194" cy="1148642"/>
          </a:xfrm>
        </p:spPr>
        <p:txBody>
          <a:bodyPr/>
          <a:lstStyle/>
          <a:p>
            <a:r>
              <a:rPr lang="sv-SE"/>
              <a:t>Klicka här för att ändra mall för rubrikformat</a:t>
            </a:r>
            <a:endParaRPr lang="sv-SE" dirty="0"/>
          </a:p>
        </p:txBody>
      </p:sp>
      <p:sp>
        <p:nvSpPr>
          <p:cNvPr id="14" name="Platshållare för text 3">
            <a:extLst>
              <a:ext uri="{FF2B5EF4-FFF2-40B4-BE49-F238E27FC236}">
                <a16:creationId xmlns:a16="http://schemas.microsoft.com/office/drawing/2014/main" id="{F8EB6458-E320-4E21-A070-832CC06293FA}"/>
              </a:ext>
            </a:extLst>
          </p:cNvPr>
          <p:cNvSpPr>
            <a:spLocks noGrp="1"/>
          </p:cNvSpPr>
          <p:nvPr>
            <p:ph type="body" sz="quarter" idx="10"/>
          </p:nvPr>
        </p:nvSpPr>
        <p:spPr>
          <a:xfrm>
            <a:off x="720091" y="4625341"/>
            <a:ext cx="2703194" cy="1455420"/>
          </a:xfrm>
        </p:spPr>
        <p:txBody>
          <a:bodyPr>
            <a:noAutofit/>
          </a:bodyPr>
          <a:lstStyle>
            <a:lvl1pPr marL="0" indent="0">
              <a:lnSpc>
                <a:spcPct val="130000"/>
              </a:lnSpc>
              <a:spcAft>
                <a:spcPts val="450"/>
              </a:spcAft>
              <a:buNone/>
              <a:defRPr sz="1050"/>
            </a:lvl1pPr>
            <a:lvl2pPr marL="174150" indent="0">
              <a:buNone/>
              <a:defRPr/>
            </a:lvl2pPr>
            <a:lvl3pPr marL="346950" indent="0">
              <a:buNone/>
              <a:defRPr/>
            </a:lvl3pPr>
            <a:lvl4pPr marL="519750" indent="0">
              <a:buNone/>
              <a:defRPr/>
            </a:lvl4pPr>
            <a:lvl5pPr marL="665550" indent="0">
              <a:buNone/>
              <a:defRPr/>
            </a:lvl5pPr>
          </a:lstStyle>
          <a:p>
            <a:pPr lvl="0"/>
            <a:r>
              <a:rPr lang="sv-SE"/>
              <a:t>Klicka här för att ändra format på bakgrundstexten</a:t>
            </a:r>
          </a:p>
        </p:txBody>
      </p:sp>
      <p:sp>
        <p:nvSpPr>
          <p:cNvPr id="15" name="Platshållare för text 2">
            <a:extLst>
              <a:ext uri="{FF2B5EF4-FFF2-40B4-BE49-F238E27FC236}">
                <a16:creationId xmlns:a16="http://schemas.microsoft.com/office/drawing/2014/main" id="{7B4ABBE0-D637-4E69-980C-EF75FE677BD4}"/>
              </a:ext>
            </a:extLst>
          </p:cNvPr>
          <p:cNvSpPr>
            <a:spLocks noGrp="1"/>
          </p:cNvSpPr>
          <p:nvPr>
            <p:ph type="body" sz="quarter" idx="16" hasCustomPrompt="1"/>
          </p:nvPr>
        </p:nvSpPr>
        <p:spPr>
          <a:xfrm>
            <a:off x="726269" y="3304736"/>
            <a:ext cx="297000" cy="45719"/>
          </a:xfrm>
          <a:blipFill>
            <a:blip r:embed="rId4"/>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5659573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ubrik, text och bild (Ljusgul)">
    <p:bg>
      <p:bgPr>
        <a:solidFill>
          <a:srgbClr val="FEF5E9"/>
        </a:solidFill>
        <a:effectLst/>
      </p:bgPr>
    </p:bg>
    <p:spTree>
      <p:nvGrpSpPr>
        <p:cNvPr id="1" name=""/>
        <p:cNvGrpSpPr/>
        <p:nvPr/>
      </p:nvGrpSpPr>
      <p:grpSpPr>
        <a:xfrm>
          <a:off x="0" y="0"/>
          <a:ext cx="0" cy="0"/>
          <a:chOff x="0" y="0"/>
          <a:chExt cx="0" cy="0"/>
        </a:xfrm>
      </p:grpSpPr>
      <p:sp>
        <p:nvSpPr>
          <p:cNvPr id="5" name="Frihandsfigur: Form 11">
            <a:extLst>
              <a:ext uri="{FF2B5EF4-FFF2-40B4-BE49-F238E27FC236}">
                <a16:creationId xmlns:a16="http://schemas.microsoft.com/office/drawing/2014/main" id="{C1F75117-1B34-4027-BBD7-7792F234C846}"/>
              </a:ext>
            </a:extLst>
          </p:cNvPr>
          <p:cNvSpPr/>
          <p:nvPr userDrawn="1"/>
        </p:nvSpPr>
        <p:spPr>
          <a:xfrm>
            <a:off x="0" y="322005"/>
            <a:ext cx="2057400" cy="3195484"/>
          </a:xfrm>
          <a:custGeom>
            <a:avLst/>
            <a:gdLst>
              <a:gd name="connsiteX0" fmla="*/ 1145458 w 2743200"/>
              <a:gd name="connsiteY0" fmla="*/ 0 h 3195484"/>
              <a:gd name="connsiteX1" fmla="*/ 2743200 w 2743200"/>
              <a:gd name="connsiteY1" fmla="*/ 1597742 h 3195484"/>
              <a:gd name="connsiteX2" fmla="*/ 1145458 w 2743200"/>
              <a:gd name="connsiteY2" fmla="*/ 3195484 h 3195484"/>
              <a:gd name="connsiteX3" fmla="*/ 15684 w 2743200"/>
              <a:gd name="connsiteY3" fmla="*/ 2727516 h 3195484"/>
              <a:gd name="connsiteX4" fmla="*/ 0 w 2743200"/>
              <a:gd name="connsiteY4" fmla="*/ 2710260 h 3195484"/>
              <a:gd name="connsiteX5" fmla="*/ 0 w 2743200"/>
              <a:gd name="connsiteY5" fmla="*/ 485224 h 3195484"/>
              <a:gd name="connsiteX6" fmla="*/ 15684 w 2743200"/>
              <a:gd name="connsiteY6" fmla="*/ 467968 h 3195484"/>
              <a:gd name="connsiteX7" fmla="*/ 1145458 w 2743200"/>
              <a:gd name="connsiteY7" fmla="*/ 0 h 319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0" h="3195484">
                <a:moveTo>
                  <a:pt x="1145458" y="0"/>
                </a:moveTo>
                <a:cubicBezTo>
                  <a:pt x="2027867" y="0"/>
                  <a:pt x="2743200" y="715333"/>
                  <a:pt x="2743200" y="1597742"/>
                </a:cubicBezTo>
                <a:cubicBezTo>
                  <a:pt x="2743200" y="2480151"/>
                  <a:pt x="2027867" y="3195484"/>
                  <a:pt x="1145458" y="3195484"/>
                </a:cubicBezTo>
                <a:cubicBezTo>
                  <a:pt x="704254" y="3195484"/>
                  <a:pt x="304818" y="3016651"/>
                  <a:pt x="15684" y="2727516"/>
                </a:cubicBezTo>
                <a:lnTo>
                  <a:pt x="0" y="2710260"/>
                </a:lnTo>
                <a:lnTo>
                  <a:pt x="0" y="485224"/>
                </a:lnTo>
                <a:lnTo>
                  <a:pt x="15684" y="467968"/>
                </a:lnTo>
                <a:cubicBezTo>
                  <a:pt x="304818" y="178833"/>
                  <a:pt x="704254" y="0"/>
                  <a:pt x="1145458"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628650" y="2420939"/>
            <a:ext cx="3942160" cy="3954695"/>
          </a:xfrm>
        </p:spPr>
        <p:txBody>
          <a:bodyPr>
            <a:normAutofit/>
          </a:bodyPr>
          <a:lstStyle>
            <a:lvl1pPr>
              <a:defRPr sz="1575"/>
            </a:lvl1pPr>
            <a:lvl2pPr>
              <a:defRPr sz="1350"/>
            </a:lvl2pPr>
            <a:lvl3pPr>
              <a:defRPr sz="825"/>
            </a:lvl3pPr>
            <a:lvl4pPr>
              <a:defRPr sz="600"/>
            </a:lvl4pPr>
            <a:lvl5pPr>
              <a:defRPr sz="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bild 3">
            <a:extLst>
              <a:ext uri="{FF2B5EF4-FFF2-40B4-BE49-F238E27FC236}">
                <a16:creationId xmlns:a16="http://schemas.microsoft.com/office/drawing/2014/main" id="{3F023079-EEF6-47CD-BC29-D50831D77202}"/>
              </a:ext>
            </a:extLst>
          </p:cNvPr>
          <p:cNvSpPr>
            <a:spLocks noGrp="1"/>
          </p:cNvSpPr>
          <p:nvPr>
            <p:ph type="pic" sz="quarter" idx="13"/>
          </p:nvPr>
        </p:nvSpPr>
        <p:spPr>
          <a:xfrm>
            <a:off x="4791074" y="1170181"/>
            <a:ext cx="3723086" cy="5205452"/>
          </a:xfrm>
          <a:solidFill>
            <a:schemeClr val="bg1">
              <a:lumMod val="95000"/>
            </a:schemeClr>
          </a:solidFill>
        </p:spPr>
        <p:txBody>
          <a:bodyPr tIns="1260000" anchor="t" anchorCtr="1"/>
          <a:lstStyle>
            <a:lvl1pPr marL="0" indent="0">
              <a:buNone/>
              <a:defRPr/>
            </a:lvl1pPr>
          </a:lstStyle>
          <a:p>
            <a:r>
              <a:rPr lang="sv-SE"/>
              <a:t>Klicka på ikonen för att lägga till en bild</a:t>
            </a:r>
            <a:endParaRPr lang="sv-SE" dirty="0"/>
          </a:p>
        </p:txBody>
      </p:sp>
      <p:sp>
        <p:nvSpPr>
          <p:cNvPr id="3" name="Rubrik 2">
            <a:extLst>
              <a:ext uri="{FF2B5EF4-FFF2-40B4-BE49-F238E27FC236}">
                <a16:creationId xmlns:a16="http://schemas.microsoft.com/office/drawing/2014/main" id="{6A5BF29A-2599-47F4-8F4E-5BFA9CB4F0CE}"/>
              </a:ext>
            </a:extLst>
          </p:cNvPr>
          <p:cNvSpPr>
            <a:spLocks noGrp="1"/>
          </p:cNvSpPr>
          <p:nvPr>
            <p:ph type="title"/>
          </p:nvPr>
        </p:nvSpPr>
        <p:spPr>
          <a:xfrm>
            <a:off x="629840" y="1170180"/>
            <a:ext cx="3942160" cy="1148642"/>
          </a:xfrm>
        </p:spPr>
        <p:txBody>
          <a:bodyPr/>
          <a:lstStyle/>
          <a:p>
            <a:r>
              <a:rPr lang="sv-SE"/>
              <a:t>Klicka här för att ändra mall för rubrikformat</a:t>
            </a:r>
            <a:endParaRPr lang="sv-SE" dirty="0"/>
          </a:p>
        </p:txBody>
      </p:sp>
      <p:sp>
        <p:nvSpPr>
          <p:cNvPr id="7" name="Platshållare för text 2">
            <a:extLst>
              <a:ext uri="{FF2B5EF4-FFF2-40B4-BE49-F238E27FC236}">
                <a16:creationId xmlns:a16="http://schemas.microsoft.com/office/drawing/2014/main" id="{BEFC8F42-9EF1-48DB-BDAD-0E176187066F}"/>
              </a:ext>
            </a:extLst>
          </p:cNvPr>
          <p:cNvSpPr>
            <a:spLocks noGrp="1"/>
          </p:cNvSpPr>
          <p:nvPr>
            <p:ph type="body" sz="quarter" idx="16" hasCustomPrompt="1"/>
          </p:nvPr>
        </p:nvSpPr>
        <p:spPr>
          <a:xfrm>
            <a:off x="634829" y="1110176"/>
            <a:ext cx="297000" cy="45719"/>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41012224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ubrik, text och bild (Vit)">
    <p:bg>
      <p:bgPr>
        <a:solidFill>
          <a:schemeClr val="bg1"/>
        </a:solidFill>
        <a:effectLst/>
      </p:bgPr>
    </p:bg>
    <p:spTree>
      <p:nvGrpSpPr>
        <p:cNvPr id="1" name=""/>
        <p:cNvGrpSpPr/>
        <p:nvPr/>
      </p:nvGrpSpPr>
      <p:grpSpPr>
        <a:xfrm>
          <a:off x="0" y="0"/>
          <a:ext cx="0" cy="0"/>
          <a:chOff x="0" y="0"/>
          <a:chExt cx="0" cy="0"/>
        </a:xfrm>
      </p:grpSpPr>
      <p:sp>
        <p:nvSpPr>
          <p:cNvPr id="5" name="Frihandsfigur: Form 12">
            <a:extLst>
              <a:ext uri="{FF2B5EF4-FFF2-40B4-BE49-F238E27FC236}">
                <a16:creationId xmlns:a16="http://schemas.microsoft.com/office/drawing/2014/main" id="{B9D7934B-06AE-4266-8F4D-534390E8847E}"/>
              </a:ext>
            </a:extLst>
          </p:cNvPr>
          <p:cNvSpPr/>
          <p:nvPr userDrawn="1"/>
        </p:nvSpPr>
        <p:spPr>
          <a:xfrm>
            <a:off x="0" y="322005"/>
            <a:ext cx="2057400" cy="3195484"/>
          </a:xfrm>
          <a:custGeom>
            <a:avLst/>
            <a:gdLst>
              <a:gd name="connsiteX0" fmla="*/ 1145458 w 2743200"/>
              <a:gd name="connsiteY0" fmla="*/ 0 h 3195484"/>
              <a:gd name="connsiteX1" fmla="*/ 2743200 w 2743200"/>
              <a:gd name="connsiteY1" fmla="*/ 1597742 h 3195484"/>
              <a:gd name="connsiteX2" fmla="*/ 1145458 w 2743200"/>
              <a:gd name="connsiteY2" fmla="*/ 3195484 h 3195484"/>
              <a:gd name="connsiteX3" fmla="*/ 15684 w 2743200"/>
              <a:gd name="connsiteY3" fmla="*/ 2727516 h 3195484"/>
              <a:gd name="connsiteX4" fmla="*/ 0 w 2743200"/>
              <a:gd name="connsiteY4" fmla="*/ 2710260 h 3195484"/>
              <a:gd name="connsiteX5" fmla="*/ 0 w 2743200"/>
              <a:gd name="connsiteY5" fmla="*/ 485224 h 3195484"/>
              <a:gd name="connsiteX6" fmla="*/ 15684 w 2743200"/>
              <a:gd name="connsiteY6" fmla="*/ 467968 h 3195484"/>
              <a:gd name="connsiteX7" fmla="*/ 1145458 w 2743200"/>
              <a:gd name="connsiteY7" fmla="*/ 0 h 319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0" h="3195484">
                <a:moveTo>
                  <a:pt x="1145458" y="0"/>
                </a:moveTo>
                <a:cubicBezTo>
                  <a:pt x="2027867" y="0"/>
                  <a:pt x="2743200" y="715333"/>
                  <a:pt x="2743200" y="1597742"/>
                </a:cubicBezTo>
                <a:cubicBezTo>
                  <a:pt x="2743200" y="2480151"/>
                  <a:pt x="2027867" y="3195484"/>
                  <a:pt x="1145458" y="3195484"/>
                </a:cubicBezTo>
                <a:cubicBezTo>
                  <a:pt x="704254" y="3195484"/>
                  <a:pt x="304818" y="3016651"/>
                  <a:pt x="15684" y="2727516"/>
                </a:cubicBezTo>
                <a:lnTo>
                  <a:pt x="0" y="2710260"/>
                </a:lnTo>
                <a:lnTo>
                  <a:pt x="0" y="485224"/>
                </a:lnTo>
                <a:lnTo>
                  <a:pt x="15684" y="467968"/>
                </a:lnTo>
                <a:cubicBezTo>
                  <a:pt x="304818" y="178833"/>
                  <a:pt x="704254" y="0"/>
                  <a:pt x="1145458" y="0"/>
                </a:cubicBezTo>
                <a:close/>
              </a:path>
            </a:pathLst>
          </a:custGeom>
          <a:solidFill>
            <a:srgbClr val="FEF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628650" y="2420939"/>
            <a:ext cx="3942160" cy="3954695"/>
          </a:xfrm>
        </p:spPr>
        <p:txBody>
          <a:bodyPr>
            <a:normAutofit/>
          </a:bodyPr>
          <a:lstStyle>
            <a:lvl1pPr>
              <a:defRPr sz="1575"/>
            </a:lvl1pPr>
            <a:lvl2pPr>
              <a:defRPr sz="1350"/>
            </a:lvl2pPr>
            <a:lvl3pPr>
              <a:defRPr sz="825"/>
            </a:lvl3pPr>
            <a:lvl4pPr>
              <a:defRPr sz="600"/>
            </a:lvl4pPr>
            <a:lvl5pPr>
              <a:defRPr sz="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bild 3">
            <a:extLst>
              <a:ext uri="{FF2B5EF4-FFF2-40B4-BE49-F238E27FC236}">
                <a16:creationId xmlns:a16="http://schemas.microsoft.com/office/drawing/2014/main" id="{3F023079-EEF6-47CD-BC29-D50831D77202}"/>
              </a:ext>
            </a:extLst>
          </p:cNvPr>
          <p:cNvSpPr>
            <a:spLocks noGrp="1"/>
          </p:cNvSpPr>
          <p:nvPr>
            <p:ph type="pic" sz="quarter" idx="13"/>
          </p:nvPr>
        </p:nvSpPr>
        <p:spPr>
          <a:xfrm>
            <a:off x="4791074" y="1170181"/>
            <a:ext cx="3723086" cy="5205452"/>
          </a:xfrm>
          <a:solidFill>
            <a:schemeClr val="bg1">
              <a:lumMod val="95000"/>
            </a:schemeClr>
          </a:solidFill>
        </p:spPr>
        <p:txBody>
          <a:bodyPr tIns="1260000" anchor="t" anchorCtr="1"/>
          <a:lstStyle>
            <a:lvl1pPr marL="0" indent="0">
              <a:buNone/>
              <a:defRPr/>
            </a:lvl1pPr>
          </a:lstStyle>
          <a:p>
            <a:r>
              <a:rPr lang="sv-SE"/>
              <a:t>Klicka på ikonen för att lägga till en bild</a:t>
            </a:r>
            <a:endParaRPr lang="sv-SE" dirty="0"/>
          </a:p>
        </p:txBody>
      </p:sp>
      <p:sp>
        <p:nvSpPr>
          <p:cNvPr id="3" name="Rubrik 2">
            <a:extLst>
              <a:ext uri="{FF2B5EF4-FFF2-40B4-BE49-F238E27FC236}">
                <a16:creationId xmlns:a16="http://schemas.microsoft.com/office/drawing/2014/main" id="{6A5BF29A-2599-47F4-8F4E-5BFA9CB4F0CE}"/>
              </a:ext>
            </a:extLst>
          </p:cNvPr>
          <p:cNvSpPr>
            <a:spLocks noGrp="1"/>
          </p:cNvSpPr>
          <p:nvPr>
            <p:ph type="title"/>
          </p:nvPr>
        </p:nvSpPr>
        <p:spPr>
          <a:xfrm>
            <a:off x="629840" y="1170180"/>
            <a:ext cx="3942160" cy="1148642"/>
          </a:xfrm>
        </p:spPr>
        <p:txBody>
          <a:bodyPr/>
          <a:lstStyle/>
          <a:p>
            <a:r>
              <a:rPr lang="sv-SE"/>
              <a:t>Klicka här för att ändra mall för rubrikformat</a:t>
            </a:r>
            <a:endParaRPr lang="sv-SE" dirty="0"/>
          </a:p>
        </p:txBody>
      </p:sp>
      <p:sp>
        <p:nvSpPr>
          <p:cNvPr id="7" name="Platshållare för text 2">
            <a:extLst>
              <a:ext uri="{FF2B5EF4-FFF2-40B4-BE49-F238E27FC236}">
                <a16:creationId xmlns:a16="http://schemas.microsoft.com/office/drawing/2014/main" id="{72D2E35C-B59A-4C8B-B918-A2D6997EA811}"/>
              </a:ext>
            </a:extLst>
          </p:cNvPr>
          <p:cNvSpPr>
            <a:spLocks noGrp="1"/>
          </p:cNvSpPr>
          <p:nvPr>
            <p:ph type="body" sz="quarter" idx="16" hasCustomPrompt="1"/>
          </p:nvPr>
        </p:nvSpPr>
        <p:spPr>
          <a:xfrm>
            <a:off x="634829" y="1110176"/>
            <a:ext cx="297000" cy="45719"/>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7731477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ubrik med två innehåll (Ljusgul)">
    <p:bg>
      <p:bgPr>
        <a:solidFill>
          <a:srgbClr val="FEF5E9"/>
        </a:solidFill>
        <a:effectLst/>
      </p:bgPr>
    </p:bg>
    <p:spTree>
      <p:nvGrpSpPr>
        <p:cNvPr id="1" name=""/>
        <p:cNvGrpSpPr/>
        <p:nvPr/>
      </p:nvGrpSpPr>
      <p:grpSpPr>
        <a:xfrm>
          <a:off x="0" y="0"/>
          <a:ext cx="0" cy="0"/>
          <a:chOff x="0" y="0"/>
          <a:chExt cx="0" cy="0"/>
        </a:xfrm>
      </p:grpSpPr>
      <p:sp>
        <p:nvSpPr>
          <p:cNvPr id="13" name="Frihandsfigur: Form 12">
            <a:extLst>
              <a:ext uri="{FF2B5EF4-FFF2-40B4-BE49-F238E27FC236}">
                <a16:creationId xmlns:a16="http://schemas.microsoft.com/office/drawing/2014/main" id="{624648DE-1B06-4D6B-8415-4135BDBDA5FD}"/>
              </a:ext>
            </a:extLst>
          </p:cNvPr>
          <p:cNvSpPr/>
          <p:nvPr userDrawn="1"/>
        </p:nvSpPr>
        <p:spPr>
          <a:xfrm>
            <a:off x="0" y="322005"/>
            <a:ext cx="2057400" cy="3195484"/>
          </a:xfrm>
          <a:custGeom>
            <a:avLst/>
            <a:gdLst>
              <a:gd name="connsiteX0" fmla="*/ 1145458 w 2743200"/>
              <a:gd name="connsiteY0" fmla="*/ 0 h 3195484"/>
              <a:gd name="connsiteX1" fmla="*/ 2743200 w 2743200"/>
              <a:gd name="connsiteY1" fmla="*/ 1597742 h 3195484"/>
              <a:gd name="connsiteX2" fmla="*/ 1145458 w 2743200"/>
              <a:gd name="connsiteY2" fmla="*/ 3195484 h 3195484"/>
              <a:gd name="connsiteX3" fmla="*/ 15684 w 2743200"/>
              <a:gd name="connsiteY3" fmla="*/ 2727516 h 3195484"/>
              <a:gd name="connsiteX4" fmla="*/ 0 w 2743200"/>
              <a:gd name="connsiteY4" fmla="*/ 2710260 h 3195484"/>
              <a:gd name="connsiteX5" fmla="*/ 0 w 2743200"/>
              <a:gd name="connsiteY5" fmla="*/ 485224 h 3195484"/>
              <a:gd name="connsiteX6" fmla="*/ 15684 w 2743200"/>
              <a:gd name="connsiteY6" fmla="*/ 467968 h 3195484"/>
              <a:gd name="connsiteX7" fmla="*/ 1145458 w 2743200"/>
              <a:gd name="connsiteY7" fmla="*/ 0 h 319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0" h="3195484">
                <a:moveTo>
                  <a:pt x="1145458" y="0"/>
                </a:moveTo>
                <a:cubicBezTo>
                  <a:pt x="2027867" y="0"/>
                  <a:pt x="2743200" y="715333"/>
                  <a:pt x="2743200" y="1597742"/>
                </a:cubicBezTo>
                <a:cubicBezTo>
                  <a:pt x="2743200" y="2480151"/>
                  <a:pt x="2027867" y="3195484"/>
                  <a:pt x="1145458" y="3195484"/>
                </a:cubicBezTo>
                <a:cubicBezTo>
                  <a:pt x="704254" y="3195484"/>
                  <a:pt x="304818" y="3016651"/>
                  <a:pt x="15684" y="2727516"/>
                </a:cubicBezTo>
                <a:lnTo>
                  <a:pt x="0" y="2710260"/>
                </a:lnTo>
                <a:lnTo>
                  <a:pt x="0" y="485224"/>
                </a:lnTo>
                <a:lnTo>
                  <a:pt x="15684" y="467968"/>
                </a:lnTo>
                <a:cubicBezTo>
                  <a:pt x="304818" y="178833"/>
                  <a:pt x="704254" y="0"/>
                  <a:pt x="1145458"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4" name="Platshållare för innehåll 3"/>
          <p:cNvSpPr>
            <a:spLocks noGrp="1"/>
          </p:cNvSpPr>
          <p:nvPr>
            <p:ph sz="half" idx="2"/>
          </p:nvPr>
        </p:nvSpPr>
        <p:spPr>
          <a:xfrm>
            <a:off x="628651" y="2084226"/>
            <a:ext cx="3809700" cy="4297525"/>
          </a:xfrm>
        </p:spPr>
        <p:txBody>
          <a:bodyPr>
            <a:normAutofit/>
          </a:bodyPr>
          <a:lstStyle>
            <a:lvl1pPr>
              <a:defRPr sz="1575"/>
            </a:lvl1pPr>
            <a:lvl2pPr>
              <a:defRPr sz="1350"/>
            </a:lvl2pPr>
            <a:lvl3pPr>
              <a:defRPr sz="825"/>
            </a:lvl3pPr>
            <a:lvl4pPr>
              <a:defRPr sz="600"/>
            </a:lvl4pPr>
            <a:lvl5pPr>
              <a:defRPr sz="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innehåll 5"/>
          <p:cNvSpPr>
            <a:spLocks noGrp="1"/>
          </p:cNvSpPr>
          <p:nvPr>
            <p:ph sz="quarter" idx="4"/>
          </p:nvPr>
        </p:nvSpPr>
        <p:spPr>
          <a:xfrm>
            <a:off x="4699932" y="2084226"/>
            <a:ext cx="3809239" cy="4297524"/>
          </a:xfrm>
        </p:spPr>
        <p:txBody>
          <a:bodyPr>
            <a:normAutofit/>
          </a:bodyPr>
          <a:lstStyle>
            <a:lvl1pPr>
              <a:defRPr sz="1575"/>
            </a:lvl1pPr>
            <a:lvl2pPr>
              <a:defRPr sz="1350"/>
            </a:lvl2pPr>
            <a:lvl3pPr>
              <a:defRPr sz="825"/>
            </a:lvl3pPr>
            <a:lvl4pPr>
              <a:defRPr sz="600"/>
            </a:lvl4pPr>
            <a:lvl5pPr>
              <a:defRPr sz="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Rubrik 2">
            <a:extLst>
              <a:ext uri="{FF2B5EF4-FFF2-40B4-BE49-F238E27FC236}">
                <a16:creationId xmlns:a16="http://schemas.microsoft.com/office/drawing/2014/main" id="{99CE123F-DD31-4907-B580-9A0701B1C0A9}"/>
              </a:ext>
            </a:extLst>
          </p:cNvPr>
          <p:cNvSpPr>
            <a:spLocks noGrp="1"/>
          </p:cNvSpPr>
          <p:nvPr>
            <p:ph type="title"/>
          </p:nvPr>
        </p:nvSpPr>
        <p:spPr>
          <a:xfrm>
            <a:off x="629840" y="1250337"/>
            <a:ext cx="7879331" cy="627187"/>
          </a:xfrm>
        </p:spPr>
        <p:txBody>
          <a:bodyPr/>
          <a:lstStyle/>
          <a:p>
            <a:r>
              <a:rPr lang="sv-SE"/>
              <a:t>Klicka här för att ändra mall för rubrikformat</a:t>
            </a:r>
            <a:endParaRPr lang="sv-SE" dirty="0"/>
          </a:p>
        </p:txBody>
      </p:sp>
      <p:sp>
        <p:nvSpPr>
          <p:cNvPr id="7" name="Platshållare för text 2">
            <a:extLst>
              <a:ext uri="{FF2B5EF4-FFF2-40B4-BE49-F238E27FC236}">
                <a16:creationId xmlns:a16="http://schemas.microsoft.com/office/drawing/2014/main" id="{CC35FE26-8A4E-433D-8DE6-F226A4E9C186}"/>
              </a:ext>
            </a:extLst>
          </p:cNvPr>
          <p:cNvSpPr>
            <a:spLocks noGrp="1"/>
          </p:cNvSpPr>
          <p:nvPr>
            <p:ph type="body" sz="quarter" idx="16" hasCustomPrompt="1"/>
          </p:nvPr>
        </p:nvSpPr>
        <p:spPr>
          <a:xfrm>
            <a:off x="634829" y="1110176"/>
            <a:ext cx="297000" cy="45719"/>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636893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med två innehåll">
    <p:spTree>
      <p:nvGrpSpPr>
        <p:cNvPr id="1" name=""/>
        <p:cNvGrpSpPr/>
        <p:nvPr/>
      </p:nvGrpSpPr>
      <p:grpSpPr>
        <a:xfrm>
          <a:off x="0" y="0"/>
          <a:ext cx="0" cy="0"/>
          <a:chOff x="0" y="0"/>
          <a:chExt cx="0" cy="0"/>
        </a:xfrm>
      </p:grpSpPr>
      <p:sp>
        <p:nvSpPr>
          <p:cNvPr id="13" name="Frihandsfigur: Form 12">
            <a:extLst>
              <a:ext uri="{FF2B5EF4-FFF2-40B4-BE49-F238E27FC236}">
                <a16:creationId xmlns:a16="http://schemas.microsoft.com/office/drawing/2014/main" id="{624648DE-1B06-4D6B-8415-4135BDBDA5FD}"/>
              </a:ext>
            </a:extLst>
          </p:cNvPr>
          <p:cNvSpPr/>
          <p:nvPr userDrawn="1"/>
        </p:nvSpPr>
        <p:spPr>
          <a:xfrm>
            <a:off x="0" y="322005"/>
            <a:ext cx="2057400" cy="3195484"/>
          </a:xfrm>
          <a:custGeom>
            <a:avLst/>
            <a:gdLst>
              <a:gd name="connsiteX0" fmla="*/ 1145458 w 2743200"/>
              <a:gd name="connsiteY0" fmla="*/ 0 h 3195484"/>
              <a:gd name="connsiteX1" fmla="*/ 2743200 w 2743200"/>
              <a:gd name="connsiteY1" fmla="*/ 1597742 h 3195484"/>
              <a:gd name="connsiteX2" fmla="*/ 1145458 w 2743200"/>
              <a:gd name="connsiteY2" fmla="*/ 3195484 h 3195484"/>
              <a:gd name="connsiteX3" fmla="*/ 15684 w 2743200"/>
              <a:gd name="connsiteY3" fmla="*/ 2727516 h 3195484"/>
              <a:gd name="connsiteX4" fmla="*/ 0 w 2743200"/>
              <a:gd name="connsiteY4" fmla="*/ 2710260 h 3195484"/>
              <a:gd name="connsiteX5" fmla="*/ 0 w 2743200"/>
              <a:gd name="connsiteY5" fmla="*/ 485224 h 3195484"/>
              <a:gd name="connsiteX6" fmla="*/ 15684 w 2743200"/>
              <a:gd name="connsiteY6" fmla="*/ 467968 h 3195484"/>
              <a:gd name="connsiteX7" fmla="*/ 1145458 w 2743200"/>
              <a:gd name="connsiteY7" fmla="*/ 0 h 319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0" h="3195484">
                <a:moveTo>
                  <a:pt x="1145458" y="0"/>
                </a:moveTo>
                <a:cubicBezTo>
                  <a:pt x="2027867" y="0"/>
                  <a:pt x="2743200" y="715333"/>
                  <a:pt x="2743200" y="1597742"/>
                </a:cubicBezTo>
                <a:cubicBezTo>
                  <a:pt x="2743200" y="2480151"/>
                  <a:pt x="2027867" y="3195484"/>
                  <a:pt x="1145458" y="3195484"/>
                </a:cubicBezTo>
                <a:cubicBezTo>
                  <a:pt x="704254" y="3195484"/>
                  <a:pt x="304818" y="3016651"/>
                  <a:pt x="15684" y="2727516"/>
                </a:cubicBezTo>
                <a:lnTo>
                  <a:pt x="0" y="2710260"/>
                </a:lnTo>
                <a:lnTo>
                  <a:pt x="0" y="485224"/>
                </a:lnTo>
                <a:lnTo>
                  <a:pt x="15684" y="467968"/>
                </a:lnTo>
                <a:cubicBezTo>
                  <a:pt x="304818" y="178833"/>
                  <a:pt x="704254" y="0"/>
                  <a:pt x="1145458" y="0"/>
                </a:cubicBezTo>
                <a:close/>
              </a:path>
            </a:pathLst>
          </a:custGeom>
          <a:solidFill>
            <a:srgbClr val="FEF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4" name="Platshållare för innehåll 3"/>
          <p:cNvSpPr>
            <a:spLocks noGrp="1"/>
          </p:cNvSpPr>
          <p:nvPr>
            <p:ph sz="half" idx="2"/>
          </p:nvPr>
        </p:nvSpPr>
        <p:spPr>
          <a:xfrm>
            <a:off x="628651" y="2084226"/>
            <a:ext cx="3809700" cy="4297525"/>
          </a:xfrm>
        </p:spPr>
        <p:txBody>
          <a:bodyPr>
            <a:normAutofit/>
          </a:bodyPr>
          <a:lstStyle>
            <a:lvl1pPr>
              <a:defRPr sz="1575"/>
            </a:lvl1pPr>
            <a:lvl2pPr>
              <a:defRPr sz="1350"/>
            </a:lvl2pPr>
            <a:lvl3pPr>
              <a:defRPr sz="825"/>
            </a:lvl3pPr>
            <a:lvl4pPr>
              <a:defRPr sz="600"/>
            </a:lvl4pPr>
            <a:lvl5pPr>
              <a:defRPr sz="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innehåll 5"/>
          <p:cNvSpPr>
            <a:spLocks noGrp="1"/>
          </p:cNvSpPr>
          <p:nvPr>
            <p:ph sz="quarter" idx="4"/>
          </p:nvPr>
        </p:nvSpPr>
        <p:spPr>
          <a:xfrm>
            <a:off x="4699932" y="2084226"/>
            <a:ext cx="3809239" cy="4297524"/>
          </a:xfrm>
        </p:spPr>
        <p:txBody>
          <a:bodyPr>
            <a:normAutofit/>
          </a:bodyPr>
          <a:lstStyle>
            <a:lvl1pPr>
              <a:defRPr sz="1575"/>
            </a:lvl1pPr>
            <a:lvl2pPr>
              <a:defRPr sz="1350"/>
            </a:lvl2pPr>
            <a:lvl3pPr>
              <a:defRPr sz="825"/>
            </a:lvl3pPr>
            <a:lvl4pPr>
              <a:defRPr sz="600"/>
            </a:lvl4pPr>
            <a:lvl5pPr>
              <a:defRPr sz="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Rubrik 2">
            <a:extLst>
              <a:ext uri="{FF2B5EF4-FFF2-40B4-BE49-F238E27FC236}">
                <a16:creationId xmlns:a16="http://schemas.microsoft.com/office/drawing/2014/main" id="{99CE123F-DD31-4907-B580-9A0701B1C0A9}"/>
              </a:ext>
            </a:extLst>
          </p:cNvPr>
          <p:cNvSpPr>
            <a:spLocks noGrp="1"/>
          </p:cNvSpPr>
          <p:nvPr>
            <p:ph type="title"/>
          </p:nvPr>
        </p:nvSpPr>
        <p:spPr>
          <a:xfrm>
            <a:off x="629840" y="1250337"/>
            <a:ext cx="7879331" cy="627187"/>
          </a:xfrm>
        </p:spPr>
        <p:txBody>
          <a:bodyPr/>
          <a:lstStyle/>
          <a:p>
            <a:r>
              <a:rPr lang="sv-SE"/>
              <a:t>Klicka här för att ändra mall för rubrikformat</a:t>
            </a:r>
            <a:endParaRPr lang="sv-SE" dirty="0"/>
          </a:p>
        </p:txBody>
      </p:sp>
      <p:sp>
        <p:nvSpPr>
          <p:cNvPr id="7" name="Platshållare för text 2">
            <a:extLst>
              <a:ext uri="{FF2B5EF4-FFF2-40B4-BE49-F238E27FC236}">
                <a16:creationId xmlns:a16="http://schemas.microsoft.com/office/drawing/2014/main" id="{5426428E-EF99-4647-9C92-DE0BEC7DB700}"/>
              </a:ext>
            </a:extLst>
          </p:cNvPr>
          <p:cNvSpPr>
            <a:spLocks noGrp="1"/>
          </p:cNvSpPr>
          <p:nvPr>
            <p:ph type="body" sz="quarter" idx="16" hasCustomPrompt="1"/>
          </p:nvPr>
        </p:nvSpPr>
        <p:spPr>
          <a:xfrm>
            <a:off x="634829" y="1110176"/>
            <a:ext cx="297000" cy="45719"/>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643580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brik och innehåll (Ljusgul)">
    <p:bg>
      <p:bgPr>
        <a:solidFill>
          <a:srgbClr val="FEF5E9"/>
        </a:solidFill>
        <a:effectLst/>
      </p:bgPr>
    </p:bg>
    <p:spTree>
      <p:nvGrpSpPr>
        <p:cNvPr id="1" name=""/>
        <p:cNvGrpSpPr/>
        <p:nvPr/>
      </p:nvGrpSpPr>
      <p:grpSpPr>
        <a:xfrm>
          <a:off x="0" y="0"/>
          <a:ext cx="0" cy="0"/>
          <a:chOff x="0" y="0"/>
          <a:chExt cx="0" cy="0"/>
        </a:xfrm>
      </p:grpSpPr>
      <p:sp>
        <p:nvSpPr>
          <p:cNvPr id="12" name="Frihandsfigur: Form 11">
            <a:extLst>
              <a:ext uri="{FF2B5EF4-FFF2-40B4-BE49-F238E27FC236}">
                <a16:creationId xmlns:a16="http://schemas.microsoft.com/office/drawing/2014/main" id="{DDE4946F-F59E-48B4-903D-ACD8FFE91AC6}"/>
              </a:ext>
            </a:extLst>
          </p:cNvPr>
          <p:cNvSpPr/>
          <p:nvPr userDrawn="1"/>
        </p:nvSpPr>
        <p:spPr>
          <a:xfrm>
            <a:off x="0" y="322005"/>
            <a:ext cx="2057400" cy="3195484"/>
          </a:xfrm>
          <a:custGeom>
            <a:avLst/>
            <a:gdLst>
              <a:gd name="connsiteX0" fmla="*/ 1145458 w 2743200"/>
              <a:gd name="connsiteY0" fmla="*/ 0 h 3195484"/>
              <a:gd name="connsiteX1" fmla="*/ 2743200 w 2743200"/>
              <a:gd name="connsiteY1" fmla="*/ 1597742 h 3195484"/>
              <a:gd name="connsiteX2" fmla="*/ 1145458 w 2743200"/>
              <a:gd name="connsiteY2" fmla="*/ 3195484 h 3195484"/>
              <a:gd name="connsiteX3" fmla="*/ 15684 w 2743200"/>
              <a:gd name="connsiteY3" fmla="*/ 2727516 h 3195484"/>
              <a:gd name="connsiteX4" fmla="*/ 0 w 2743200"/>
              <a:gd name="connsiteY4" fmla="*/ 2710260 h 3195484"/>
              <a:gd name="connsiteX5" fmla="*/ 0 w 2743200"/>
              <a:gd name="connsiteY5" fmla="*/ 485224 h 3195484"/>
              <a:gd name="connsiteX6" fmla="*/ 15684 w 2743200"/>
              <a:gd name="connsiteY6" fmla="*/ 467968 h 3195484"/>
              <a:gd name="connsiteX7" fmla="*/ 1145458 w 2743200"/>
              <a:gd name="connsiteY7" fmla="*/ 0 h 319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0" h="3195484">
                <a:moveTo>
                  <a:pt x="1145458" y="0"/>
                </a:moveTo>
                <a:cubicBezTo>
                  <a:pt x="2027867" y="0"/>
                  <a:pt x="2743200" y="715333"/>
                  <a:pt x="2743200" y="1597742"/>
                </a:cubicBezTo>
                <a:cubicBezTo>
                  <a:pt x="2743200" y="2480151"/>
                  <a:pt x="2027867" y="3195484"/>
                  <a:pt x="1145458" y="3195484"/>
                </a:cubicBezTo>
                <a:cubicBezTo>
                  <a:pt x="704254" y="3195484"/>
                  <a:pt x="304818" y="3016651"/>
                  <a:pt x="15684" y="2727516"/>
                </a:cubicBezTo>
                <a:lnTo>
                  <a:pt x="0" y="2710260"/>
                </a:lnTo>
                <a:lnTo>
                  <a:pt x="0" y="485224"/>
                </a:lnTo>
                <a:lnTo>
                  <a:pt x="15684" y="467968"/>
                </a:lnTo>
                <a:cubicBezTo>
                  <a:pt x="304818" y="178833"/>
                  <a:pt x="704254" y="0"/>
                  <a:pt x="1145458"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7" name="Rubrik 6"/>
          <p:cNvSpPr>
            <a:spLocks noGrp="1"/>
          </p:cNvSpPr>
          <p:nvPr>
            <p:ph type="title"/>
          </p:nvPr>
        </p:nvSpPr>
        <p:spPr>
          <a:xfrm>
            <a:off x="629840" y="1250336"/>
            <a:ext cx="7879331" cy="627187"/>
          </a:xfrm>
        </p:spPr>
        <p:txBody>
          <a:bodyPr/>
          <a:lstStyle/>
          <a:p>
            <a:r>
              <a:rPr lang="sv-SE"/>
              <a:t>Klicka här för att ändra mall för rubrikformat</a:t>
            </a:r>
            <a:endParaRPr lang="sv-SE" dirty="0"/>
          </a:p>
        </p:txBody>
      </p:sp>
      <p:sp>
        <p:nvSpPr>
          <p:cNvPr id="11" name="Platshållare för innehåll 2">
            <a:extLst>
              <a:ext uri="{FF2B5EF4-FFF2-40B4-BE49-F238E27FC236}">
                <a16:creationId xmlns:a16="http://schemas.microsoft.com/office/drawing/2014/main" id="{C0414B1B-0A49-49BF-AED0-F0D4D1264854}"/>
              </a:ext>
            </a:extLst>
          </p:cNvPr>
          <p:cNvSpPr>
            <a:spLocks noGrp="1"/>
          </p:cNvSpPr>
          <p:nvPr>
            <p:ph idx="1"/>
          </p:nvPr>
        </p:nvSpPr>
        <p:spPr>
          <a:xfrm>
            <a:off x="629841" y="2080470"/>
            <a:ext cx="7879330" cy="430128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text 2">
            <a:extLst>
              <a:ext uri="{FF2B5EF4-FFF2-40B4-BE49-F238E27FC236}">
                <a16:creationId xmlns:a16="http://schemas.microsoft.com/office/drawing/2014/main" id="{06F511EB-B62E-4661-A531-FEE1A9263A4B}"/>
              </a:ext>
            </a:extLst>
          </p:cNvPr>
          <p:cNvSpPr>
            <a:spLocks noGrp="1"/>
          </p:cNvSpPr>
          <p:nvPr>
            <p:ph type="body" sz="quarter" idx="16" hasCustomPrompt="1"/>
          </p:nvPr>
        </p:nvSpPr>
        <p:spPr>
          <a:xfrm>
            <a:off x="634829" y="1110176"/>
            <a:ext cx="297000" cy="45719"/>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4127188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AA1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Title 1"/>
          <p:cNvSpPr>
            <a:spLocks noGrp="1"/>
          </p:cNvSpPr>
          <p:nvPr>
            <p:ph type="ctrTitle" hasCustomPrompt="1"/>
          </p:nvPr>
        </p:nvSpPr>
        <p:spPr>
          <a:xfrm>
            <a:off x="685800" y="1986641"/>
            <a:ext cx="7772400" cy="1470025"/>
          </a:xfrm>
        </p:spPr>
        <p:txBody>
          <a:bodyPr anchor="b">
            <a:noAutofit/>
          </a:bodyPr>
          <a:lstStyle>
            <a:lvl1pPr algn="ctr">
              <a:defRPr sz="5000" b="1">
                <a:solidFill>
                  <a:schemeClr val="bg1"/>
                </a:solidFill>
                <a:latin typeface="Arial"/>
                <a:cs typeface="Arial"/>
              </a:defRPr>
            </a:lvl1pPr>
          </a:lstStyle>
          <a:p>
            <a:r>
              <a:rPr lang="sv-SE" dirty="0" err="1"/>
              <a:t>Click</a:t>
            </a:r>
            <a:r>
              <a:rPr lang="sv-SE" dirty="0"/>
              <a:t> </a:t>
            </a:r>
            <a:r>
              <a:rPr lang="sv-SE" dirty="0" err="1"/>
              <a:t>to</a:t>
            </a:r>
            <a:r>
              <a:rPr lang="sv-SE" dirty="0"/>
              <a:t> </a:t>
            </a:r>
            <a:r>
              <a:rPr lang="sv-SE" dirty="0" err="1"/>
              <a:t>edit</a:t>
            </a:r>
            <a:r>
              <a:rPr lang="sv-SE" dirty="0"/>
              <a:t> </a:t>
            </a:r>
            <a:br>
              <a:rPr lang="sv-SE" dirty="0"/>
            </a:br>
            <a:r>
              <a:rPr lang="sv-SE" dirty="0"/>
              <a:t>master </a:t>
            </a:r>
            <a:r>
              <a:rPr lang="sv-SE" dirty="0" err="1"/>
              <a:t>title</a:t>
            </a:r>
            <a:r>
              <a:rPr lang="sv-SE" dirty="0"/>
              <a:t> style</a:t>
            </a:r>
          </a:p>
        </p:txBody>
      </p:sp>
      <p:sp>
        <p:nvSpPr>
          <p:cNvPr id="3" name="Subtitle 2"/>
          <p:cNvSpPr>
            <a:spLocks noGrp="1"/>
          </p:cNvSpPr>
          <p:nvPr>
            <p:ph type="subTitle" idx="1"/>
          </p:nvPr>
        </p:nvSpPr>
        <p:spPr>
          <a:xfrm>
            <a:off x="1371600" y="3754398"/>
            <a:ext cx="6400800" cy="1752600"/>
          </a:xfrm>
        </p:spPr>
        <p:txBody>
          <a:bodyPr>
            <a:normAutofit/>
          </a:bodyPr>
          <a:lstStyle>
            <a:lvl1pPr marL="0" indent="0" algn="ctr">
              <a:buNone/>
              <a:defRPr sz="1600" b="0" i="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endParaRPr lang="sv-SE" dirty="0"/>
          </a:p>
        </p:txBody>
      </p:sp>
      <p:pic>
        <p:nvPicPr>
          <p:cNvPr id="11" name="Picture 3" descr="pasted-image.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67652" y="5761625"/>
            <a:ext cx="2792303" cy="428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579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ubrik och innehåll (Vit)">
    <p:bg>
      <p:bgPr>
        <a:solidFill>
          <a:schemeClr val="bg1"/>
        </a:solidFill>
        <a:effectLst/>
      </p:bgPr>
    </p:bg>
    <p:spTree>
      <p:nvGrpSpPr>
        <p:cNvPr id="1" name=""/>
        <p:cNvGrpSpPr/>
        <p:nvPr/>
      </p:nvGrpSpPr>
      <p:grpSpPr>
        <a:xfrm>
          <a:off x="0" y="0"/>
          <a:ext cx="0" cy="0"/>
          <a:chOff x="0" y="0"/>
          <a:chExt cx="0" cy="0"/>
        </a:xfrm>
      </p:grpSpPr>
      <p:sp>
        <p:nvSpPr>
          <p:cNvPr id="12" name="Frihandsfigur: Form 11">
            <a:extLst>
              <a:ext uri="{FF2B5EF4-FFF2-40B4-BE49-F238E27FC236}">
                <a16:creationId xmlns:a16="http://schemas.microsoft.com/office/drawing/2014/main" id="{DDE4946F-F59E-48B4-903D-ACD8FFE91AC6}"/>
              </a:ext>
            </a:extLst>
          </p:cNvPr>
          <p:cNvSpPr/>
          <p:nvPr userDrawn="1"/>
        </p:nvSpPr>
        <p:spPr>
          <a:xfrm>
            <a:off x="0" y="322005"/>
            <a:ext cx="2057400" cy="3195484"/>
          </a:xfrm>
          <a:custGeom>
            <a:avLst/>
            <a:gdLst>
              <a:gd name="connsiteX0" fmla="*/ 1145458 w 2743200"/>
              <a:gd name="connsiteY0" fmla="*/ 0 h 3195484"/>
              <a:gd name="connsiteX1" fmla="*/ 2743200 w 2743200"/>
              <a:gd name="connsiteY1" fmla="*/ 1597742 h 3195484"/>
              <a:gd name="connsiteX2" fmla="*/ 1145458 w 2743200"/>
              <a:gd name="connsiteY2" fmla="*/ 3195484 h 3195484"/>
              <a:gd name="connsiteX3" fmla="*/ 15684 w 2743200"/>
              <a:gd name="connsiteY3" fmla="*/ 2727516 h 3195484"/>
              <a:gd name="connsiteX4" fmla="*/ 0 w 2743200"/>
              <a:gd name="connsiteY4" fmla="*/ 2710260 h 3195484"/>
              <a:gd name="connsiteX5" fmla="*/ 0 w 2743200"/>
              <a:gd name="connsiteY5" fmla="*/ 485224 h 3195484"/>
              <a:gd name="connsiteX6" fmla="*/ 15684 w 2743200"/>
              <a:gd name="connsiteY6" fmla="*/ 467968 h 3195484"/>
              <a:gd name="connsiteX7" fmla="*/ 1145458 w 2743200"/>
              <a:gd name="connsiteY7" fmla="*/ 0 h 319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0" h="3195484">
                <a:moveTo>
                  <a:pt x="1145458" y="0"/>
                </a:moveTo>
                <a:cubicBezTo>
                  <a:pt x="2027867" y="0"/>
                  <a:pt x="2743200" y="715333"/>
                  <a:pt x="2743200" y="1597742"/>
                </a:cubicBezTo>
                <a:cubicBezTo>
                  <a:pt x="2743200" y="2480151"/>
                  <a:pt x="2027867" y="3195484"/>
                  <a:pt x="1145458" y="3195484"/>
                </a:cubicBezTo>
                <a:cubicBezTo>
                  <a:pt x="704254" y="3195484"/>
                  <a:pt x="304818" y="3016651"/>
                  <a:pt x="15684" y="2727516"/>
                </a:cubicBezTo>
                <a:lnTo>
                  <a:pt x="0" y="2710260"/>
                </a:lnTo>
                <a:lnTo>
                  <a:pt x="0" y="485224"/>
                </a:lnTo>
                <a:lnTo>
                  <a:pt x="15684" y="467968"/>
                </a:lnTo>
                <a:cubicBezTo>
                  <a:pt x="304818" y="178833"/>
                  <a:pt x="704254" y="0"/>
                  <a:pt x="1145458" y="0"/>
                </a:cubicBezTo>
                <a:close/>
              </a:path>
            </a:pathLst>
          </a:custGeom>
          <a:solidFill>
            <a:srgbClr val="FEF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7" name="Rubrik 6"/>
          <p:cNvSpPr>
            <a:spLocks noGrp="1"/>
          </p:cNvSpPr>
          <p:nvPr>
            <p:ph type="title"/>
          </p:nvPr>
        </p:nvSpPr>
        <p:spPr>
          <a:xfrm>
            <a:off x="629840" y="1250336"/>
            <a:ext cx="7879331" cy="627187"/>
          </a:xfrm>
        </p:spPr>
        <p:txBody>
          <a:bodyPr/>
          <a:lstStyle/>
          <a:p>
            <a:r>
              <a:rPr lang="sv-SE"/>
              <a:t>Klicka här för att ändra mall för rubrikformat</a:t>
            </a:r>
            <a:endParaRPr lang="sv-SE" dirty="0"/>
          </a:p>
        </p:txBody>
      </p:sp>
      <p:sp>
        <p:nvSpPr>
          <p:cNvPr id="11" name="Platshållare för innehåll 2">
            <a:extLst>
              <a:ext uri="{FF2B5EF4-FFF2-40B4-BE49-F238E27FC236}">
                <a16:creationId xmlns:a16="http://schemas.microsoft.com/office/drawing/2014/main" id="{C0414B1B-0A49-49BF-AED0-F0D4D1264854}"/>
              </a:ext>
            </a:extLst>
          </p:cNvPr>
          <p:cNvSpPr>
            <a:spLocks noGrp="1"/>
          </p:cNvSpPr>
          <p:nvPr>
            <p:ph idx="1"/>
          </p:nvPr>
        </p:nvSpPr>
        <p:spPr>
          <a:xfrm>
            <a:off x="629841" y="2080470"/>
            <a:ext cx="7879330" cy="430128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text 2">
            <a:extLst>
              <a:ext uri="{FF2B5EF4-FFF2-40B4-BE49-F238E27FC236}">
                <a16:creationId xmlns:a16="http://schemas.microsoft.com/office/drawing/2014/main" id="{CDAC5342-F1DC-4DEF-B597-59B1B6A2D150}"/>
              </a:ext>
            </a:extLst>
          </p:cNvPr>
          <p:cNvSpPr>
            <a:spLocks noGrp="1"/>
          </p:cNvSpPr>
          <p:nvPr>
            <p:ph type="body" sz="quarter" idx="16" hasCustomPrompt="1"/>
          </p:nvPr>
        </p:nvSpPr>
        <p:spPr>
          <a:xfrm>
            <a:off x="634829" y="1110176"/>
            <a:ext cx="297000" cy="45719"/>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33579347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ast rubrik (Ljusgul)">
    <p:bg>
      <p:bgPr>
        <a:solidFill>
          <a:srgbClr val="FEF5E9"/>
        </a:solidFill>
        <a:effectLst/>
      </p:bgPr>
    </p:bg>
    <p:spTree>
      <p:nvGrpSpPr>
        <p:cNvPr id="1" name=""/>
        <p:cNvGrpSpPr/>
        <p:nvPr/>
      </p:nvGrpSpPr>
      <p:grpSpPr>
        <a:xfrm>
          <a:off x="0" y="0"/>
          <a:ext cx="0" cy="0"/>
          <a:chOff x="0" y="0"/>
          <a:chExt cx="0" cy="0"/>
        </a:xfrm>
      </p:grpSpPr>
      <p:sp>
        <p:nvSpPr>
          <p:cNvPr id="9" name="Frihandsfigur: Form 8">
            <a:extLst>
              <a:ext uri="{FF2B5EF4-FFF2-40B4-BE49-F238E27FC236}">
                <a16:creationId xmlns:a16="http://schemas.microsoft.com/office/drawing/2014/main" id="{EDF0023A-5E2C-4C35-BE02-E8AE68C0D695}"/>
              </a:ext>
            </a:extLst>
          </p:cNvPr>
          <p:cNvSpPr/>
          <p:nvPr userDrawn="1"/>
        </p:nvSpPr>
        <p:spPr>
          <a:xfrm>
            <a:off x="0" y="322005"/>
            <a:ext cx="2057400" cy="3195484"/>
          </a:xfrm>
          <a:custGeom>
            <a:avLst/>
            <a:gdLst>
              <a:gd name="connsiteX0" fmla="*/ 1145458 w 2743200"/>
              <a:gd name="connsiteY0" fmla="*/ 0 h 3195484"/>
              <a:gd name="connsiteX1" fmla="*/ 2743200 w 2743200"/>
              <a:gd name="connsiteY1" fmla="*/ 1597742 h 3195484"/>
              <a:gd name="connsiteX2" fmla="*/ 1145458 w 2743200"/>
              <a:gd name="connsiteY2" fmla="*/ 3195484 h 3195484"/>
              <a:gd name="connsiteX3" fmla="*/ 15684 w 2743200"/>
              <a:gd name="connsiteY3" fmla="*/ 2727516 h 3195484"/>
              <a:gd name="connsiteX4" fmla="*/ 0 w 2743200"/>
              <a:gd name="connsiteY4" fmla="*/ 2710260 h 3195484"/>
              <a:gd name="connsiteX5" fmla="*/ 0 w 2743200"/>
              <a:gd name="connsiteY5" fmla="*/ 485224 h 3195484"/>
              <a:gd name="connsiteX6" fmla="*/ 15684 w 2743200"/>
              <a:gd name="connsiteY6" fmla="*/ 467968 h 3195484"/>
              <a:gd name="connsiteX7" fmla="*/ 1145458 w 2743200"/>
              <a:gd name="connsiteY7" fmla="*/ 0 h 319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0" h="3195484">
                <a:moveTo>
                  <a:pt x="1145458" y="0"/>
                </a:moveTo>
                <a:cubicBezTo>
                  <a:pt x="2027867" y="0"/>
                  <a:pt x="2743200" y="715333"/>
                  <a:pt x="2743200" y="1597742"/>
                </a:cubicBezTo>
                <a:cubicBezTo>
                  <a:pt x="2743200" y="2480151"/>
                  <a:pt x="2027867" y="3195484"/>
                  <a:pt x="1145458" y="3195484"/>
                </a:cubicBezTo>
                <a:cubicBezTo>
                  <a:pt x="704254" y="3195484"/>
                  <a:pt x="304818" y="3016651"/>
                  <a:pt x="15684" y="2727516"/>
                </a:cubicBezTo>
                <a:lnTo>
                  <a:pt x="0" y="2710260"/>
                </a:lnTo>
                <a:lnTo>
                  <a:pt x="0" y="485224"/>
                </a:lnTo>
                <a:lnTo>
                  <a:pt x="15684" y="467968"/>
                </a:lnTo>
                <a:cubicBezTo>
                  <a:pt x="304818" y="178833"/>
                  <a:pt x="704254" y="0"/>
                  <a:pt x="1145458"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6" name="Rubrik 6">
            <a:extLst>
              <a:ext uri="{FF2B5EF4-FFF2-40B4-BE49-F238E27FC236}">
                <a16:creationId xmlns:a16="http://schemas.microsoft.com/office/drawing/2014/main" id="{E6A777FF-44C2-438A-BF26-891E74E2E9FE}"/>
              </a:ext>
            </a:extLst>
          </p:cNvPr>
          <p:cNvSpPr>
            <a:spLocks noGrp="1"/>
          </p:cNvSpPr>
          <p:nvPr>
            <p:ph type="title"/>
          </p:nvPr>
        </p:nvSpPr>
        <p:spPr>
          <a:xfrm>
            <a:off x="629840" y="1250336"/>
            <a:ext cx="7879331" cy="627187"/>
          </a:xfrm>
        </p:spPr>
        <p:txBody>
          <a:bodyPr/>
          <a:lstStyle/>
          <a:p>
            <a:r>
              <a:rPr lang="sv-SE"/>
              <a:t>Klicka här för att ändra mall för rubrikformat</a:t>
            </a:r>
            <a:endParaRPr lang="sv-SE" dirty="0"/>
          </a:p>
        </p:txBody>
      </p:sp>
      <p:sp>
        <p:nvSpPr>
          <p:cNvPr id="7" name="Platshållare för text 2">
            <a:extLst>
              <a:ext uri="{FF2B5EF4-FFF2-40B4-BE49-F238E27FC236}">
                <a16:creationId xmlns:a16="http://schemas.microsoft.com/office/drawing/2014/main" id="{AE50151A-71BC-4D71-84B1-4D580D102B24}"/>
              </a:ext>
            </a:extLst>
          </p:cNvPr>
          <p:cNvSpPr>
            <a:spLocks noGrp="1"/>
          </p:cNvSpPr>
          <p:nvPr>
            <p:ph type="body" sz="quarter" idx="16" hasCustomPrompt="1"/>
          </p:nvPr>
        </p:nvSpPr>
        <p:spPr>
          <a:xfrm>
            <a:off x="634829" y="1110176"/>
            <a:ext cx="297000" cy="45719"/>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9040517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ast rubrik (Vit)">
    <p:bg>
      <p:bgPr>
        <a:solidFill>
          <a:schemeClr val="bg1"/>
        </a:solidFill>
        <a:effectLst/>
      </p:bgPr>
    </p:bg>
    <p:spTree>
      <p:nvGrpSpPr>
        <p:cNvPr id="1" name=""/>
        <p:cNvGrpSpPr/>
        <p:nvPr/>
      </p:nvGrpSpPr>
      <p:grpSpPr>
        <a:xfrm>
          <a:off x="0" y="0"/>
          <a:ext cx="0" cy="0"/>
          <a:chOff x="0" y="0"/>
          <a:chExt cx="0" cy="0"/>
        </a:xfrm>
      </p:grpSpPr>
      <p:sp>
        <p:nvSpPr>
          <p:cNvPr id="9" name="Frihandsfigur: Form 8">
            <a:extLst>
              <a:ext uri="{FF2B5EF4-FFF2-40B4-BE49-F238E27FC236}">
                <a16:creationId xmlns:a16="http://schemas.microsoft.com/office/drawing/2014/main" id="{EDF0023A-5E2C-4C35-BE02-E8AE68C0D695}"/>
              </a:ext>
            </a:extLst>
          </p:cNvPr>
          <p:cNvSpPr/>
          <p:nvPr userDrawn="1"/>
        </p:nvSpPr>
        <p:spPr>
          <a:xfrm>
            <a:off x="0" y="322005"/>
            <a:ext cx="2057400" cy="3195484"/>
          </a:xfrm>
          <a:custGeom>
            <a:avLst/>
            <a:gdLst>
              <a:gd name="connsiteX0" fmla="*/ 1145458 w 2743200"/>
              <a:gd name="connsiteY0" fmla="*/ 0 h 3195484"/>
              <a:gd name="connsiteX1" fmla="*/ 2743200 w 2743200"/>
              <a:gd name="connsiteY1" fmla="*/ 1597742 h 3195484"/>
              <a:gd name="connsiteX2" fmla="*/ 1145458 w 2743200"/>
              <a:gd name="connsiteY2" fmla="*/ 3195484 h 3195484"/>
              <a:gd name="connsiteX3" fmla="*/ 15684 w 2743200"/>
              <a:gd name="connsiteY3" fmla="*/ 2727516 h 3195484"/>
              <a:gd name="connsiteX4" fmla="*/ 0 w 2743200"/>
              <a:gd name="connsiteY4" fmla="*/ 2710260 h 3195484"/>
              <a:gd name="connsiteX5" fmla="*/ 0 w 2743200"/>
              <a:gd name="connsiteY5" fmla="*/ 485224 h 3195484"/>
              <a:gd name="connsiteX6" fmla="*/ 15684 w 2743200"/>
              <a:gd name="connsiteY6" fmla="*/ 467968 h 3195484"/>
              <a:gd name="connsiteX7" fmla="*/ 1145458 w 2743200"/>
              <a:gd name="connsiteY7" fmla="*/ 0 h 319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0" h="3195484">
                <a:moveTo>
                  <a:pt x="1145458" y="0"/>
                </a:moveTo>
                <a:cubicBezTo>
                  <a:pt x="2027867" y="0"/>
                  <a:pt x="2743200" y="715333"/>
                  <a:pt x="2743200" y="1597742"/>
                </a:cubicBezTo>
                <a:cubicBezTo>
                  <a:pt x="2743200" y="2480151"/>
                  <a:pt x="2027867" y="3195484"/>
                  <a:pt x="1145458" y="3195484"/>
                </a:cubicBezTo>
                <a:cubicBezTo>
                  <a:pt x="704254" y="3195484"/>
                  <a:pt x="304818" y="3016651"/>
                  <a:pt x="15684" y="2727516"/>
                </a:cubicBezTo>
                <a:lnTo>
                  <a:pt x="0" y="2710260"/>
                </a:lnTo>
                <a:lnTo>
                  <a:pt x="0" y="485224"/>
                </a:lnTo>
                <a:lnTo>
                  <a:pt x="15684" y="467968"/>
                </a:lnTo>
                <a:cubicBezTo>
                  <a:pt x="304818" y="178833"/>
                  <a:pt x="704254" y="0"/>
                  <a:pt x="1145458" y="0"/>
                </a:cubicBezTo>
                <a:close/>
              </a:path>
            </a:pathLst>
          </a:custGeom>
          <a:solidFill>
            <a:srgbClr val="FEF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6" name="Rubrik 6">
            <a:extLst>
              <a:ext uri="{FF2B5EF4-FFF2-40B4-BE49-F238E27FC236}">
                <a16:creationId xmlns:a16="http://schemas.microsoft.com/office/drawing/2014/main" id="{E6A777FF-44C2-438A-BF26-891E74E2E9FE}"/>
              </a:ext>
            </a:extLst>
          </p:cNvPr>
          <p:cNvSpPr>
            <a:spLocks noGrp="1"/>
          </p:cNvSpPr>
          <p:nvPr>
            <p:ph type="title"/>
          </p:nvPr>
        </p:nvSpPr>
        <p:spPr>
          <a:xfrm>
            <a:off x="629840" y="1250336"/>
            <a:ext cx="7879331" cy="627187"/>
          </a:xfrm>
        </p:spPr>
        <p:txBody>
          <a:bodyPr/>
          <a:lstStyle/>
          <a:p>
            <a:r>
              <a:rPr lang="sv-SE"/>
              <a:t>Klicka här för att ändra mall för rubrikformat</a:t>
            </a:r>
            <a:endParaRPr lang="sv-SE" dirty="0"/>
          </a:p>
        </p:txBody>
      </p:sp>
      <p:sp>
        <p:nvSpPr>
          <p:cNvPr id="7" name="Platshållare för text 2">
            <a:extLst>
              <a:ext uri="{FF2B5EF4-FFF2-40B4-BE49-F238E27FC236}">
                <a16:creationId xmlns:a16="http://schemas.microsoft.com/office/drawing/2014/main" id="{03C59BBF-8BA5-41C4-9B71-BF2A6E2BDBCD}"/>
              </a:ext>
            </a:extLst>
          </p:cNvPr>
          <p:cNvSpPr>
            <a:spLocks noGrp="1"/>
          </p:cNvSpPr>
          <p:nvPr>
            <p:ph type="body" sz="quarter" idx="16" hasCustomPrompt="1"/>
          </p:nvPr>
        </p:nvSpPr>
        <p:spPr>
          <a:xfrm>
            <a:off x="634829" y="1110176"/>
            <a:ext cx="297000" cy="45719"/>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29104094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7" name="Rectangle 6"/>
          <p:cNvSpPr/>
          <p:nvPr userDrawn="1"/>
        </p:nvSpPr>
        <p:spPr>
          <a:xfrm>
            <a:off x="0" y="6035156"/>
            <a:ext cx="9144000" cy="822844"/>
          </a:xfrm>
          <a:prstGeom prst="rect">
            <a:avLst/>
          </a:prstGeom>
          <a:solidFill>
            <a:srgbClr val="F3C2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p:txBody>
          <a:bodyPr/>
          <a:lstStyle>
            <a:lvl1pPr>
              <a:defRPr>
                <a:solidFill>
                  <a:srgbClr val="58410C"/>
                </a:solidFill>
              </a:defRPr>
            </a:lvl1pPr>
          </a:lstStyle>
          <a:p>
            <a:r>
              <a:rPr lang="sv-SE"/>
              <a:t>Klicka här för att ändra format</a:t>
            </a:r>
            <a:endParaRPr lang="sv-SE" dirty="0"/>
          </a:p>
        </p:txBody>
      </p:sp>
      <p:sp>
        <p:nvSpPr>
          <p:cNvPr id="3" name="Content Placeholder 2"/>
          <p:cNvSpPr>
            <a:spLocks noGrp="1"/>
          </p:cNvSpPr>
          <p:nvPr>
            <p:ph sz="half" idx="1"/>
          </p:nvPr>
        </p:nvSpPr>
        <p:spPr>
          <a:xfrm>
            <a:off x="457200" y="2155413"/>
            <a:ext cx="4038600" cy="3763235"/>
          </a:xfrm>
        </p:spPr>
        <p:txBody>
          <a:bodyPr>
            <a:normAutofit/>
          </a:bodyPr>
          <a:lstStyle>
            <a:lvl1pPr>
              <a:defRPr sz="2000">
                <a:solidFill>
                  <a:srgbClr val="58410C"/>
                </a:solidFill>
              </a:defRPr>
            </a:lvl1pPr>
            <a:lvl2pPr>
              <a:defRPr sz="2000">
                <a:solidFill>
                  <a:srgbClr val="58410C"/>
                </a:solidFill>
              </a:defRPr>
            </a:lvl2pPr>
            <a:lvl3pPr>
              <a:defRPr sz="2000">
                <a:solidFill>
                  <a:srgbClr val="58410C"/>
                </a:solidFill>
              </a:defRPr>
            </a:lvl3pPr>
            <a:lvl4pPr>
              <a:defRPr sz="2000">
                <a:solidFill>
                  <a:srgbClr val="58410C"/>
                </a:solidFill>
              </a:defRPr>
            </a:lvl4pPr>
            <a:lvl5pPr>
              <a:defRPr sz="2000">
                <a:solidFill>
                  <a:srgbClr val="58410C"/>
                </a:solidFill>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Content Placeholder 3"/>
          <p:cNvSpPr>
            <a:spLocks noGrp="1"/>
          </p:cNvSpPr>
          <p:nvPr>
            <p:ph sz="half" idx="2"/>
          </p:nvPr>
        </p:nvSpPr>
        <p:spPr>
          <a:xfrm>
            <a:off x="4648200" y="2155413"/>
            <a:ext cx="4038600" cy="3763235"/>
          </a:xfrm>
        </p:spPr>
        <p:txBody>
          <a:bodyPr>
            <a:normAutofit/>
          </a:bodyPr>
          <a:lstStyle>
            <a:lvl1pPr>
              <a:defRPr sz="2000">
                <a:solidFill>
                  <a:srgbClr val="58410C"/>
                </a:solidFill>
              </a:defRPr>
            </a:lvl1pPr>
            <a:lvl2pPr>
              <a:defRPr sz="2000">
                <a:solidFill>
                  <a:srgbClr val="58410C"/>
                </a:solidFill>
              </a:defRPr>
            </a:lvl2pPr>
            <a:lvl3pPr>
              <a:defRPr sz="2000">
                <a:solidFill>
                  <a:srgbClr val="58410C"/>
                </a:solidFill>
              </a:defRPr>
            </a:lvl3pPr>
            <a:lvl4pPr>
              <a:defRPr sz="2000">
                <a:solidFill>
                  <a:srgbClr val="58410C"/>
                </a:solidFill>
              </a:defRPr>
            </a:lvl4pPr>
            <a:lvl5pPr>
              <a:defRPr sz="2000">
                <a:solidFill>
                  <a:srgbClr val="58410C"/>
                </a:solidFill>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8" name="Picture 7" descr="ÖD-logo-Ne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76256" y="6267126"/>
            <a:ext cx="1962209" cy="414031"/>
          </a:xfrm>
          <a:prstGeom prst="rect">
            <a:avLst/>
          </a:prstGeom>
        </p:spPr>
      </p:pic>
    </p:spTree>
    <p:extLst>
      <p:ext uri="{BB962C8B-B14F-4D97-AF65-F5344CB8AC3E}">
        <p14:creationId xmlns:p14="http://schemas.microsoft.com/office/powerpoint/2010/main" val="3511393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E948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4" name="Picture 3" descr="ÖD-logo-Neg.png"/>
          <p:cNvPicPr>
            <a:picLocks noChangeAspect="1"/>
          </p:cNvPicPr>
          <p:nvPr userDrawn="1"/>
        </p:nvPicPr>
        <p:blipFill rotWithShape="1">
          <a:blip r:embed="rId2">
            <a:extLst>
              <a:ext uri="{28A0092B-C50C-407E-A947-70E740481C1C}">
                <a14:useLocalDpi xmlns:a14="http://schemas.microsoft.com/office/drawing/2010/main" val="0"/>
              </a:ext>
            </a:extLst>
          </a:blip>
          <a:srcRect r="85000"/>
          <a:stretch/>
        </p:blipFill>
        <p:spPr>
          <a:xfrm>
            <a:off x="8056693" y="5761625"/>
            <a:ext cx="621531" cy="874299"/>
          </a:xfrm>
          <a:prstGeom prst="rect">
            <a:avLst/>
          </a:prstGeom>
        </p:spPr>
      </p:pic>
      <p:sp>
        <p:nvSpPr>
          <p:cNvPr id="2" name="Title 1"/>
          <p:cNvSpPr>
            <a:spLocks noGrp="1"/>
          </p:cNvSpPr>
          <p:nvPr>
            <p:ph type="ctrTitle"/>
          </p:nvPr>
        </p:nvSpPr>
        <p:spPr>
          <a:xfrm>
            <a:off x="1371600" y="1462351"/>
            <a:ext cx="6400800" cy="1470025"/>
          </a:xfrm>
        </p:spPr>
        <p:txBody>
          <a:bodyPr anchor="b">
            <a:noAutofit/>
          </a:bodyPr>
          <a:lstStyle>
            <a:lvl1pPr algn="l">
              <a:defRPr sz="3000" b="0">
                <a:solidFill>
                  <a:schemeClr val="bg1"/>
                </a:solidFill>
                <a:latin typeface="Arial"/>
                <a:cs typeface="Arial"/>
              </a:defRPr>
            </a:lvl1pPr>
          </a:lstStyle>
          <a:p>
            <a:r>
              <a:rPr lang="sv-SE"/>
              <a:t>Klicka här för att ändra format</a:t>
            </a:r>
            <a:endParaRPr lang="sv-SE" dirty="0"/>
          </a:p>
        </p:txBody>
      </p:sp>
      <p:sp>
        <p:nvSpPr>
          <p:cNvPr id="3" name="Subtitle 2"/>
          <p:cNvSpPr>
            <a:spLocks noGrp="1"/>
          </p:cNvSpPr>
          <p:nvPr>
            <p:ph type="subTitle" idx="1" hasCustomPrompt="1"/>
          </p:nvPr>
        </p:nvSpPr>
        <p:spPr>
          <a:xfrm>
            <a:off x="1371600" y="3014432"/>
            <a:ext cx="6400800" cy="1752600"/>
          </a:xfrm>
        </p:spPr>
        <p:txBody>
          <a:bodyPr>
            <a:normAutofit/>
          </a:bodyPr>
          <a:lstStyle>
            <a:lvl1pPr marL="0" indent="0" algn="l">
              <a:buNone/>
              <a:defRPr sz="1600" b="0" i="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err="1"/>
              <a:t>Click</a:t>
            </a:r>
            <a:r>
              <a:rPr lang="sv-SE" dirty="0"/>
              <a:t> </a:t>
            </a:r>
            <a:r>
              <a:rPr lang="sv-SE" dirty="0" err="1"/>
              <a:t>to</a:t>
            </a:r>
            <a:r>
              <a:rPr lang="sv-SE" dirty="0"/>
              <a:t> </a:t>
            </a:r>
            <a:r>
              <a:rPr lang="sv-SE" dirty="0" err="1"/>
              <a:t>edit</a:t>
            </a:r>
            <a:r>
              <a:rPr lang="sv-SE" dirty="0"/>
              <a:t> master style</a:t>
            </a:r>
          </a:p>
        </p:txBody>
      </p:sp>
    </p:spTree>
    <p:extLst>
      <p:ext uri="{BB962C8B-B14F-4D97-AF65-F5344CB8AC3E}">
        <p14:creationId xmlns:p14="http://schemas.microsoft.com/office/powerpoint/2010/main" val="1566864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AA1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4" name="Picture 3" descr="ÖD-logo-Neg.png"/>
          <p:cNvPicPr>
            <a:picLocks noChangeAspect="1"/>
          </p:cNvPicPr>
          <p:nvPr userDrawn="1"/>
        </p:nvPicPr>
        <p:blipFill rotWithShape="1">
          <a:blip r:embed="rId2">
            <a:extLst>
              <a:ext uri="{28A0092B-C50C-407E-A947-70E740481C1C}">
                <a14:useLocalDpi xmlns:a14="http://schemas.microsoft.com/office/drawing/2010/main" val="0"/>
              </a:ext>
            </a:extLst>
          </a:blip>
          <a:srcRect r="85000"/>
          <a:stretch/>
        </p:blipFill>
        <p:spPr>
          <a:xfrm>
            <a:off x="8056693" y="5761625"/>
            <a:ext cx="621531" cy="874299"/>
          </a:xfrm>
          <a:prstGeom prst="rect">
            <a:avLst/>
          </a:prstGeom>
        </p:spPr>
      </p:pic>
      <p:sp>
        <p:nvSpPr>
          <p:cNvPr id="2" name="Title 1"/>
          <p:cNvSpPr>
            <a:spLocks noGrp="1"/>
          </p:cNvSpPr>
          <p:nvPr>
            <p:ph type="ctrTitle"/>
          </p:nvPr>
        </p:nvSpPr>
        <p:spPr>
          <a:xfrm>
            <a:off x="1371600" y="1462351"/>
            <a:ext cx="6400800" cy="1470025"/>
          </a:xfrm>
        </p:spPr>
        <p:txBody>
          <a:bodyPr anchor="b">
            <a:noAutofit/>
          </a:bodyPr>
          <a:lstStyle>
            <a:lvl1pPr algn="l">
              <a:defRPr sz="3000" b="0">
                <a:solidFill>
                  <a:schemeClr val="bg1"/>
                </a:solidFill>
                <a:latin typeface="Arial"/>
                <a:cs typeface="Arial"/>
              </a:defRPr>
            </a:lvl1pPr>
          </a:lstStyle>
          <a:p>
            <a:r>
              <a:rPr lang="sv-SE"/>
              <a:t>Klicka här för att ändra format</a:t>
            </a:r>
            <a:endParaRPr lang="sv-SE" dirty="0"/>
          </a:p>
        </p:txBody>
      </p:sp>
      <p:sp>
        <p:nvSpPr>
          <p:cNvPr id="3" name="Subtitle 2"/>
          <p:cNvSpPr>
            <a:spLocks noGrp="1"/>
          </p:cNvSpPr>
          <p:nvPr>
            <p:ph type="subTitle" idx="1" hasCustomPrompt="1"/>
          </p:nvPr>
        </p:nvSpPr>
        <p:spPr>
          <a:xfrm>
            <a:off x="1371600" y="3014432"/>
            <a:ext cx="6400800" cy="1752600"/>
          </a:xfrm>
        </p:spPr>
        <p:txBody>
          <a:bodyPr>
            <a:normAutofit/>
          </a:bodyPr>
          <a:lstStyle>
            <a:lvl1pPr marL="0" indent="0" algn="l">
              <a:buNone/>
              <a:defRPr sz="1600" b="0" i="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err="1"/>
              <a:t>Click</a:t>
            </a:r>
            <a:r>
              <a:rPr lang="sv-SE" dirty="0"/>
              <a:t> </a:t>
            </a:r>
            <a:r>
              <a:rPr lang="sv-SE" dirty="0" err="1"/>
              <a:t>to</a:t>
            </a:r>
            <a:r>
              <a:rPr lang="sv-SE" dirty="0"/>
              <a:t> </a:t>
            </a:r>
            <a:r>
              <a:rPr lang="sv-SE" dirty="0" err="1"/>
              <a:t>edit</a:t>
            </a:r>
            <a:r>
              <a:rPr lang="sv-SE" dirty="0"/>
              <a:t> master style</a:t>
            </a:r>
          </a:p>
        </p:txBody>
      </p:sp>
    </p:spTree>
    <p:extLst>
      <p:ext uri="{BB962C8B-B14F-4D97-AF65-F5344CB8AC3E}">
        <p14:creationId xmlns:p14="http://schemas.microsoft.com/office/powerpoint/2010/main" val="3668906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3C2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4" name="Picture 3" descr="ÖD-logo-Neg.png"/>
          <p:cNvPicPr>
            <a:picLocks noChangeAspect="1"/>
          </p:cNvPicPr>
          <p:nvPr userDrawn="1"/>
        </p:nvPicPr>
        <p:blipFill rotWithShape="1">
          <a:blip r:embed="rId2">
            <a:extLst>
              <a:ext uri="{28A0092B-C50C-407E-A947-70E740481C1C}">
                <a14:useLocalDpi xmlns:a14="http://schemas.microsoft.com/office/drawing/2010/main" val="0"/>
              </a:ext>
            </a:extLst>
          </a:blip>
          <a:srcRect r="85000"/>
          <a:stretch/>
        </p:blipFill>
        <p:spPr>
          <a:xfrm>
            <a:off x="8056693" y="5761625"/>
            <a:ext cx="621531" cy="874299"/>
          </a:xfrm>
          <a:prstGeom prst="rect">
            <a:avLst/>
          </a:prstGeom>
        </p:spPr>
      </p:pic>
      <p:sp>
        <p:nvSpPr>
          <p:cNvPr id="2" name="Title 1"/>
          <p:cNvSpPr>
            <a:spLocks noGrp="1"/>
          </p:cNvSpPr>
          <p:nvPr>
            <p:ph type="ctrTitle"/>
          </p:nvPr>
        </p:nvSpPr>
        <p:spPr>
          <a:xfrm>
            <a:off x="1371600" y="1462351"/>
            <a:ext cx="6400800" cy="1470025"/>
          </a:xfrm>
        </p:spPr>
        <p:txBody>
          <a:bodyPr anchor="b">
            <a:noAutofit/>
          </a:bodyPr>
          <a:lstStyle>
            <a:lvl1pPr algn="l">
              <a:defRPr sz="3000" b="0">
                <a:solidFill>
                  <a:srgbClr val="58410C"/>
                </a:solidFill>
                <a:latin typeface="Arial"/>
                <a:cs typeface="Arial"/>
              </a:defRPr>
            </a:lvl1pPr>
          </a:lstStyle>
          <a:p>
            <a:r>
              <a:rPr lang="sv-SE"/>
              <a:t>Klicka här för att ändra format</a:t>
            </a:r>
            <a:endParaRPr lang="sv-SE" dirty="0"/>
          </a:p>
        </p:txBody>
      </p:sp>
      <p:sp>
        <p:nvSpPr>
          <p:cNvPr id="3" name="Subtitle 2"/>
          <p:cNvSpPr>
            <a:spLocks noGrp="1"/>
          </p:cNvSpPr>
          <p:nvPr>
            <p:ph type="subTitle" idx="1" hasCustomPrompt="1"/>
          </p:nvPr>
        </p:nvSpPr>
        <p:spPr>
          <a:xfrm>
            <a:off x="1371600" y="3014432"/>
            <a:ext cx="6400800" cy="1752600"/>
          </a:xfrm>
        </p:spPr>
        <p:txBody>
          <a:bodyPr>
            <a:normAutofit/>
          </a:bodyPr>
          <a:lstStyle>
            <a:lvl1pPr marL="0" indent="0" algn="l">
              <a:buNone/>
              <a:defRPr sz="1600" b="0" i="0">
                <a:solidFill>
                  <a:srgbClr val="58410C"/>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err="1"/>
              <a:t>Click</a:t>
            </a:r>
            <a:r>
              <a:rPr lang="sv-SE" dirty="0"/>
              <a:t> </a:t>
            </a:r>
            <a:r>
              <a:rPr lang="sv-SE" dirty="0" err="1"/>
              <a:t>to</a:t>
            </a:r>
            <a:r>
              <a:rPr lang="sv-SE" dirty="0"/>
              <a:t> </a:t>
            </a:r>
            <a:r>
              <a:rPr lang="sv-SE" dirty="0" err="1"/>
              <a:t>edit</a:t>
            </a:r>
            <a:r>
              <a:rPr lang="sv-SE" dirty="0"/>
              <a:t> master style</a:t>
            </a:r>
          </a:p>
        </p:txBody>
      </p:sp>
    </p:spTree>
    <p:extLst>
      <p:ext uri="{BB962C8B-B14F-4D97-AF65-F5344CB8AC3E}">
        <p14:creationId xmlns:p14="http://schemas.microsoft.com/office/powerpoint/2010/main" val="3668906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3" name="Rectangle 12"/>
          <p:cNvSpPr/>
          <p:nvPr userDrawn="1"/>
        </p:nvSpPr>
        <p:spPr>
          <a:xfrm>
            <a:off x="0" y="6035156"/>
            <a:ext cx="9144000" cy="82284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3" name="Content Placeholder 2"/>
          <p:cNvSpPr>
            <a:spLocks noGrp="1"/>
          </p:cNvSpPr>
          <p:nvPr>
            <p:ph idx="1"/>
          </p:nvPr>
        </p:nvSpPr>
        <p:spPr>
          <a:xfrm>
            <a:off x="457200" y="1992300"/>
            <a:ext cx="8229600" cy="3774884"/>
          </a:xfrm>
        </p:spPr>
        <p:txBody>
          <a:bodyPr/>
          <a:lstStyle>
            <a:lvl1pPr>
              <a:defRPr>
                <a:solidFill>
                  <a:srgbClr val="E9484A"/>
                </a:solidFill>
                <a:latin typeface="Arial"/>
                <a:cs typeface="Arial"/>
              </a:defRPr>
            </a:lvl1pPr>
            <a:lvl2pPr>
              <a:defRPr>
                <a:solidFill>
                  <a:srgbClr val="E9484A"/>
                </a:solidFill>
                <a:latin typeface="Arial"/>
                <a:cs typeface="Arial"/>
              </a:defRPr>
            </a:lvl2pPr>
            <a:lvl3pPr>
              <a:defRPr sz="2000">
                <a:solidFill>
                  <a:srgbClr val="E9484A"/>
                </a:solidFill>
                <a:latin typeface="Arial"/>
                <a:cs typeface="Arial"/>
              </a:defRPr>
            </a:lvl3pPr>
            <a:lvl4pPr>
              <a:defRPr sz="2000">
                <a:solidFill>
                  <a:srgbClr val="E9484A"/>
                </a:solidFill>
                <a:latin typeface="Arial"/>
                <a:cs typeface="Arial"/>
              </a:defRPr>
            </a:lvl4pPr>
            <a:lvl5pPr>
              <a:defRPr sz="2000">
                <a:solidFill>
                  <a:srgbClr val="E9484A"/>
                </a:solidFill>
                <a:latin typeface="Arial"/>
                <a:cs typeface="Aria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 name="Title 1"/>
          <p:cNvSpPr>
            <a:spLocks noGrp="1"/>
          </p:cNvSpPr>
          <p:nvPr>
            <p:ph type="title"/>
          </p:nvPr>
        </p:nvSpPr>
        <p:spPr/>
        <p:txBody>
          <a:bodyPr/>
          <a:lstStyle>
            <a:lvl1pPr>
              <a:defRPr>
                <a:solidFill>
                  <a:schemeClr val="accent1"/>
                </a:solidFill>
                <a:latin typeface="Arial"/>
                <a:cs typeface="Arial"/>
              </a:defRPr>
            </a:lvl1pPr>
          </a:lstStyle>
          <a:p>
            <a:r>
              <a:rPr lang="sv-SE"/>
              <a:t>Klicka här för att ändra format</a:t>
            </a:r>
            <a:endParaRPr lang="sv-SE" dirty="0"/>
          </a:p>
        </p:txBody>
      </p:sp>
      <p:pic>
        <p:nvPicPr>
          <p:cNvPr id="12" name="Picture 11" descr="ÖD-logo-Ne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76256" y="6267126"/>
            <a:ext cx="1962209" cy="414031"/>
          </a:xfrm>
          <a:prstGeom prst="rect">
            <a:avLst/>
          </a:prstGeom>
        </p:spPr>
      </p:pic>
    </p:spTree>
    <p:extLst>
      <p:ext uri="{BB962C8B-B14F-4D97-AF65-F5344CB8AC3E}">
        <p14:creationId xmlns:p14="http://schemas.microsoft.com/office/powerpoint/2010/main" val="448713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92300"/>
            <a:ext cx="8229600" cy="3774884"/>
          </a:xfrm>
        </p:spPr>
        <p:txBody>
          <a:bodyPr/>
          <a:lstStyle>
            <a:lvl1pPr>
              <a:defRPr>
                <a:solidFill>
                  <a:srgbClr val="58410C"/>
                </a:solidFill>
                <a:latin typeface="Arial"/>
                <a:cs typeface="Arial"/>
              </a:defRPr>
            </a:lvl1pPr>
            <a:lvl2pPr>
              <a:defRPr>
                <a:solidFill>
                  <a:srgbClr val="58410C"/>
                </a:solidFill>
                <a:latin typeface="Arial"/>
                <a:cs typeface="Arial"/>
              </a:defRPr>
            </a:lvl2pPr>
            <a:lvl3pPr>
              <a:defRPr>
                <a:solidFill>
                  <a:srgbClr val="58410C"/>
                </a:solidFill>
                <a:latin typeface="Arial"/>
                <a:cs typeface="Arial"/>
              </a:defRPr>
            </a:lvl3pPr>
            <a:lvl4pPr>
              <a:defRPr>
                <a:solidFill>
                  <a:srgbClr val="58410C"/>
                </a:solidFill>
                <a:latin typeface="Arial"/>
                <a:cs typeface="Arial"/>
              </a:defRPr>
            </a:lvl4pPr>
            <a:lvl5pPr>
              <a:defRPr>
                <a:solidFill>
                  <a:srgbClr val="58410C"/>
                </a:solidFill>
                <a:latin typeface="Arial"/>
                <a:cs typeface="Aria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Rectangle 6"/>
          <p:cNvSpPr/>
          <p:nvPr userDrawn="1"/>
        </p:nvSpPr>
        <p:spPr>
          <a:xfrm>
            <a:off x="0" y="6035156"/>
            <a:ext cx="9144000" cy="822844"/>
          </a:xfrm>
          <a:prstGeom prst="rect">
            <a:avLst/>
          </a:prstGeom>
          <a:solidFill>
            <a:srgbClr val="F3C2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p:txBody>
          <a:bodyPr/>
          <a:lstStyle>
            <a:lvl1pPr>
              <a:defRPr>
                <a:solidFill>
                  <a:srgbClr val="58410C"/>
                </a:solidFill>
                <a:latin typeface="Arial"/>
                <a:cs typeface="Arial"/>
              </a:defRPr>
            </a:lvl1pPr>
          </a:lstStyle>
          <a:p>
            <a:r>
              <a:rPr lang="sv-SE"/>
              <a:t>Klicka här för att ändra format</a:t>
            </a:r>
            <a:endParaRPr lang="sv-SE" dirty="0"/>
          </a:p>
        </p:txBody>
      </p:sp>
      <p:pic>
        <p:nvPicPr>
          <p:cNvPr id="6" name="Picture 5" descr="ÖD-logo-Ne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76256" y="6267126"/>
            <a:ext cx="1962209" cy="414031"/>
          </a:xfrm>
          <a:prstGeom prst="rect">
            <a:avLst/>
          </a:prstGeom>
        </p:spPr>
      </p:pic>
    </p:spTree>
    <p:extLst>
      <p:ext uri="{BB962C8B-B14F-4D97-AF65-F5344CB8AC3E}">
        <p14:creationId xmlns:p14="http://schemas.microsoft.com/office/powerpoint/2010/main" val="1496718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92300"/>
            <a:ext cx="8229600" cy="3774884"/>
          </a:xfrm>
        </p:spPr>
        <p:txBody>
          <a:bodyPr/>
          <a:lstStyle>
            <a:lvl1pPr>
              <a:defRPr>
                <a:solidFill>
                  <a:srgbClr val="0AA194"/>
                </a:solidFill>
                <a:latin typeface="Arial"/>
                <a:cs typeface="Arial"/>
              </a:defRPr>
            </a:lvl1pPr>
            <a:lvl2pPr>
              <a:defRPr>
                <a:solidFill>
                  <a:srgbClr val="0AA194"/>
                </a:solidFill>
                <a:latin typeface="Arial"/>
                <a:cs typeface="Arial"/>
              </a:defRPr>
            </a:lvl2pPr>
            <a:lvl3pPr>
              <a:defRPr>
                <a:solidFill>
                  <a:srgbClr val="0AA194"/>
                </a:solidFill>
                <a:latin typeface="Arial"/>
                <a:cs typeface="Arial"/>
              </a:defRPr>
            </a:lvl3pPr>
            <a:lvl4pPr>
              <a:defRPr>
                <a:solidFill>
                  <a:srgbClr val="0AA194"/>
                </a:solidFill>
                <a:latin typeface="Arial"/>
                <a:cs typeface="Arial"/>
              </a:defRPr>
            </a:lvl4pPr>
            <a:lvl5pPr>
              <a:defRPr>
                <a:solidFill>
                  <a:srgbClr val="0AA194"/>
                </a:solidFill>
                <a:latin typeface="Arial"/>
                <a:cs typeface="Aria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Rectangle 6"/>
          <p:cNvSpPr/>
          <p:nvPr userDrawn="1"/>
        </p:nvSpPr>
        <p:spPr>
          <a:xfrm>
            <a:off x="0" y="6035156"/>
            <a:ext cx="9144000" cy="822844"/>
          </a:xfrm>
          <a:prstGeom prst="rect">
            <a:avLst/>
          </a:prstGeom>
          <a:solidFill>
            <a:srgbClr val="0AA1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p:txBody>
          <a:bodyPr/>
          <a:lstStyle>
            <a:lvl1pPr>
              <a:defRPr>
                <a:solidFill>
                  <a:schemeClr val="accent4"/>
                </a:solidFill>
                <a:latin typeface="Arial"/>
                <a:cs typeface="Arial"/>
              </a:defRPr>
            </a:lvl1pPr>
          </a:lstStyle>
          <a:p>
            <a:r>
              <a:rPr lang="sv-SE"/>
              <a:t>Klicka här för att ändra format</a:t>
            </a:r>
            <a:endParaRPr lang="sv-SE" dirty="0"/>
          </a:p>
        </p:txBody>
      </p:sp>
      <p:pic>
        <p:nvPicPr>
          <p:cNvPr id="6" name="Picture 5" descr="ÖD-logo-Ne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76256" y="6267126"/>
            <a:ext cx="1962209" cy="414031"/>
          </a:xfrm>
          <a:prstGeom prst="rect">
            <a:avLst/>
          </a:prstGeom>
        </p:spPr>
      </p:pic>
    </p:spTree>
    <p:extLst>
      <p:ext uri="{BB962C8B-B14F-4D97-AF65-F5344CB8AC3E}">
        <p14:creationId xmlns:p14="http://schemas.microsoft.com/office/powerpoint/2010/main" val="1496718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image" Target="../media/image5.svg"/><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71375"/>
            <a:ext cx="8229600" cy="1143000"/>
          </a:xfrm>
          <a:prstGeom prst="rect">
            <a:avLst/>
          </a:prstGeom>
        </p:spPr>
        <p:txBody>
          <a:bodyPr vert="horz" lIns="91440" tIns="45720" rIns="91440" bIns="45720" rtlCol="0" anchor="t">
            <a:normAutofit/>
          </a:bodyPr>
          <a:lstStyle/>
          <a:p>
            <a:r>
              <a:rPr lang="sv-SE"/>
              <a:t>Klicka här för att ändra format</a:t>
            </a:r>
            <a:endParaRPr lang="sv-SE" dirty="0"/>
          </a:p>
        </p:txBody>
      </p:sp>
      <p:sp>
        <p:nvSpPr>
          <p:cNvPr id="3" name="Text Placeholder 2"/>
          <p:cNvSpPr>
            <a:spLocks noGrp="1"/>
          </p:cNvSpPr>
          <p:nvPr>
            <p:ph type="body" idx="1"/>
          </p:nvPr>
        </p:nvSpPr>
        <p:spPr>
          <a:xfrm>
            <a:off x="457200" y="1992301"/>
            <a:ext cx="8229600" cy="3959099"/>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81760481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5" r:id="rId4"/>
    <p:sldLayoutId id="2147483666" r:id="rId5"/>
    <p:sldLayoutId id="2147483667" r:id="rId6"/>
    <p:sldLayoutId id="2147483650" r:id="rId7"/>
    <p:sldLayoutId id="2147483663" r:id="rId8"/>
    <p:sldLayoutId id="2147483662" r:id="rId9"/>
    <p:sldLayoutId id="2147483652" r:id="rId10"/>
    <p:sldLayoutId id="2147483668" r:id="rId11"/>
    <p:sldLayoutId id="2147483669" r:id="rId12"/>
    <p:sldLayoutId id="2147483671" r:id="rId13"/>
    <p:sldLayoutId id="2147483672" r:id="rId14"/>
    <p:sldLayoutId id="2147483673" r:id="rId15"/>
  </p:sldLayoutIdLst>
  <p:txStyles>
    <p:titleStyle>
      <a:lvl1pPr algn="l" defTabSz="457200" rtl="0" eaLnBrk="1" latinLnBrk="0" hangingPunct="1">
        <a:spcBef>
          <a:spcPct val="0"/>
        </a:spcBef>
        <a:buNone/>
        <a:defRPr sz="32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rgbClr val="58410C"/>
          </a:solidFill>
          <a:latin typeface="Arial"/>
          <a:ea typeface="+mn-ea"/>
          <a:cs typeface="Arial"/>
        </a:defRPr>
      </a:lvl1pPr>
      <a:lvl2pPr marL="914400" indent="-45720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371600" indent="-4572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828800" indent="-4572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286000" indent="-4572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29840" y="1155894"/>
            <a:ext cx="7879331" cy="1148642"/>
          </a:xfrm>
          <a:prstGeom prst="rect">
            <a:avLst/>
          </a:prstGeom>
        </p:spPr>
        <p:txBody>
          <a:bodyPr vert="horz" lIns="0" tIns="0" rIns="0" bIns="0" rtlCol="0" anchor="b">
            <a:noAutofit/>
          </a:bodyPr>
          <a:lstStyle/>
          <a:p>
            <a:r>
              <a:rPr lang="sv-SE" dirty="0"/>
              <a:t>Klicka här för att ändra format</a:t>
            </a:r>
          </a:p>
        </p:txBody>
      </p:sp>
      <p:sp>
        <p:nvSpPr>
          <p:cNvPr id="3" name="Platshållare för text 2"/>
          <p:cNvSpPr>
            <a:spLocks noGrp="1"/>
          </p:cNvSpPr>
          <p:nvPr>
            <p:ph type="body" idx="1"/>
          </p:nvPr>
        </p:nvSpPr>
        <p:spPr>
          <a:xfrm>
            <a:off x="629841" y="2430505"/>
            <a:ext cx="7879330" cy="3945128"/>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pic>
        <p:nvPicPr>
          <p:cNvPr id="11" name="Bild 10">
            <a:extLst>
              <a:ext uri="{FF2B5EF4-FFF2-40B4-BE49-F238E27FC236}">
                <a16:creationId xmlns:a16="http://schemas.microsoft.com/office/drawing/2014/main" id="{6EC59FE8-C5C4-4274-B8EA-9DFD7FB89B90}"/>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613584" y="421406"/>
            <a:ext cx="900575" cy="581339"/>
          </a:xfrm>
          <a:prstGeom prst="rect">
            <a:avLst/>
          </a:prstGeom>
        </p:spPr>
      </p:pic>
      <p:sp>
        <p:nvSpPr>
          <p:cNvPr id="4" name="Platshållare för datum 3">
            <a:extLst>
              <a:ext uri="{FF2B5EF4-FFF2-40B4-BE49-F238E27FC236}">
                <a16:creationId xmlns:a16="http://schemas.microsoft.com/office/drawing/2014/main" id="{3BCD9265-6519-4E99-A106-468BF95006B2}"/>
              </a:ext>
            </a:extLst>
          </p:cNvPr>
          <p:cNvSpPr>
            <a:spLocks noGrp="1"/>
          </p:cNvSpPr>
          <p:nvPr>
            <p:ph type="dt" sz="half" idx="2"/>
          </p:nvPr>
        </p:nvSpPr>
        <p:spPr>
          <a:xfrm>
            <a:off x="628650" y="6568580"/>
            <a:ext cx="2057400" cy="218114"/>
          </a:xfrm>
          <a:prstGeom prst="rect">
            <a:avLst/>
          </a:prstGeom>
        </p:spPr>
        <p:txBody>
          <a:bodyPr vert="horz" lIns="91440" tIns="45720" rIns="91440" bIns="45720" rtlCol="0" anchor="t"/>
          <a:lstStyle>
            <a:lvl1pPr algn="l">
              <a:defRPr sz="675">
                <a:solidFill>
                  <a:schemeClr val="tx1"/>
                </a:solidFill>
              </a:defRPr>
            </a:lvl1pPr>
          </a:lstStyle>
          <a:p>
            <a:fld id="{03DC5CC8-0744-46FB-BA3F-6204E0B69BA4}" type="datetimeFigureOut">
              <a:rPr lang="sv-SE" smtClean="0"/>
              <a:pPr/>
              <a:t>2020-02-05</a:t>
            </a:fld>
            <a:endParaRPr lang="sv-SE"/>
          </a:p>
        </p:txBody>
      </p:sp>
      <p:sp>
        <p:nvSpPr>
          <p:cNvPr id="7" name="Platshållare för sidfot 6">
            <a:extLst>
              <a:ext uri="{FF2B5EF4-FFF2-40B4-BE49-F238E27FC236}">
                <a16:creationId xmlns:a16="http://schemas.microsoft.com/office/drawing/2014/main" id="{BE5502F3-B7CA-4877-A37A-3E5BBBC8E089}"/>
              </a:ext>
            </a:extLst>
          </p:cNvPr>
          <p:cNvSpPr>
            <a:spLocks noGrp="1"/>
          </p:cNvSpPr>
          <p:nvPr>
            <p:ph type="ftr" sz="quarter" idx="3"/>
          </p:nvPr>
        </p:nvSpPr>
        <p:spPr>
          <a:xfrm>
            <a:off x="3028950" y="6568580"/>
            <a:ext cx="3086100" cy="218114"/>
          </a:xfrm>
          <a:prstGeom prst="rect">
            <a:avLst/>
          </a:prstGeom>
        </p:spPr>
        <p:txBody>
          <a:bodyPr vert="horz" lIns="91440" tIns="45720" rIns="91440" bIns="45720" rtlCol="0" anchor="t"/>
          <a:lstStyle>
            <a:lvl1pPr algn="ctr">
              <a:defRPr sz="675">
                <a:solidFill>
                  <a:schemeClr val="tx1"/>
                </a:solidFill>
              </a:defRPr>
            </a:lvl1pPr>
          </a:lstStyle>
          <a:p>
            <a:endParaRPr lang="sv-SE"/>
          </a:p>
        </p:txBody>
      </p:sp>
      <p:sp>
        <p:nvSpPr>
          <p:cNvPr id="8" name="Platshållare för bildnummer 7">
            <a:extLst>
              <a:ext uri="{FF2B5EF4-FFF2-40B4-BE49-F238E27FC236}">
                <a16:creationId xmlns:a16="http://schemas.microsoft.com/office/drawing/2014/main" id="{CB81E771-638C-4C6B-AB6F-AD576C0FD87D}"/>
              </a:ext>
            </a:extLst>
          </p:cNvPr>
          <p:cNvSpPr>
            <a:spLocks noGrp="1"/>
          </p:cNvSpPr>
          <p:nvPr>
            <p:ph type="sldNum" sz="quarter" idx="4"/>
          </p:nvPr>
        </p:nvSpPr>
        <p:spPr>
          <a:xfrm>
            <a:off x="6457950" y="6568580"/>
            <a:ext cx="2057400" cy="218114"/>
          </a:xfrm>
          <a:prstGeom prst="rect">
            <a:avLst/>
          </a:prstGeom>
        </p:spPr>
        <p:txBody>
          <a:bodyPr vert="horz" lIns="91440" tIns="45720" rIns="91440" bIns="45720" rtlCol="0" anchor="t"/>
          <a:lstStyle>
            <a:lvl1pPr algn="r">
              <a:defRPr sz="675">
                <a:solidFill>
                  <a:schemeClr val="tx1"/>
                </a:solidFill>
              </a:defRPr>
            </a:lvl1pPr>
          </a:lstStyle>
          <a:p>
            <a:fld id="{6E5F89E3-B853-4CAD-B895-1A7DAD93767F}" type="slidenum">
              <a:rPr lang="sv-SE" smtClean="0"/>
              <a:pPr/>
              <a:t>‹#›</a:t>
            </a:fld>
            <a:endParaRPr lang="sv-SE"/>
          </a:p>
        </p:txBody>
      </p:sp>
    </p:spTree>
    <p:extLst>
      <p:ext uri="{BB962C8B-B14F-4D97-AF65-F5344CB8AC3E}">
        <p14:creationId xmlns:p14="http://schemas.microsoft.com/office/powerpoint/2010/main" val="219173309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3" r:id="rId18"/>
  </p:sldLayoutIdLst>
  <p:hf sldNum="0" hdr="0" ftr="0" dt="0"/>
  <p:txStyles>
    <p:titleStyle>
      <a:lvl1pPr algn="l" defTabSz="6858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171450" indent="-171450" algn="l" defTabSz="685800" rtl="0" eaLnBrk="1" latinLnBrk="0" hangingPunct="1">
        <a:lnSpc>
          <a:spcPct val="130000"/>
        </a:lnSpc>
        <a:spcBef>
          <a:spcPts val="750"/>
        </a:spcBef>
        <a:buClr>
          <a:schemeClr val="accent1"/>
        </a:buClr>
        <a:buFont typeface="Arial" panose="020B0604020202020204" pitchFamily="34" charset="0"/>
        <a:buChar char="•"/>
        <a:defRPr sz="1575" kern="1200">
          <a:solidFill>
            <a:schemeClr val="tx1"/>
          </a:solidFill>
          <a:latin typeface="+mn-lt"/>
          <a:ea typeface="+mn-ea"/>
          <a:cs typeface="+mn-cs"/>
        </a:defRPr>
      </a:lvl1pPr>
      <a:lvl2pPr marL="345600" indent="-171450" algn="l" defTabSz="685800" rtl="0" eaLnBrk="1" latinLnBrk="0" hangingPunct="1">
        <a:lnSpc>
          <a:spcPct val="130000"/>
        </a:lnSpc>
        <a:spcBef>
          <a:spcPts val="375"/>
        </a:spcBef>
        <a:buFont typeface="Arial" panose="020B0604020202020204" pitchFamily="34" charset="0"/>
        <a:buChar char="•"/>
        <a:defRPr sz="1200" kern="1200">
          <a:solidFill>
            <a:schemeClr val="tx1"/>
          </a:solidFill>
          <a:latin typeface="+mn-lt"/>
          <a:ea typeface="+mn-ea"/>
          <a:cs typeface="+mn-cs"/>
        </a:defRPr>
      </a:lvl2pPr>
      <a:lvl3pPr marL="518400" indent="-171450" algn="l" defTabSz="685800" rtl="0" eaLnBrk="1" latinLnBrk="0" hangingPunct="1">
        <a:lnSpc>
          <a:spcPct val="130000"/>
        </a:lnSpc>
        <a:spcBef>
          <a:spcPts val="375"/>
        </a:spcBef>
        <a:buFont typeface="Arial" panose="020B0604020202020204" pitchFamily="34" charset="0"/>
        <a:buChar char="•"/>
        <a:defRPr sz="825" kern="1200">
          <a:solidFill>
            <a:schemeClr val="tx1"/>
          </a:solidFill>
          <a:latin typeface="+mn-lt"/>
          <a:ea typeface="+mn-ea"/>
          <a:cs typeface="+mn-cs"/>
        </a:defRPr>
      </a:lvl3pPr>
      <a:lvl4pPr marL="691200" indent="-171450" algn="l" defTabSz="685800" rtl="0" eaLnBrk="1" latinLnBrk="0" hangingPunct="1">
        <a:lnSpc>
          <a:spcPct val="130000"/>
        </a:lnSpc>
        <a:spcBef>
          <a:spcPts val="375"/>
        </a:spcBef>
        <a:buFont typeface="Arial" panose="020B0604020202020204" pitchFamily="34" charset="0"/>
        <a:buChar char="•"/>
        <a:defRPr sz="600" kern="1200">
          <a:solidFill>
            <a:schemeClr val="tx1"/>
          </a:solidFill>
          <a:latin typeface="+mn-lt"/>
          <a:ea typeface="+mn-ea"/>
          <a:cs typeface="+mn-cs"/>
        </a:defRPr>
      </a:lvl4pPr>
      <a:lvl5pPr marL="837000" indent="-171450" algn="l" defTabSz="685800" rtl="0" eaLnBrk="1" latinLnBrk="0" hangingPunct="1">
        <a:lnSpc>
          <a:spcPct val="130000"/>
        </a:lnSpc>
        <a:spcBef>
          <a:spcPts val="375"/>
        </a:spcBef>
        <a:buFont typeface="Arial" panose="020B0604020202020204" pitchFamily="34" charset="0"/>
        <a:buChar char="•"/>
        <a:defRPr sz="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3680">
          <p15:clr>
            <a:srgbClr val="F26B43"/>
          </p15:clr>
        </p15:guide>
        <p15:guide id="3" pos="529">
          <p15:clr>
            <a:srgbClr val="F26B43"/>
          </p15:clr>
        </p15:guide>
        <p15:guide id="4" pos="7151">
          <p15:clr>
            <a:srgbClr val="F26B43"/>
          </p15:clr>
        </p15:guide>
        <p15:guide id="5" orient="horz" pos="4020">
          <p15:clr>
            <a:srgbClr val="F26B43"/>
          </p15:clr>
        </p15:guide>
        <p15:guide id="6" orient="horz" pos="3906">
          <p15:clr>
            <a:srgbClr val="F26B43"/>
          </p15:clr>
        </p15:guide>
        <p15:guide id="7" orient="horz" pos="1525">
          <p15:clr>
            <a:srgbClr val="F26B43"/>
          </p15:clr>
        </p15:guide>
        <p15:guide id="8" orient="horz" pos="1457">
          <p15:clr>
            <a:srgbClr val="F26B43"/>
          </p15:clr>
        </p15:guide>
        <p15:guide id="9" orient="horz" pos="73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jpg"/><Relationship Id="rId12"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video" Target="https://www.youtube.com/embed/Tv0My7Ityi8?feature=oembed" TargetMode="External"/><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2" Type="http://schemas.openxmlformats.org/officeDocument/2006/relationships/hyperlink" Target="https://youtu.be/Tv0My7Ityi8"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jpg"/><Relationship Id="rId7"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3.jpg"/><Relationship Id="rId5" Type="http://schemas.openxmlformats.org/officeDocument/2006/relationships/image" Target="../media/image21.jpg"/><Relationship Id="rId4" Type="http://schemas.openxmlformats.org/officeDocument/2006/relationships/image" Target="../media/image20.jp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7.JPG"/><Relationship Id="rId4" Type="http://schemas.openxmlformats.org/officeDocument/2006/relationships/image" Target="../media/image26.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191FA33C-3249-4515-BC0A-22518F1355EF}"/>
              </a:ext>
            </a:extLst>
          </p:cNvPr>
          <p:cNvSpPr>
            <a:spLocks noGrp="1"/>
          </p:cNvSpPr>
          <p:nvPr>
            <p:ph type="body" sz="quarter" idx="16"/>
          </p:nvPr>
        </p:nvSpPr>
        <p:spPr/>
        <p:txBody>
          <a:bodyPr/>
          <a:lstStyle/>
          <a:p>
            <a:endParaRPr lang="sv-SE"/>
          </a:p>
        </p:txBody>
      </p:sp>
      <p:pic>
        <p:nvPicPr>
          <p:cNvPr id="4" name="Bildobjekt 3">
            <a:extLst>
              <a:ext uri="{FF2B5EF4-FFF2-40B4-BE49-F238E27FC236}">
                <a16:creationId xmlns:a16="http://schemas.microsoft.com/office/drawing/2014/main" id="{17A556AC-B7FE-4A8F-91D5-200F089BE3AE}"/>
              </a:ext>
            </a:extLst>
          </p:cNvPr>
          <p:cNvPicPr>
            <a:picLocks noChangeAspect="1"/>
          </p:cNvPicPr>
          <p:nvPr/>
        </p:nvPicPr>
        <p:blipFill>
          <a:blip r:embed="rId3"/>
          <a:stretch>
            <a:fillRect/>
          </a:stretch>
        </p:blipFill>
        <p:spPr>
          <a:xfrm>
            <a:off x="-265" y="736341"/>
            <a:ext cx="9144265" cy="5143649"/>
          </a:xfrm>
          <a:prstGeom prst="rect">
            <a:avLst/>
          </a:prstGeom>
        </p:spPr>
      </p:pic>
    </p:spTree>
    <p:extLst>
      <p:ext uri="{BB962C8B-B14F-4D97-AF65-F5344CB8AC3E}">
        <p14:creationId xmlns:p14="http://schemas.microsoft.com/office/powerpoint/2010/main" val="2736336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ctrTitle"/>
          </p:nvPr>
        </p:nvSpPr>
        <p:spPr bwMode="auto">
          <a:xfrm>
            <a:off x="685800" y="1104480"/>
            <a:ext cx="7772400" cy="35363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1336" tIns="21336" rIns="21336" bIns="21336" anchor="ctr">
            <a:spAutoFit/>
          </a:bodyPr>
          <a:lstStyle/>
          <a:p>
            <a:pPr>
              <a:defRPr/>
            </a:pPr>
            <a:r>
              <a:rPr lang="sv-SE" sz="11700" b="1" dirty="0">
                <a:latin typeface="Futura Medium" charset="0"/>
                <a:ea typeface="ＭＳ Ｐゴシック" charset="0"/>
                <a:cs typeface="Futura Medium" charset="0"/>
                <a:sym typeface="Futura Medium" charset="0"/>
              </a:rPr>
              <a:t>8 %</a:t>
            </a:r>
          </a:p>
          <a:p>
            <a:pPr>
              <a:defRPr/>
            </a:pPr>
            <a:br>
              <a:rPr lang="sv-SE" sz="4400" dirty="0">
                <a:latin typeface="Futura Medium" charset="0"/>
                <a:ea typeface="ＭＳ Ｐゴシック" charset="0"/>
                <a:cs typeface="Futura Medium" charset="0"/>
                <a:sym typeface="Futura Medium" charset="0"/>
              </a:rPr>
            </a:br>
            <a:r>
              <a:rPr lang="sv-SE" sz="6600" dirty="0">
                <a:latin typeface="Futura Medium" charset="0"/>
                <a:ea typeface="ＭＳ Ｐゴシック" charset="0"/>
                <a:cs typeface="Futura Medium" charset="0"/>
                <a:sym typeface="Futura Medium" charset="0"/>
              </a:rPr>
              <a:t>har fått praktik</a:t>
            </a:r>
            <a:endParaRPr lang="sv-SE" sz="6600" b="1" dirty="0">
              <a:latin typeface="Futura Medium" charset="0"/>
              <a:ea typeface="ＭＳ Ｐゴシック" charset="0"/>
              <a:cs typeface="Futura Medium" charset="0"/>
              <a:sym typeface="Futura Medium" charset="0"/>
            </a:endParaRPr>
          </a:p>
        </p:txBody>
      </p:sp>
    </p:spTree>
    <p:extLst>
      <p:ext uri="{BB962C8B-B14F-4D97-AF65-F5344CB8AC3E}">
        <p14:creationId xmlns:p14="http://schemas.microsoft.com/office/powerpoint/2010/main" val="2701068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ctrTitle"/>
          </p:nvPr>
        </p:nvSpPr>
        <p:spPr bwMode="auto">
          <a:xfrm>
            <a:off x="685800" y="596649"/>
            <a:ext cx="7772400" cy="4552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1336" tIns="21336" rIns="21336" bIns="21336" anchor="ctr">
            <a:spAutoFit/>
          </a:bodyPr>
          <a:lstStyle/>
          <a:p>
            <a:pPr>
              <a:defRPr/>
            </a:pPr>
            <a:r>
              <a:rPr lang="sv-SE" sz="11700" dirty="0">
                <a:latin typeface="Futura Medium" charset="0"/>
                <a:ea typeface="ＭＳ Ｐゴシック" charset="0"/>
                <a:cs typeface="Futura Medium" charset="0"/>
                <a:sym typeface="Futura Medium" charset="0"/>
              </a:rPr>
              <a:t>80</a:t>
            </a:r>
            <a:r>
              <a:rPr lang="sv-SE" sz="11700" b="1" dirty="0">
                <a:latin typeface="Futura Medium" charset="0"/>
                <a:ea typeface="ＭＳ Ｐゴシック" charset="0"/>
                <a:cs typeface="Futura Medium" charset="0"/>
                <a:sym typeface="Futura Medium" charset="0"/>
              </a:rPr>
              <a:t> %</a:t>
            </a:r>
          </a:p>
          <a:p>
            <a:pPr>
              <a:defRPr/>
            </a:pPr>
            <a:br>
              <a:rPr lang="sv-SE" sz="4400" dirty="0">
                <a:latin typeface="Futura Medium" charset="0"/>
                <a:ea typeface="ＭＳ Ｐゴシック" charset="0"/>
                <a:cs typeface="Futura Medium" charset="0"/>
                <a:sym typeface="Futura Medium" charset="0"/>
              </a:rPr>
            </a:br>
            <a:r>
              <a:rPr lang="sv-SE" sz="6600" dirty="0">
                <a:latin typeface="Futura Medium" charset="0"/>
                <a:ea typeface="ＭＳ Ｐゴシック" charset="0"/>
                <a:cs typeface="Futura Medium" charset="0"/>
                <a:sym typeface="Futura Medium" charset="0"/>
              </a:rPr>
              <a:t>har fått bättre självförtroende</a:t>
            </a:r>
            <a:endParaRPr lang="sv-SE" sz="6600" b="1" dirty="0">
              <a:latin typeface="Futura Medium" charset="0"/>
              <a:ea typeface="ＭＳ Ｐゴシック" charset="0"/>
              <a:cs typeface="Futura Medium" charset="0"/>
              <a:sym typeface="Futura Medium" charset="0"/>
            </a:endParaRPr>
          </a:p>
        </p:txBody>
      </p:sp>
    </p:spTree>
    <p:extLst>
      <p:ext uri="{BB962C8B-B14F-4D97-AF65-F5344CB8AC3E}">
        <p14:creationId xmlns:p14="http://schemas.microsoft.com/office/powerpoint/2010/main" val="1296034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ctrTitle"/>
          </p:nvPr>
        </p:nvSpPr>
        <p:spPr bwMode="auto">
          <a:xfrm>
            <a:off x="685800" y="688982"/>
            <a:ext cx="7772400" cy="43673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1336" tIns="21336" rIns="21336" bIns="21336" anchor="ctr">
            <a:spAutoFit/>
          </a:bodyPr>
          <a:lstStyle/>
          <a:p>
            <a:pPr>
              <a:defRPr/>
            </a:pPr>
            <a:r>
              <a:rPr lang="sv-SE" sz="11700" dirty="0">
                <a:latin typeface="Futura Medium" charset="0"/>
                <a:ea typeface="ＭＳ Ｐゴシック" charset="0"/>
                <a:cs typeface="Futura Medium" charset="0"/>
                <a:sym typeface="Futura Medium" charset="0"/>
              </a:rPr>
              <a:t>65</a:t>
            </a:r>
            <a:r>
              <a:rPr lang="sv-SE" sz="11700" b="1" dirty="0">
                <a:latin typeface="Futura Medium" charset="0"/>
                <a:ea typeface="ＭＳ Ｐゴシック" charset="0"/>
                <a:cs typeface="Futura Medium" charset="0"/>
                <a:sym typeface="Futura Medium" charset="0"/>
              </a:rPr>
              <a:t> %</a:t>
            </a:r>
          </a:p>
          <a:p>
            <a:pPr>
              <a:defRPr/>
            </a:pPr>
            <a:br>
              <a:rPr lang="sv-SE" sz="4400" dirty="0">
                <a:latin typeface="Futura Medium" charset="0"/>
                <a:ea typeface="ＭＳ Ｐゴシック" charset="0"/>
                <a:cs typeface="Futura Medium" charset="0"/>
                <a:sym typeface="Futura Medium" charset="0"/>
              </a:rPr>
            </a:br>
            <a:r>
              <a:rPr lang="sv-SE" sz="6000" dirty="0">
                <a:latin typeface="Futura Medium" charset="0"/>
                <a:ea typeface="ＭＳ Ｐゴシック" charset="0"/>
                <a:cs typeface="Futura Medium" charset="0"/>
                <a:sym typeface="Futura Medium" charset="0"/>
              </a:rPr>
              <a:t>fortsätter att hålla kontakten</a:t>
            </a:r>
            <a:endParaRPr lang="sv-SE" sz="6600" b="1" dirty="0">
              <a:latin typeface="Futura Medium" charset="0"/>
              <a:ea typeface="ＭＳ Ｐゴシック" charset="0"/>
              <a:cs typeface="Futura Medium" charset="0"/>
              <a:sym typeface="Futura Medium" charset="0"/>
            </a:endParaRPr>
          </a:p>
        </p:txBody>
      </p:sp>
    </p:spTree>
    <p:extLst>
      <p:ext uri="{BB962C8B-B14F-4D97-AF65-F5344CB8AC3E}">
        <p14:creationId xmlns:p14="http://schemas.microsoft.com/office/powerpoint/2010/main" val="352803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p:cNvSpPr>
            <a:spLocks noGrp="1"/>
          </p:cNvSpPr>
          <p:nvPr>
            <p:ph type="ctrTitle"/>
          </p:nvPr>
        </p:nvSpPr>
        <p:spPr bwMode="auto">
          <a:xfrm>
            <a:off x="685800" y="596649"/>
            <a:ext cx="7772400" cy="4552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1336" tIns="21336" rIns="21336" bIns="21336" anchor="ctr">
            <a:spAutoFit/>
          </a:bodyPr>
          <a:lstStyle/>
          <a:p>
            <a:pPr>
              <a:defRPr/>
            </a:pPr>
            <a:r>
              <a:rPr lang="sv-SE" sz="11700" b="1" dirty="0">
                <a:latin typeface="Futura Medium" charset="0"/>
                <a:ea typeface="ＭＳ Ｐゴシック" charset="0"/>
                <a:cs typeface="Futura Medium" charset="0"/>
                <a:sym typeface="Futura Medium" charset="0"/>
              </a:rPr>
              <a:t>40 %</a:t>
            </a:r>
          </a:p>
          <a:p>
            <a:pPr>
              <a:defRPr/>
            </a:pPr>
            <a:br>
              <a:rPr lang="sv-SE" sz="4400" dirty="0">
                <a:latin typeface="Futura Medium" charset="0"/>
                <a:ea typeface="ＭＳ Ｐゴシック" charset="0"/>
                <a:cs typeface="Futura Medium" charset="0"/>
                <a:sym typeface="Futura Medium" charset="0"/>
              </a:rPr>
            </a:br>
            <a:r>
              <a:rPr lang="sv-SE" sz="6600" dirty="0">
                <a:latin typeface="Futura Medium" charset="0"/>
                <a:ea typeface="ＭＳ Ｐゴシック" charset="0"/>
                <a:cs typeface="Futura Medium" charset="0"/>
                <a:sym typeface="Futura Medium" charset="0"/>
              </a:rPr>
              <a:t>har besökt en ny stadsdel</a:t>
            </a:r>
            <a:endParaRPr lang="sv-SE" sz="6600" b="1" dirty="0">
              <a:latin typeface="Futura Medium" charset="0"/>
              <a:ea typeface="ＭＳ Ｐゴシック" charset="0"/>
              <a:cs typeface="Futura Medium" charset="0"/>
              <a:sym typeface="Futura Medium" charset="0"/>
            </a:endParaRPr>
          </a:p>
        </p:txBody>
      </p:sp>
    </p:spTree>
    <p:extLst>
      <p:ext uri="{BB962C8B-B14F-4D97-AF65-F5344CB8AC3E}">
        <p14:creationId xmlns:p14="http://schemas.microsoft.com/office/powerpoint/2010/main" val="1392080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p:cNvSpPr>
            <a:spLocks noGrp="1"/>
          </p:cNvSpPr>
          <p:nvPr>
            <p:ph type="ctrTitle"/>
          </p:nvPr>
        </p:nvSpPr>
        <p:spPr bwMode="auto">
          <a:xfrm>
            <a:off x="685800" y="688982"/>
            <a:ext cx="7772400" cy="43673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1336" tIns="21336" rIns="21336" bIns="21336" anchor="ctr">
            <a:spAutoFit/>
          </a:bodyPr>
          <a:lstStyle/>
          <a:p>
            <a:pPr>
              <a:defRPr/>
            </a:pPr>
            <a:r>
              <a:rPr lang="sv-SE" sz="11700" dirty="0">
                <a:latin typeface="Futura Medium" charset="0"/>
                <a:ea typeface="ＭＳ Ｐゴシック" charset="0"/>
                <a:cs typeface="Futura Medium" charset="0"/>
                <a:sym typeface="Futura Medium" charset="0"/>
              </a:rPr>
              <a:t>59</a:t>
            </a:r>
            <a:r>
              <a:rPr lang="sv-SE" sz="11700" b="1" dirty="0">
                <a:latin typeface="Futura Medium" charset="0"/>
                <a:ea typeface="ＭＳ Ｐゴシック" charset="0"/>
                <a:cs typeface="Futura Medium" charset="0"/>
                <a:sym typeface="Futura Medium" charset="0"/>
              </a:rPr>
              <a:t> %</a:t>
            </a:r>
          </a:p>
          <a:p>
            <a:pPr>
              <a:defRPr/>
            </a:pPr>
            <a:br>
              <a:rPr lang="sv-SE" sz="4400" dirty="0">
                <a:latin typeface="Futura Medium" charset="0"/>
                <a:ea typeface="ＭＳ Ｐゴシック" charset="0"/>
                <a:cs typeface="Futura Medium" charset="0"/>
                <a:sym typeface="Futura Medium" charset="0"/>
              </a:rPr>
            </a:br>
            <a:r>
              <a:rPr lang="sv-SE" sz="6000" dirty="0">
                <a:latin typeface="Futura Medium" charset="0"/>
                <a:ea typeface="ＭＳ Ｐゴシック" charset="0"/>
                <a:cs typeface="Futura Medium" charset="0"/>
                <a:sym typeface="Futura Medium" charset="0"/>
              </a:rPr>
              <a:t>tillhör ESFs målgrupp av nyanlända</a:t>
            </a:r>
            <a:endParaRPr lang="sv-SE" sz="6600" b="1" dirty="0">
              <a:latin typeface="Futura Medium" charset="0"/>
              <a:ea typeface="ＭＳ Ｐゴシック" charset="0"/>
              <a:cs typeface="Futura Medium" charset="0"/>
              <a:sym typeface="Futura Medium" charset="0"/>
            </a:endParaRPr>
          </a:p>
        </p:txBody>
      </p:sp>
    </p:spTree>
    <p:extLst>
      <p:ext uri="{BB962C8B-B14F-4D97-AF65-F5344CB8AC3E}">
        <p14:creationId xmlns:p14="http://schemas.microsoft.com/office/powerpoint/2010/main" val="1472048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51EC14CB-0D5A-4A1D-9460-C811C1F79713}"/>
              </a:ext>
            </a:extLst>
          </p:cNvPr>
          <p:cNvSpPr>
            <a:spLocks noGrp="1"/>
          </p:cNvSpPr>
          <p:nvPr>
            <p:ph idx="1"/>
          </p:nvPr>
        </p:nvSpPr>
        <p:spPr/>
        <p:txBody>
          <a:bodyPr/>
          <a:lstStyle/>
          <a:p>
            <a:r>
              <a:rPr lang="sv-SE" dirty="0"/>
              <a:t>Allmänhetens förståelse för </a:t>
            </a:r>
            <a:r>
              <a:rPr lang="sv-SE" dirty="0" err="1"/>
              <a:t>utrikesföddas</a:t>
            </a:r>
            <a:r>
              <a:rPr lang="sv-SE" dirty="0"/>
              <a:t> utmaningar  och på sin roll i integrationen</a:t>
            </a:r>
          </a:p>
          <a:p>
            <a:r>
              <a:rPr lang="sv-SE" dirty="0"/>
              <a:t>Företag ges bättre möjlighet att nå en större talangpool genom att strategiskt använda anställda som rekryteringsarm för att nå utrikesfödda</a:t>
            </a:r>
          </a:p>
          <a:p>
            <a:r>
              <a:rPr lang="sv-SE" dirty="0"/>
              <a:t>Början på en folkrörelse – 50 000 personer har träffats vilket skapar många ringar på vattnet</a:t>
            </a:r>
          </a:p>
        </p:txBody>
      </p:sp>
      <p:sp>
        <p:nvSpPr>
          <p:cNvPr id="4" name="Rubrik 3">
            <a:extLst>
              <a:ext uri="{FF2B5EF4-FFF2-40B4-BE49-F238E27FC236}">
                <a16:creationId xmlns:a16="http://schemas.microsoft.com/office/drawing/2014/main" id="{E4DE8562-E972-4F83-A37C-0C7A663F98D3}"/>
              </a:ext>
            </a:extLst>
          </p:cNvPr>
          <p:cNvSpPr>
            <a:spLocks noGrp="1"/>
          </p:cNvSpPr>
          <p:nvPr>
            <p:ph type="title"/>
          </p:nvPr>
        </p:nvSpPr>
        <p:spPr/>
        <p:txBody>
          <a:bodyPr/>
          <a:lstStyle/>
          <a:p>
            <a:r>
              <a:rPr lang="sv-SE" dirty="0" err="1"/>
              <a:t>ÖppnaDörrens</a:t>
            </a:r>
            <a:r>
              <a:rPr lang="sv-SE" dirty="0"/>
              <a:t> indirekta påverkan</a:t>
            </a:r>
          </a:p>
        </p:txBody>
      </p:sp>
    </p:spTree>
    <p:extLst>
      <p:ext uri="{BB962C8B-B14F-4D97-AF65-F5344CB8AC3E}">
        <p14:creationId xmlns:p14="http://schemas.microsoft.com/office/powerpoint/2010/main" val="2831954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87406036-675C-4268-897B-5CB2211501A5" descr="87406036-675C-4268-897B-5CB2211501A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2144" y="490893"/>
            <a:ext cx="3171021" cy="562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749015"/>
      </p:ext>
    </p:extLst>
  </p:cSld>
  <p:clrMapOvr>
    <a:masterClrMapping/>
  </p:clrMapOvr>
  <p:transition>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melie Silfverstolpes foto."/>
          <p:cNvPicPr>
            <a:picLocks noChangeAspect="1" noChangeArrowheads="1"/>
          </p:cNvPicPr>
          <p:nvPr/>
        </p:nvPicPr>
        <p:blipFill rotWithShape="1">
          <a:blip r:embed="rId3">
            <a:extLst>
              <a:ext uri="{28A0092B-C50C-407E-A947-70E740481C1C}">
                <a14:useLocalDpi xmlns:a14="http://schemas.microsoft.com/office/drawing/2010/main" val="0"/>
              </a:ext>
            </a:extLst>
          </a:blip>
          <a:srcRect l="14193" t="14176" b="11997"/>
          <a:stretch/>
        </p:blipFill>
        <p:spPr bwMode="auto">
          <a:xfrm>
            <a:off x="530578" y="490892"/>
            <a:ext cx="5136445" cy="5892395"/>
          </a:xfrm>
          <a:prstGeom prst="rect">
            <a:avLst/>
          </a:prstGeom>
          <a:noFill/>
          <a:extLst>
            <a:ext uri="{909E8E84-426E-40DD-AFC4-6F175D3DCCD1}">
              <a14:hiddenFill xmlns:a14="http://schemas.microsoft.com/office/drawing/2010/main">
                <a:solidFill>
                  <a:srgbClr val="FFFFFF"/>
                </a:solidFill>
              </a14:hiddenFill>
            </a:ext>
          </a:extLst>
        </p:spPr>
      </p:pic>
      <p:pic>
        <p:nvPicPr>
          <p:cNvPr id="3" name="BBFF4123-9DBE-4AC4-9E8C-E326333DD314" descr="BBFF4123-9DBE-4AC4-9E8C-E326333DD314"/>
          <p:cNvPicPr>
            <a:picLocks noChangeAspect="1" noChangeArrowheads="1"/>
          </p:cNvPicPr>
          <p:nvPr/>
        </p:nvPicPr>
        <p:blipFill rotWithShape="1">
          <a:blip r:embed="rId4">
            <a:extLst>
              <a:ext uri="{28A0092B-C50C-407E-A947-70E740481C1C}">
                <a14:useLocalDpi xmlns:a14="http://schemas.microsoft.com/office/drawing/2010/main" val="0"/>
              </a:ext>
            </a:extLst>
          </a:blip>
          <a:srcRect t="12640" r="28356" b="24815"/>
          <a:stretch/>
        </p:blipFill>
        <p:spPr bwMode="auto">
          <a:xfrm>
            <a:off x="5829365" y="490892"/>
            <a:ext cx="3055151" cy="4741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1817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a:extLst>
              <a:ext uri="{FF2B5EF4-FFF2-40B4-BE49-F238E27FC236}">
                <a16:creationId xmlns:a16="http://schemas.microsoft.com/office/drawing/2014/main" id="{EE136B07-A4B3-426F-B698-78E64FA6DF5C}"/>
              </a:ext>
            </a:extLst>
          </p:cNvPr>
          <p:cNvSpPr>
            <a:spLocks noGrp="1"/>
          </p:cNvSpPr>
          <p:nvPr>
            <p:ph type="title"/>
          </p:nvPr>
        </p:nvSpPr>
        <p:spPr/>
        <p:txBody>
          <a:bodyPr/>
          <a:lstStyle/>
          <a:p>
            <a:endParaRPr lang="sv-SE"/>
          </a:p>
        </p:txBody>
      </p:sp>
      <p:sp>
        <p:nvSpPr>
          <p:cNvPr id="11" name="Platshållare för innehåll 10">
            <a:extLst>
              <a:ext uri="{FF2B5EF4-FFF2-40B4-BE49-F238E27FC236}">
                <a16:creationId xmlns:a16="http://schemas.microsoft.com/office/drawing/2014/main" id="{7022CB91-3F36-4E87-A6AD-5607D7D75F37}"/>
              </a:ext>
            </a:extLst>
          </p:cNvPr>
          <p:cNvSpPr>
            <a:spLocks noGrp="1"/>
          </p:cNvSpPr>
          <p:nvPr>
            <p:ph sz="half" idx="1"/>
          </p:nvPr>
        </p:nvSpPr>
        <p:spPr/>
        <p:txBody>
          <a:bodyPr/>
          <a:lstStyle/>
          <a:p>
            <a:endParaRPr lang="sv-SE"/>
          </a:p>
        </p:txBody>
      </p:sp>
      <p:sp>
        <p:nvSpPr>
          <p:cNvPr id="12" name="Platshållare för innehåll 11">
            <a:extLst>
              <a:ext uri="{FF2B5EF4-FFF2-40B4-BE49-F238E27FC236}">
                <a16:creationId xmlns:a16="http://schemas.microsoft.com/office/drawing/2014/main" id="{4E67EE57-D362-4821-9688-B40D9AD0EBB8}"/>
              </a:ext>
            </a:extLst>
          </p:cNvPr>
          <p:cNvSpPr>
            <a:spLocks noGrp="1"/>
          </p:cNvSpPr>
          <p:nvPr>
            <p:ph sz="half" idx="2"/>
          </p:nvPr>
        </p:nvSpPr>
        <p:spPr/>
        <p:txBody>
          <a:bodyPr/>
          <a:lstStyle/>
          <a:p>
            <a:endParaRPr lang="sv-SE"/>
          </a:p>
        </p:txBody>
      </p:sp>
      <p:pic>
        <p:nvPicPr>
          <p:cNvPr id="5" name="Bildobjekt 4" descr="En bild som visar person, inomhus, man, bord&#10;&#10;Automatiskt genererad beskrivning">
            <a:extLst>
              <a:ext uri="{FF2B5EF4-FFF2-40B4-BE49-F238E27FC236}">
                <a16:creationId xmlns:a16="http://schemas.microsoft.com/office/drawing/2014/main" id="{22A74C69-FA28-43E5-9423-4324B595CA9B}"/>
              </a:ext>
            </a:extLst>
          </p:cNvPr>
          <p:cNvPicPr>
            <a:picLocks noChangeAspect="1"/>
          </p:cNvPicPr>
          <p:nvPr/>
        </p:nvPicPr>
        <p:blipFill rotWithShape="1">
          <a:blip r:embed="rId3"/>
          <a:srcRect r="14932"/>
          <a:stretch/>
        </p:blipFill>
        <p:spPr>
          <a:xfrm>
            <a:off x="-1" y="0"/>
            <a:ext cx="9144001" cy="6050280"/>
          </a:xfrm>
          <a:prstGeom prst="rect">
            <a:avLst/>
          </a:prstGeom>
        </p:spPr>
      </p:pic>
    </p:spTree>
    <p:extLst>
      <p:ext uri="{BB962C8B-B14F-4D97-AF65-F5344CB8AC3E}">
        <p14:creationId xmlns:p14="http://schemas.microsoft.com/office/powerpoint/2010/main" val="148510215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p:cNvSpPr>
          <p:nvPr/>
        </p:nvSpPr>
        <p:spPr bwMode="auto">
          <a:xfrm>
            <a:off x="2825079" y="2124676"/>
            <a:ext cx="6024232" cy="38487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6002" tIns="16002" rIns="16002" bIns="16002" anchor="ctr">
            <a:spAutoFit/>
          </a:bodyPr>
          <a:lstStyle>
            <a:lvl1pPr eaLnBrk="0">
              <a:defRPr sz="5000">
                <a:solidFill>
                  <a:srgbClr val="FFFFFF"/>
                </a:solidFill>
                <a:latin typeface="Helvetica Light" charset="0"/>
                <a:ea typeface="MS PGothic" pitchFamily="34" charset="-128"/>
                <a:sym typeface="Helvetica Light" charset="0"/>
              </a:defRPr>
            </a:lvl1pPr>
            <a:lvl2pPr marL="742950" indent="-285750" eaLnBrk="0">
              <a:defRPr sz="5000">
                <a:solidFill>
                  <a:srgbClr val="FFFFFF"/>
                </a:solidFill>
                <a:latin typeface="Helvetica Light" charset="0"/>
                <a:ea typeface="MS PGothic" pitchFamily="34" charset="-128"/>
                <a:sym typeface="Helvetica Light" charset="0"/>
              </a:defRPr>
            </a:lvl2pPr>
            <a:lvl3pPr marL="1143000" indent="-228600" eaLnBrk="0">
              <a:defRPr sz="5000">
                <a:solidFill>
                  <a:srgbClr val="FFFFFF"/>
                </a:solidFill>
                <a:latin typeface="Helvetica Light" charset="0"/>
                <a:ea typeface="MS PGothic" pitchFamily="34" charset="-128"/>
                <a:sym typeface="Helvetica Light" charset="0"/>
              </a:defRPr>
            </a:lvl3pPr>
            <a:lvl4pPr marL="1600200" indent="-228600" eaLnBrk="0">
              <a:defRPr sz="5000">
                <a:solidFill>
                  <a:srgbClr val="FFFFFF"/>
                </a:solidFill>
                <a:latin typeface="Helvetica Light" charset="0"/>
                <a:ea typeface="MS PGothic" pitchFamily="34" charset="-128"/>
                <a:sym typeface="Helvetica Light" charset="0"/>
              </a:defRPr>
            </a:lvl4pPr>
            <a:lvl5pPr marL="2057400" indent="-228600" eaLnBrk="0">
              <a:defRPr sz="5000">
                <a:solidFill>
                  <a:srgbClr val="FFFFFF"/>
                </a:solidFill>
                <a:latin typeface="Helvetica Light" charset="0"/>
                <a:ea typeface="MS PGothic" pitchFamily="34" charset="-128"/>
                <a:sym typeface="Helvetica Light" charset="0"/>
              </a:defRPr>
            </a:lvl5pPr>
            <a:lvl6pPr marL="2514600" indent="-228600" algn="ctr" defTabSz="825500" eaLnBrk="0" fontAlgn="base" hangingPunct="0">
              <a:spcBef>
                <a:spcPct val="0"/>
              </a:spcBef>
              <a:spcAft>
                <a:spcPct val="0"/>
              </a:spcAft>
              <a:defRPr sz="5000">
                <a:solidFill>
                  <a:srgbClr val="FFFFFF"/>
                </a:solidFill>
                <a:latin typeface="Helvetica Light" charset="0"/>
                <a:ea typeface="MS PGothic" pitchFamily="34" charset="-128"/>
                <a:sym typeface="Helvetica Light" charset="0"/>
              </a:defRPr>
            </a:lvl6pPr>
            <a:lvl7pPr marL="2971800" indent="-228600" algn="ctr" defTabSz="825500" eaLnBrk="0" fontAlgn="base" hangingPunct="0">
              <a:spcBef>
                <a:spcPct val="0"/>
              </a:spcBef>
              <a:spcAft>
                <a:spcPct val="0"/>
              </a:spcAft>
              <a:defRPr sz="5000">
                <a:solidFill>
                  <a:srgbClr val="FFFFFF"/>
                </a:solidFill>
                <a:latin typeface="Helvetica Light" charset="0"/>
                <a:ea typeface="MS PGothic" pitchFamily="34" charset="-128"/>
                <a:sym typeface="Helvetica Light" charset="0"/>
              </a:defRPr>
            </a:lvl7pPr>
            <a:lvl8pPr marL="3429000" indent="-228600" algn="ctr" defTabSz="825500" eaLnBrk="0" fontAlgn="base" hangingPunct="0">
              <a:spcBef>
                <a:spcPct val="0"/>
              </a:spcBef>
              <a:spcAft>
                <a:spcPct val="0"/>
              </a:spcAft>
              <a:defRPr sz="5000">
                <a:solidFill>
                  <a:srgbClr val="FFFFFF"/>
                </a:solidFill>
                <a:latin typeface="Helvetica Light" charset="0"/>
                <a:ea typeface="MS PGothic" pitchFamily="34" charset="-128"/>
                <a:sym typeface="Helvetica Light" charset="0"/>
              </a:defRPr>
            </a:lvl8pPr>
            <a:lvl9pPr marL="3886200" indent="-228600" algn="ctr" defTabSz="825500" eaLnBrk="0" fontAlgn="base" hangingPunct="0">
              <a:spcBef>
                <a:spcPct val="0"/>
              </a:spcBef>
              <a:spcAft>
                <a:spcPct val="0"/>
              </a:spcAft>
              <a:defRPr sz="5000">
                <a:solidFill>
                  <a:srgbClr val="FFFFFF"/>
                </a:solidFill>
                <a:latin typeface="Helvetica Light" charset="0"/>
                <a:ea typeface="MS PGothic" pitchFamily="34" charset="-128"/>
                <a:sym typeface="Helvetica Light" charset="0"/>
              </a:defRPr>
            </a:lvl9pPr>
          </a:lstStyle>
          <a:p>
            <a:pPr eaLnBrk="1">
              <a:defRPr/>
            </a:pPr>
            <a:r>
              <a:rPr lang="sv-SE" altLang="sv-SE" sz="2400" b="1" dirty="0">
                <a:latin typeface="Arial" panose="020B0604020202020204" pitchFamily="34" charset="0"/>
                <a:cs typeface="Arial" panose="020B0604020202020204" pitchFamily="34" charset="0"/>
                <a:sym typeface="Futura Medium" charset="0"/>
              </a:rPr>
              <a:t>Yrkesdörren</a:t>
            </a:r>
            <a:br>
              <a:rPr lang="sv-SE" altLang="sv-SE" sz="2400" b="1" dirty="0">
                <a:latin typeface="Arial" panose="020B0604020202020204" pitchFamily="34" charset="0"/>
                <a:cs typeface="Arial" panose="020B0604020202020204" pitchFamily="34" charset="0"/>
                <a:sym typeface="Futura Medium" charset="0"/>
              </a:rPr>
            </a:br>
            <a:r>
              <a:rPr lang="sv-SE" altLang="sv-SE" sz="1800" dirty="0">
                <a:latin typeface="Arial" panose="020B0604020202020204" pitchFamily="34" charset="0"/>
                <a:cs typeface="Arial" panose="020B0604020202020204" pitchFamily="34" charset="0"/>
                <a:sym typeface="Futura Medium" charset="0"/>
              </a:rPr>
              <a:t>Matchar personer inom samma bransch men med olika bakgrund för att bredda professionella nätverk.</a:t>
            </a:r>
          </a:p>
          <a:p>
            <a:pPr eaLnBrk="1">
              <a:defRPr/>
            </a:pPr>
            <a:endParaRPr lang="sv-SE" altLang="sv-SE" sz="1600" b="1" dirty="0">
              <a:latin typeface="Arial" panose="020B0604020202020204" pitchFamily="34" charset="0"/>
              <a:cs typeface="Arial" panose="020B0604020202020204" pitchFamily="34" charset="0"/>
              <a:sym typeface="Futura Medium" charset="0"/>
            </a:endParaRPr>
          </a:p>
          <a:p>
            <a:pPr algn="l" eaLnBrk="1">
              <a:defRPr/>
            </a:pPr>
            <a:endParaRPr lang="sv-SE" altLang="sv-SE" sz="1600" dirty="0">
              <a:latin typeface="Arial" panose="020B0604020202020204" pitchFamily="34" charset="0"/>
              <a:cs typeface="Arial" panose="020B0604020202020204" pitchFamily="34" charset="0"/>
              <a:sym typeface="Futura Medium" charset="0"/>
            </a:endParaRPr>
          </a:p>
          <a:p>
            <a:pPr eaLnBrk="1">
              <a:defRPr/>
            </a:pPr>
            <a:r>
              <a:rPr lang="sv-SE" altLang="sv-SE" sz="2400" b="1" dirty="0">
                <a:latin typeface="Arial" panose="020B0604020202020204" pitchFamily="34" charset="0"/>
                <a:cs typeface="Arial" panose="020B0604020202020204" pitchFamily="34" charset="0"/>
                <a:sym typeface="Futura Medium" charset="0"/>
              </a:rPr>
              <a:t>Nya Kompisbyrån</a:t>
            </a:r>
            <a:br>
              <a:rPr lang="sv-SE" altLang="sv-SE" sz="2400" b="1" dirty="0">
                <a:latin typeface="Arial" panose="020B0604020202020204" pitchFamily="34" charset="0"/>
                <a:cs typeface="Arial" panose="020B0604020202020204" pitchFamily="34" charset="0"/>
                <a:sym typeface="Futura Medium" charset="0"/>
              </a:rPr>
            </a:br>
            <a:r>
              <a:rPr lang="sv-SE" altLang="sv-SE" sz="1800" dirty="0">
                <a:latin typeface="Arial" panose="020B0604020202020204" pitchFamily="34" charset="0"/>
                <a:cs typeface="Arial" panose="020B0604020202020204" pitchFamily="34" charset="0"/>
                <a:sym typeface="Futura Medium" charset="0"/>
              </a:rPr>
              <a:t>Länkar samman personer med olika bakgrund men med gemensamma intressen för att fika eller äta middag. </a:t>
            </a:r>
          </a:p>
          <a:p>
            <a:pPr eaLnBrk="1">
              <a:defRPr/>
            </a:pPr>
            <a:br>
              <a:rPr lang="sv-SE" altLang="sv-SE" sz="1800" dirty="0">
                <a:latin typeface="Arial" panose="020B0604020202020204" pitchFamily="34" charset="0"/>
                <a:cs typeface="Arial" panose="020B0604020202020204" pitchFamily="34" charset="0"/>
                <a:sym typeface="Futura Medium" charset="0"/>
              </a:rPr>
            </a:br>
            <a:endParaRPr lang="sv-SE" altLang="sv-SE" sz="1800" dirty="0">
              <a:latin typeface="Arial" panose="020B0604020202020204" pitchFamily="34" charset="0"/>
              <a:cs typeface="Arial" panose="020B0604020202020204" pitchFamily="34" charset="0"/>
              <a:sym typeface="Futura Medium" charset="0"/>
            </a:endParaRPr>
          </a:p>
          <a:p>
            <a:pPr algn="l" eaLnBrk="1">
              <a:defRPr/>
            </a:pPr>
            <a:r>
              <a:rPr lang="sv-SE" altLang="sv-SE" sz="2400" b="1" dirty="0">
                <a:latin typeface="Arial" panose="020B0604020202020204" pitchFamily="34" charset="0"/>
                <a:cs typeface="Arial" panose="020B0604020202020204" pitchFamily="34" charset="0"/>
                <a:sym typeface="Futura Medium" charset="0"/>
              </a:rPr>
              <a:t>Svenska med baby </a:t>
            </a:r>
            <a:br>
              <a:rPr lang="sv-SE" altLang="sv-SE" sz="2400" b="1" dirty="0">
                <a:latin typeface="Arial" panose="020B0604020202020204" pitchFamily="34" charset="0"/>
                <a:cs typeface="Arial" panose="020B0604020202020204" pitchFamily="34" charset="0"/>
                <a:sym typeface="Futura Medium" charset="0"/>
              </a:rPr>
            </a:br>
            <a:r>
              <a:rPr lang="sv-SE" altLang="sv-SE" sz="1800" dirty="0">
                <a:latin typeface="Arial" panose="020B0604020202020204" pitchFamily="34" charset="0"/>
                <a:cs typeface="Arial" panose="020B0604020202020204" pitchFamily="34" charset="0"/>
                <a:sym typeface="Futura Medium" charset="0"/>
              </a:rPr>
              <a:t>Sammanför barn och föräldralediga med ursprung från hela världen. </a:t>
            </a:r>
            <a:endParaRPr lang="sv-SE" altLang="sv-SE" sz="1800" dirty="0">
              <a:latin typeface="Arial" panose="020B0604020202020204" pitchFamily="34" charset="0"/>
              <a:cs typeface="Arial" panose="020B0604020202020204" pitchFamily="34" charset="0"/>
            </a:endParaRPr>
          </a:p>
        </p:txBody>
      </p:sp>
      <p:pic>
        <p:nvPicPr>
          <p:cNvPr id="7" name="Picture 2" descr="texture4.jpeg"/>
          <p:cNvPicPr>
            <a:picLocks noChangeAspect="1"/>
          </p:cNvPicPr>
          <p:nvPr/>
        </p:nvPicPr>
        <p:blipFill rotWithShape="1">
          <a:blip r:embed="rId3">
            <a:extLst>
              <a:ext uri="{28A0092B-C50C-407E-A947-70E740481C1C}">
                <a14:useLocalDpi xmlns:a14="http://schemas.microsoft.com/office/drawing/2010/main" val="0"/>
              </a:ext>
            </a:extLst>
          </a:blip>
          <a:srcRect l="55151" t="45630" r="14011" b="5882"/>
          <a:stretch/>
        </p:blipFill>
        <p:spPr bwMode="auto">
          <a:xfrm>
            <a:off x="1581524" y="5039282"/>
            <a:ext cx="963835" cy="904318"/>
          </a:xfrm>
          <a:prstGeom prst="rect">
            <a:avLst/>
          </a:prstGeom>
          <a:noFill/>
          <a:ln>
            <a:noFill/>
          </a:ln>
          <a:extLst>
            <a:ext uri="{909E8E84-426E-40DD-AFC4-6F175D3DCCD1}">
              <a14:hiddenFill xmlns:a14="http://schemas.microsoft.com/office/drawing/2010/main">
                <a:blipFill dpi="0" rotWithShape="0">
                  <a:blip r:embed="rId4"/>
                  <a:srcRect l="11835" t="5145" r="14920" b="9576"/>
                  <a:tile tx="0" ty="0" sx="100000" sy="100000" flip="none" algn="tl"/>
                </a:blipFill>
              </a14:hiddenFill>
            </a:ext>
            <a:ext uri="{91240B29-F687-4F45-9708-019B960494DF}">
              <a14:hiddenLine xmlns:a14="http://schemas.microsoft.com/office/drawing/2010/main" w="25400">
                <a:solidFill>
                  <a:srgbClr val="FFFFFF"/>
                </a:solidFill>
                <a:miter lim="400000"/>
                <a:headEnd/>
                <a:tailEnd/>
              </a14:hiddenLine>
            </a:ext>
          </a:extLst>
        </p:spPr>
      </p:pic>
      <p:pic>
        <p:nvPicPr>
          <p:cNvPr id="8" name="Picture 2" descr="texture4.jpeg"/>
          <p:cNvPicPr>
            <a:picLocks noChangeAspect="1"/>
          </p:cNvPicPr>
          <p:nvPr/>
        </p:nvPicPr>
        <p:blipFill rotWithShape="1">
          <a:blip r:embed="rId3">
            <a:extLst>
              <a:ext uri="{28A0092B-C50C-407E-A947-70E740481C1C}">
                <a14:useLocalDpi xmlns:a14="http://schemas.microsoft.com/office/drawing/2010/main" val="0"/>
              </a:ext>
            </a:extLst>
          </a:blip>
          <a:srcRect l="55369" t="7000" r="14837" b="52227"/>
          <a:stretch/>
        </p:blipFill>
        <p:spPr bwMode="auto">
          <a:xfrm>
            <a:off x="1569600" y="2124676"/>
            <a:ext cx="987682" cy="947779"/>
          </a:xfrm>
          <a:prstGeom prst="rect">
            <a:avLst/>
          </a:prstGeom>
          <a:noFill/>
          <a:ln>
            <a:noFill/>
          </a:ln>
          <a:extLst>
            <a:ext uri="{909E8E84-426E-40DD-AFC4-6F175D3DCCD1}">
              <a14:hiddenFill xmlns:a14="http://schemas.microsoft.com/office/drawing/2010/main">
                <a:blipFill dpi="0" rotWithShape="0">
                  <a:blip r:embed="rId4"/>
                  <a:srcRect l="11835" t="5145" r="14920" b="9576"/>
                  <a:tile tx="0" ty="0" sx="100000" sy="100000" flip="none" algn="tl"/>
                </a:blipFill>
              </a14:hiddenFill>
            </a:ext>
            <a:ext uri="{91240B29-F687-4F45-9708-019B960494DF}">
              <a14:hiddenLine xmlns:a14="http://schemas.microsoft.com/office/drawing/2010/main" w="25400">
                <a:solidFill>
                  <a:srgbClr val="FFFFFF"/>
                </a:solidFill>
                <a:miter lim="400000"/>
                <a:headEnd/>
                <a:tailEnd/>
              </a14:hiddenLine>
            </a:ext>
          </a:extLst>
        </p:spPr>
      </p:pic>
      <p:sp>
        <p:nvSpPr>
          <p:cNvPr id="9" name="textruta 8"/>
          <p:cNvSpPr txBox="1"/>
          <p:nvPr/>
        </p:nvSpPr>
        <p:spPr>
          <a:xfrm>
            <a:off x="351630" y="607864"/>
            <a:ext cx="8497681" cy="523220"/>
          </a:xfrm>
          <a:prstGeom prst="rect">
            <a:avLst/>
          </a:prstGeom>
          <a:noFill/>
        </p:spPr>
        <p:txBody>
          <a:bodyPr wrap="square" rtlCol="0">
            <a:spAutoFit/>
          </a:bodyPr>
          <a:lstStyle/>
          <a:p>
            <a:r>
              <a:rPr lang="sv-SE" altLang="sv-SE" sz="2800" b="1" dirty="0">
                <a:solidFill>
                  <a:schemeClr val="bg1"/>
                </a:solidFill>
                <a:latin typeface="+mj-lt"/>
                <a:cs typeface="Arial" panose="020B0604020202020204" pitchFamily="34" charset="0"/>
                <a:sym typeface="Futura Medium" charset="0"/>
              </a:rPr>
              <a:t>Vi gör det enkelt att prova på – en timme har alla</a:t>
            </a:r>
          </a:p>
        </p:txBody>
      </p:sp>
      <p:pic>
        <p:nvPicPr>
          <p:cNvPr id="2" name="Bildobjekt 1">
            <a:extLst>
              <a:ext uri="{FF2B5EF4-FFF2-40B4-BE49-F238E27FC236}">
                <a16:creationId xmlns:a16="http://schemas.microsoft.com/office/drawing/2014/main" id="{44F03A63-5E69-4FE5-A12C-76A319A7ABFC}"/>
              </a:ext>
            </a:extLst>
          </p:cNvPr>
          <p:cNvPicPr>
            <a:picLocks noChangeAspect="1"/>
          </p:cNvPicPr>
          <p:nvPr/>
        </p:nvPicPr>
        <p:blipFill>
          <a:blip r:embed="rId5"/>
          <a:stretch>
            <a:fillRect/>
          </a:stretch>
        </p:blipFill>
        <p:spPr>
          <a:xfrm>
            <a:off x="1621888" y="5107148"/>
            <a:ext cx="853374" cy="710468"/>
          </a:xfrm>
          <a:prstGeom prst="rect">
            <a:avLst/>
          </a:prstGeom>
        </p:spPr>
      </p:pic>
      <p:grpSp>
        <p:nvGrpSpPr>
          <p:cNvPr id="4" name="Grupp 3">
            <a:extLst>
              <a:ext uri="{FF2B5EF4-FFF2-40B4-BE49-F238E27FC236}">
                <a16:creationId xmlns:a16="http://schemas.microsoft.com/office/drawing/2014/main" id="{C77D6C9D-4031-417E-8768-021CE3AA435F}"/>
              </a:ext>
            </a:extLst>
          </p:cNvPr>
          <p:cNvGrpSpPr/>
          <p:nvPr/>
        </p:nvGrpSpPr>
        <p:grpSpPr>
          <a:xfrm>
            <a:off x="1581524" y="3633729"/>
            <a:ext cx="963835" cy="871579"/>
            <a:chOff x="1581524" y="3633729"/>
            <a:chExt cx="963835" cy="871579"/>
          </a:xfrm>
        </p:grpSpPr>
        <p:pic>
          <p:nvPicPr>
            <p:cNvPr id="11" name="Bildobjekt 10">
              <a:extLst>
                <a:ext uri="{FF2B5EF4-FFF2-40B4-BE49-F238E27FC236}">
                  <a16:creationId xmlns:a16="http://schemas.microsoft.com/office/drawing/2014/main" id="{9A1BFA3E-6E84-4522-B108-D2339D733FC7}"/>
                </a:ext>
              </a:extLst>
            </p:cNvPr>
            <p:cNvPicPr>
              <a:picLocks noChangeAspect="1"/>
            </p:cNvPicPr>
            <p:nvPr/>
          </p:nvPicPr>
          <p:blipFill>
            <a:blip r:embed="rId6"/>
            <a:stretch>
              <a:fillRect/>
            </a:stretch>
          </p:blipFill>
          <p:spPr>
            <a:xfrm>
              <a:off x="1581524" y="3633729"/>
              <a:ext cx="963835" cy="871579"/>
            </a:xfrm>
            <a:prstGeom prst="rect">
              <a:avLst/>
            </a:prstGeom>
          </p:spPr>
        </p:pic>
        <p:pic>
          <p:nvPicPr>
            <p:cNvPr id="3" name="Bildobjekt 2">
              <a:extLst>
                <a:ext uri="{FF2B5EF4-FFF2-40B4-BE49-F238E27FC236}">
                  <a16:creationId xmlns:a16="http://schemas.microsoft.com/office/drawing/2014/main" id="{2225EA91-E63E-45E5-B895-A05529B4F04A}"/>
                </a:ext>
              </a:extLst>
            </p:cNvPr>
            <p:cNvPicPr>
              <a:picLocks noChangeAspect="1"/>
            </p:cNvPicPr>
            <p:nvPr/>
          </p:nvPicPr>
          <p:blipFill>
            <a:blip r:embed="rId7"/>
            <a:stretch>
              <a:fillRect/>
            </a:stretch>
          </p:blipFill>
          <p:spPr>
            <a:xfrm>
              <a:off x="1621888" y="3850262"/>
              <a:ext cx="853374" cy="452537"/>
            </a:xfrm>
            <a:prstGeom prst="rect">
              <a:avLst/>
            </a:prstGeom>
          </p:spPr>
        </p:pic>
      </p:grpSp>
    </p:spTree>
    <p:extLst>
      <p:ext uri="{BB962C8B-B14F-4D97-AF65-F5344CB8AC3E}">
        <p14:creationId xmlns:p14="http://schemas.microsoft.com/office/powerpoint/2010/main" val="3310999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253159E4-D553-4B9D-9500-DC63FD0DC775}"/>
              </a:ext>
            </a:extLst>
          </p:cNvPr>
          <p:cNvSpPr>
            <a:spLocks noGrp="1"/>
          </p:cNvSpPr>
          <p:nvPr>
            <p:ph type="title"/>
          </p:nvPr>
        </p:nvSpPr>
        <p:spPr>
          <a:xfrm>
            <a:off x="720091" y="3359103"/>
            <a:ext cx="2703194" cy="1148642"/>
          </a:xfrm>
        </p:spPr>
        <p:txBody>
          <a:bodyPr/>
          <a:lstStyle/>
          <a:p>
            <a:r>
              <a:rPr lang="sv-SE" dirty="0" err="1"/>
              <a:t>Act</a:t>
            </a:r>
            <a:r>
              <a:rPr lang="sv-SE" dirty="0"/>
              <a:t> to </a:t>
            </a:r>
            <a:r>
              <a:rPr lang="sv-SE" dirty="0" err="1"/>
              <a:t>inspire</a:t>
            </a:r>
            <a:r>
              <a:rPr lang="sv-SE" dirty="0"/>
              <a:t> &amp; </a:t>
            </a:r>
            <a:r>
              <a:rPr lang="sv-SE" dirty="0" err="1"/>
              <a:t>inspire</a:t>
            </a:r>
            <a:r>
              <a:rPr lang="sv-SE" dirty="0"/>
              <a:t> to </a:t>
            </a:r>
            <a:r>
              <a:rPr lang="sv-SE" dirty="0" err="1"/>
              <a:t>act</a:t>
            </a:r>
            <a:endParaRPr lang="sv-SE" dirty="0"/>
          </a:p>
        </p:txBody>
      </p:sp>
      <p:sp>
        <p:nvSpPr>
          <p:cNvPr id="7" name="Platshållare för text 6">
            <a:extLst>
              <a:ext uri="{FF2B5EF4-FFF2-40B4-BE49-F238E27FC236}">
                <a16:creationId xmlns:a16="http://schemas.microsoft.com/office/drawing/2014/main" id="{2B964B94-7938-4FFF-ABB7-4DD9B8472A9A}"/>
              </a:ext>
            </a:extLst>
          </p:cNvPr>
          <p:cNvSpPr>
            <a:spLocks noGrp="1"/>
          </p:cNvSpPr>
          <p:nvPr>
            <p:ph type="body" sz="quarter" idx="10"/>
          </p:nvPr>
        </p:nvSpPr>
        <p:spPr>
          <a:xfrm>
            <a:off x="720091" y="4625341"/>
            <a:ext cx="2703194" cy="1455420"/>
          </a:xfrm>
        </p:spPr>
        <p:txBody>
          <a:bodyPr/>
          <a:lstStyle/>
          <a:p>
            <a:r>
              <a:rPr lang="sv-SE" dirty="0"/>
              <a:t>Vi arbetar </a:t>
            </a:r>
            <a:r>
              <a:rPr lang="sv-SE" b="1" dirty="0"/>
              <a:t>konkret</a:t>
            </a:r>
            <a:r>
              <a:rPr lang="sv-SE" dirty="0"/>
              <a:t> och praktiskt för ett </a:t>
            </a:r>
            <a:r>
              <a:rPr lang="sv-SE" b="1" dirty="0"/>
              <a:t>hållbart</a:t>
            </a:r>
            <a:r>
              <a:rPr lang="sv-SE" dirty="0"/>
              <a:t> samhälle och tror på företaga</a:t>
            </a:r>
            <a:r>
              <a:rPr lang="sv-SE" b="1" dirty="0"/>
              <a:t>n</a:t>
            </a:r>
            <a:r>
              <a:rPr lang="sv-SE" dirty="0"/>
              <a:t>de som </a:t>
            </a:r>
            <a:r>
              <a:rPr lang="sv-SE" b="1" dirty="0"/>
              <a:t>förändringskraft</a:t>
            </a:r>
            <a:r>
              <a:rPr lang="sv-SE" dirty="0"/>
              <a:t>. Vi är mer än </a:t>
            </a:r>
            <a:r>
              <a:rPr lang="sv-SE" b="1" dirty="0"/>
              <a:t>do tank </a:t>
            </a:r>
            <a:r>
              <a:rPr lang="sv-SE" dirty="0"/>
              <a:t>än en </a:t>
            </a:r>
            <a:r>
              <a:rPr lang="sv-SE" dirty="0" err="1"/>
              <a:t>think</a:t>
            </a:r>
            <a:r>
              <a:rPr lang="sv-SE" dirty="0"/>
              <a:t> tank.</a:t>
            </a:r>
          </a:p>
        </p:txBody>
      </p:sp>
      <p:sp>
        <p:nvSpPr>
          <p:cNvPr id="4" name="Platshållare för text 3">
            <a:extLst>
              <a:ext uri="{FF2B5EF4-FFF2-40B4-BE49-F238E27FC236}">
                <a16:creationId xmlns:a16="http://schemas.microsoft.com/office/drawing/2014/main" id="{B4BE49F4-866E-4BEE-835F-C8386E84CAB3}"/>
              </a:ext>
            </a:extLst>
          </p:cNvPr>
          <p:cNvSpPr>
            <a:spLocks noGrp="1"/>
          </p:cNvSpPr>
          <p:nvPr>
            <p:ph type="body" sz="quarter" idx="16"/>
          </p:nvPr>
        </p:nvSpPr>
        <p:spPr/>
        <p:txBody>
          <a:bodyPr/>
          <a:lstStyle/>
          <a:p>
            <a:endParaRPr lang="sv-SE"/>
          </a:p>
        </p:txBody>
      </p:sp>
      <p:pic>
        <p:nvPicPr>
          <p:cNvPr id="2" name="Bildobjekt 1">
            <a:extLst>
              <a:ext uri="{FF2B5EF4-FFF2-40B4-BE49-F238E27FC236}">
                <a16:creationId xmlns:a16="http://schemas.microsoft.com/office/drawing/2014/main" id="{F102DB47-CDF0-4763-9BB9-6946FD052961}"/>
              </a:ext>
            </a:extLst>
          </p:cNvPr>
          <p:cNvPicPr>
            <a:picLocks noChangeAspect="1"/>
          </p:cNvPicPr>
          <p:nvPr/>
        </p:nvPicPr>
        <p:blipFill>
          <a:blip r:embed="rId4"/>
          <a:stretch>
            <a:fillRect/>
          </a:stretch>
        </p:blipFill>
        <p:spPr>
          <a:xfrm>
            <a:off x="7435261" y="308344"/>
            <a:ext cx="1400136" cy="804751"/>
          </a:xfrm>
          <a:prstGeom prst="rect">
            <a:avLst/>
          </a:prstGeom>
        </p:spPr>
      </p:pic>
    </p:spTree>
    <p:extLst>
      <p:ext uri="{BB962C8B-B14F-4D97-AF65-F5344CB8AC3E}">
        <p14:creationId xmlns:p14="http://schemas.microsoft.com/office/powerpoint/2010/main" val="2125365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863A3AFE-C32F-43E4-B0A6-5397082D10FB}"/>
              </a:ext>
            </a:extLst>
          </p:cNvPr>
          <p:cNvSpPr>
            <a:spLocks noGrp="1"/>
          </p:cNvSpPr>
          <p:nvPr>
            <p:ph type="ctrTitle"/>
          </p:nvPr>
        </p:nvSpPr>
        <p:spPr/>
        <p:txBody>
          <a:bodyPr/>
          <a:lstStyle/>
          <a:p>
            <a:r>
              <a:rPr lang="sv-SE" dirty="0"/>
              <a:t>En timme gör skillnad!</a:t>
            </a:r>
          </a:p>
        </p:txBody>
      </p:sp>
      <p:sp>
        <p:nvSpPr>
          <p:cNvPr id="3" name="Underrubrik 2">
            <a:extLst>
              <a:ext uri="{FF2B5EF4-FFF2-40B4-BE49-F238E27FC236}">
                <a16:creationId xmlns:a16="http://schemas.microsoft.com/office/drawing/2014/main" id="{49CA48D2-ADBD-4C4E-BF56-1191D3556424}"/>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789856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863A3AFE-C32F-43E4-B0A6-5397082D10FB}"/>
              </a:ext>
            </a:extLst>
          </p:cNvPr>
          <p:cNvSpPr>
            <a:spLocks noGrp="1"/>
          </p:cNvSpPr>
          <p:nvPr>
            <p:ph type="ctrTitle"/>
          </p:nvPr>
        </p:nvSpPr>
        <p:spPr/>
        <p:txBody>
          <a:bodyPr/>
          <a:lstStyle/>
          <a:p>
            <a:r>
              <a:rPr lang="sv-SE" sz="6000" dirty="0"/>
              <a:t>Tack!</a:t>
            </a:r>
          </a:p>
        </p:txBody>
      </p:sp>
      <p:sp>
        <p:nvSpPr>
          <p:cNvPr id="3" name="Underrubrik 2">
            <a:extLst>
              <a:ext uri="{FF2B5EF4-FFF2-40B4-BE49-F238E27FC236}">
                <a16:creationId xmlns:a16="http://schemas.microsoft.com/office/drawing/2014/main" id="{49CA48D2-ADBD-4C4E-BF56-1191D3556424}"/>
              </a:ext>
            </a:extLst>
          </p:cNvPr>
          <p:cNvSpPr>
            <a:spLocks noGrp="1"/>
          </p:cNvSpPr>
          <p:nvPr>
            <p:ph type="subTitle" idx="1"/>
          </p:nvPr>
        </p:nvSpPr>
        <p:spPr/>
        <p:txBody>
          <a:bodyPr>
            <a:normAutofit/>
          </a:bodyPr>
          <a:lstStyle/>
          <a:p>
            <a:r>
              <a:rPr lang="sv-SE" sz="2000" dirty="0"/>
              <a:t>Amelie Silfverstolpe</a:t>
            </a:r>
          </a:p>
          <a:p>
            <a:r>
              <a:rPr lang="sv-SE" sz="2000" dirty="0"/>
              <a:t>Amelie.silfverstolpe@axfoundation.se</a:t>
            </a:r>
          </a:p>
          <a:p>
            <a:r>
              <a:rPr lang="sv-SE" sz="2000" dirty="0"/>
              <a:t>0708-345 645</a:t>
            </a:r>
          </a:p>
        </p:txBody>
      </p:sp>
      <p:pic>
        <p:nvPicPr>
          <p:cNvPr id="5" name="Picture 2" descr="https://www.esf.se/PageFiles/Pressmaterial/Loggor%20jpg/EU_flagga_EurSocfond_cmyk-arial_700.png">
            <a:extLst>
              <a:ext uri="{FF2B5EF4-FFF2-40B4-BE49-F238E27FC236}">
                <a16:creationId xmlns:a16="http://schemas.microsoft.com/office/drawing/2014/main" id="{3FB1528E-3942-4504-88AC-19858B774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303" y="6107699"/>
            <a:ext cx="685393" cy="579193"/>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758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CC7EAA6E-C6A8-4B67-9976-D37353D5C2DF}"/>
              </a:ext>
            </a:extLst>
          </p:cNvPr>
          <p:cNvSpPr>
            <a:spLocks noGrp="1"/>
          </p:cNvSpPr>
          <p:nvPr>
            <p:ph idx="1"/>
          </p:nvPr>
        </p:nvSpPr>
        <p:spPr>
          <a:xfrm>
            <a:off x="4780482" y="1299002"/>
            <a:ext cx="4303895" cy="4453616"/>
          </a:xfrm>
        </p:spPr>
        <p:txBody>
          <a:bodyPr>
            <a:normAutofit/>
          </a:bodyPr>
          <a:lstStyle/>
          <a:p>
            <a:pPr marL="0" indent="0">
              <a:buNone/>
            </a:pPr>
            <a:r>
              <a:rPr lang="sv-SE" sz="1800" b="1" dirty="0"/>
              <a:t>Beräkning utifrån Effektutvärderingen: </a:t>
            </a:r>
          </a:p>
          <a:p>
            <a:r>
              <a:rPr lang="sv-SE" sz="1800" dirty="0"/>
              <a:t>16 624 utrikesfödda har träffat </a:t>
            </a:r>
            <a:br>
              <a:rPr lang="sv-SE" sz="1800" dirty="0"/>
            </a:br>
            <a:r>
              <a:rPr lang="sv-SE" sz="1800" dirty="0"/>
              <a:t>en dörröppnare genom ÖppnaDörren</a:t>
            </a:r>
          </a:p>
          <a:p>
            <a:r>
              <a:rPr lang="sv-SE" sz="1800" dirty="0"/>
              <a:t>16 % av dem har fått jobb</a:t>
            </a:r>
          </a:p>
          <a:p>
            <a:r>
              <a:rPr lang="sv-SE" sz="1800" dirty="0"/>
              <a:t>90 % troligen minst 1 år tidigare än normalsnittet. Det ger:</a:t>
            </a:r>
            <a:br>
              <a:rPr lang="sv-SE" dirty="0"/>
            </a:br>
            <a:br>
              <a:rPr lang="sv-SE" sz="1700" dirty="0"/>
            </a:br>
            <a:br>
              <a:rPr lang="sv-SE" sz="2000" dirty="0"/>
            </a:br>
            <a:r>
              <a:rPr lang="sv-SE" sz="2000" b="1" dirty="0"/>
              <a:t>En samhällsnytta på nästan </a:t>
            </a:r>
            <a:br>
              <a:rPr lang="sv-SE" sz="2000" b="1" dirty="0"/>
            </a:br>
            <a:r>
              <a:rPr lang="sv-SE" sz="2000" b="1" dirty="0"/>
              <a:t>1 miljard kr på knappt 4 år</a:t>
            </a:r>
          </a:p>
          <a:p>
            <a:pPr marL="0" indent="0">
              <a:buNone/>
            </a:pPr>
            <a:endParaRPr lang="sv-SE" sz="2000" b="1" dirty="0"/>
          </a:p>
          <a:p>
            <a:pPr marL="0" indent="0">
              <a:buNone/>
            </a:pPr>
            <a:endParaRPr lang="sv-SE" sz="1800" dirty="0"/>
          </a:p>
          <a:p>
            <a:pPr marL="457200" lvl="1" indent="0">
              <a:buNone/>
            </a:pPr>
            <a:endParaRPr lang="sv-SE" dirty="0"/>
          </a:p>
        </p:txBody>
      </p:sp>
      <p:sp>
        <p:nvSpPr>
          <p:cNvPr id="3" name="Rubrik 2">
            <a:extLst>
              <a:ext uri="{FF2B5EF4-FFF2-40B4-BE49-F238E27FC236}">
                <a16:creationId xmlns:a16="http://schemas.microsoft.com/office/drawing/2014/main" id="{76A109ED-F773-4A22-A386-BCD126F490E3}"/>
              </a:ext>
            </a:extLst>
          </p:cNvPr>
          <p:cNvSpPr>
            <a:spLocks noGrp="1"/>
          </p:cNvSpPr>
          <p:nvPr>
            <p:ph type="title"/>
          </p:nvPr>
        </p:nvSpPr>
        <p:spPr>
          <a:xfrm>
            <a:off x="401162" y="369042"/>
            <a:ext cx="8229600" cy="1143000"/>
          </a:xfrm>
        </p:spPr>
        <p:txBody>
          <a:bodyPr>
            <a:normAutofit/>
          </a:bodyPr>
          <a:lstStyle/>
          <a:p>
            <a:r>
              <a:rPr lang="sv-SE" sz="2800" dirty="0"/>
              <a:t>Stor samhällsnytta</a:t>
            </a:r>
          </a:p>
        </p:txBody>
      </p:sp>
      <p:sp>
        <p:nvSpPr>
          <p:cNvPr id="7" name="Rektangel 6">
            <a:extLst>
              <a:ext uri="{FF2B5EF4-FFF2-40B4-BE49-F238E27FC236}">
                <a16:creationId xmlns:a16="http://schemas.microsoft.com/office/drawing/2014/main" id="{9C07215E-9224-45F5-9DEE-CD2AFA3E38A4}"/>
              </a:ext>
            </a:extLst>
          </p:cNvPr>
          <p:cNvSpPr/>
          <p:nvPr/>
        </p:nvSpPr>
        <p:spPr>
          <a:xfrm>
            <a:off x="4917596" y="3791992"/>
            <a:ext cx="4029666" cy="1045216"/>
          </a:xfrm>
          <a:prstGeom prst="rect">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8" name="textruta 7">
            <a:extLst>
              <a:ext uri="{FF2B5EF4-FFF2-40B4-BE49-F238E27FC236}">
                <a16:creationId xmlns:a16="http://schemas.microsoft.com/office/drawing/2014/main" id="{434C04CF-2B46-4811-BC99-D16F461E9884}"/>
              </a:ext>
            </a:extLst>
          </p:cNvPr>
          <p:cNvSpPr txBox="1"/>
          <p:nvPr/>
        </p:nvSpPr>
        <p:spPr>
          <a:xfrm>
            <a:off x="213193" y="4603648"/>
            <a:ext cx="3922714" cy="276999"/>
          </a:xfrm>
          <a:prstGeom prst="rect">
            <a:avLst/>
          </a:prstGeom>
          <a:noFill/>
        </p:spPr>
        <p:txBody>
          <a:bodyPr wrap="square" rtlCol="0">
            <a:spAutoFit/>
          </a:bodyPr>
          <a:lstStyle/>
          <a:p>
            <a:endParaRPr lang="sv-SE" sz="1200" dirty="0"/>
          </a:p>
        </p:txBody>
      </p:sp>
      <p:sp>
        <p:nvSpPr>
          <p:cNvPr id="9" name="textruta 8">
            <a:extLst>
              <a:ext uri="{FF2B5EF4-FFF2-40B4-BE49-F238E27FC236}">
                <a16:creationId xmlns:a16="http://schemas.microsoft.com/office/drawing/2014/main" id="{7491DF97-EB04-4801-A1C7-B29FE962A0B4}"/>
              </a:ext>
            </a:extLst>
          </p:cNvPr>
          <p:cNvSpPr txBox="1"/>
          <p:nvPr/>
        </p:nvSpPr>
        <p:spPr>
          <a:xfrm>
            <a:off x="268105" y="1299002"/>
            <a:ext cx="4303895" cy="4985980"/>
          </a:xfrm>
          <a:prstGeom prst="rect">
            <a:avLst/>
          </a:prstGeom>
          <a:noFill/>
        </p:spPr>
        <p:txBody>
          <a:bodyPr wrap="square" rtlCol="0">
            <a:spAutoFit/>
          </a:bodyPr>
          <a:lstStyle/>
          <a:p>
            <a:r>
              <a:rPr lang="sv-SE" sz="1600" b="1" dirty="0"/>
              <a:t>Bakgrundsfakta:</a:t>
            </a:r>
          </a:p>
          <a:p>
            <a:pPr marL="285750" indent="-285750">
              <a:buFont typeface="Arial" panose="020B0604020202020204" pitchFamily="34" charset="0"/>
              <a:buChar char="•"/>
            </a:pPr>
            <a:r>
              <a:rPr lang="sv-SE" dirty="0"/>
              <a:t>I snitt tar det 7-8 år att komma in på arbetsmarknaden. </a:t>
            </a:r>
          </a:p>
          <a:p>
            <a:endParaRPr lang="sv-SE" dirty="0"/>
          </a:p>
          <a:p>
            <a:pPr marL="285750" indent="-285750">
              <a:buFont typeface="Arial" panose="020B0604020202020204" pitchFamily="34" charset="0"/>
              <a:buChar char="•"/>
            </a:pPr>
            <a:r>
              <a:rPr lang="sv-SE" dirty="0"/>
              <a:t>För varje år som etableringstiden förkortas uppstår en samhällsekonomisknytta på mellan 400 – 860 000 kr beroende på utbildningsnivå enligt Ingvar Nilssons utvärdering.</a:t>
            </a:r>
            <a:br>
              <a:rPr lang="sv-SE" dirty="0"/>
            </a:br>
            <a:endParaRPr lang="sv-SE" dirty="0"/>
          </a:p>
          <a:p>
            <a:pPr marL="285750" indent="-285750">
              <a:buFont typeface="Arial" panose="020B0604020202020204" pitchFamily="34" charset="0"/>
              <a:buChar char="•"/>
            </a:pPr>
            <a:r>
              <a:rPr lang="sv-SE" dirty="0"/>
              <a:t>90 % av deltagarna i ÖppnaDörren har varit här 6 år eller kortare. Alltså rimligt att anta att vi förkortat etableringstiden med minst ett år (men i flera fall med mer).</a:t>
            </a:r>
            <a:br>
              <a:rPr lang="sv-SE" sz="1600" dirty="0"/>
            </a:br>
            <a:endParaRPr lang="sv-SE" sz="1600" dirty="0"/>
          </a:p>
          <a:p>
            <a:endParaRPr lang="sv-SE" sz="1600" dirty="0"/>
          </a:p>
        </p:txBody>
      </p:sp>
      <p:pic>
        <p:nvPicPr>
          <p:cNvPr id="10" name="Picture 2" descr="https://www.esf.se/PageFiles/Pressmaterial/Loggor%20jpg/EU_flagga_EurSocfond_cmyk-arial_700.png">
            <a:extLst>
              <a:ext uri="{FF2B5EF4-FFF2-40B4-BE49-F238E27FC236}">
                <a16:creationId xmlns:a16="http://schemas.microsoft.com/office/drawing/2014/main" id="{5A502DEE-557F-41EE-BD0D-167CBB3F3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32" y="6149340"/>
            <a:ext cx="721562" cy="608942"/>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4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2119324-DCB6-4663-B2BD-15BDAAF0EE91}"/>
              </a:ext>
            </a:extLst>
          </p:cNvPr>
          <p:cNvPicPr>
            <a:picLocks noChangeAspect="1"/>
          </p:cNvPicPr>
          <p:nvPr/>
        </p:nvPicPr>
        <p:blipFill>
          <a:blip r:embed="rId3"/>
          <a:stretch>
            <a:fillRect/>
          </a:stretch>
        </p:blipFill>
        <p:spPr>
          <a:xfrm>
            <a:off x="823451" y="1976977"/>
            <a:ext cx="2811050" cy="739956"/>
          </a:xfrm>
          <a:prstGeom prst="rect">
            <a:avLst/>
          </a:prstGeom>
        </p:spPr>
      </p:pic>
      <p:pic>
        <p:nvPicPr>
          <p:cNvPr id="7" name="Bildobjekt 6">
            <a:extLst>
              <a:ext uri="{FF2B5EF4-FFF2-40B4-BE49-F238E27FC236}">
                <a16:creationId xmlns:a16="http://schemas.microsoft.com/office/drawing/2014/main" id="{1D2E8F9A-8339-4056-BA31-B26F4657E4B0}"/>
              </a:ext>
            </a:extLst>
          </p:cNvPr>
          <p:cNvPicPr>
            <a:picLocks noChangeAspect="1"/>
          </p:cNvPicPr>
          <p:nvPr/>
        </p:nvPicPr>
        <p:blipFill>
          <a:blip r:embed="rId4"/>
          <a:stretch>
            <a:fillRect/>
          </a:stretch>
        </p:blipFill>
        <p:spPr>
          <a:xfrm>
            <a:off x="0" y="-50476"/>
            <a:ext cx="2018714" cy="1766734"/>
          </a:xfrm>
          <a:prstGeom prst="rect">
            <a:avLst/>
          </a:prstGeom>
        </p:spPr>
      </p:pic>
      <p:pic>
        <p:nvPicPr>
          <p:cNvPr id="9" name="Bildobjekt 8">
            <a:extLst>
              <a:ext uri="{FF2B5EF4-FFF2-40B4-BE49-F238E27FC236}">
                <a16:creationId xmlns:a16="http://schemas.microsoft.com/office/drawing/2014/main" id="{7CCD6819-9C67-4AE0-B980-6D47EA424F57}"/>
              </a:ext>
            </a:extLst>
          </p:cNvPr>
          <p:cNvPicPr>
            <a:picLocks noChangeAspect="1"/>
          </p:cNvPicPr>
          <p:nvPr/>
        </p:nvPicPr>
        <p:blipFill>
          <a:blip r:embed="rId5"/>
          <a:stretch>
            <a:fillRect/>
          </a:stretch>
        </p:blipFill>
        <p:spPr>
          <a:xfrm>
            <a:off x="-709440" y="3804800"/>
            <a:ext cx="5801945" cy="2084998"/>
          </a:xfrm>
          <a:prstGeom prst="rect">
            <a:avLst/>
          </a:prstGeom>
        </p:spPr>
      </p:pic>
      <p:pic>
        <p:nvPicPr>
          <p:cNvPr id="11" name="Bildobjekt 10">
            <a:extLst>
              <a:ext uri="{FF2B5EF4-FFF2-40B4-BE49-F238E27FC236}">
                <a16:creationId xmlns:a16="http://schemas.microsoft.com/office/drawing/2014/main" id="{6DCA5512-943F-4732-BCC0-189E5FB739A3}"/>
              </a:ext>
            </a:extLst>
          </p:cNvPr>
          <p:cNvPicPr>
            <a:picLocks noChangeAspect="1"/>
          </p:cNvPicPr>
          <p:nvPr/>
        </p:nvPicPr>
        <p:blipFill>
          <a:blip r:embed="rId6"/>
          <a:stretch>
            <a:fillRect/>
          </a:stretch>
        </p:blipFill>
        <p:spPr>
          <a:xfrm>
            <a:off x="4385936" y="4535921"/>
            <a:ext cx="4891971" cy="1006240"/>
          </a:xfrm>
          <a:prstGeom prst="rect">
            <a:avLst/>
          </a:prstGeom>
        </p:spPr>
      </p:pic>
      <p:pic>
        <p:nvPicPr>
          <p:cNvPr id="13" name="Bildobjekt 12">
            <a:extLst>
              <a:ext uri="{FF2B5EF4-FFF2-40B4-BE49-F238E27FC236}">
                <a16:creationId xmlns:a16="http://schemas.microsoft.com/office/drawing/2014/main" id="{D84B536A-5F6D-427E-A0AD-E500BE41C3B8}"/>
              </a:ext>
            </a:extLst>
          </p:cNvPr>
          <p:cNvPicPr>
            <a:picLocks noChangeAspect="1"/>
          </p:cNvPicPr>
          <p:nvPr/>
        </p:nvPicPr>
        <p:blipFill>
          <a:blip r:embed="rId7"/>
          <a:stretch>
            <a:fillRect/>
          </a:stretch>
        </p:blipFill>
        <p:spPr>
          <a:xfrm>
            <a:off x="5416872" y="1818652"/>
            <a:ext cx="3462732" cy="820528"/>
          </a:xfrm>
          <a:prstGeom prst="rect">
            <a:avLst/>
          </a:prstGeom>
        </p:spPr>
      </p:pic>
      <p:pic>
        <p:nvPicPr>
          <p:cNvPr id="19" name="Bildobjekt 18">
            <a:extLst>
              <a:ext uri="{FF2B5EF4-FFF2-40B4-BE49-F238E27FC236}">
                <a16:creationId xmlns:a16="http://schemas.microsoft.com/office/drawing/2014/main" id="{A282C75B-1A07-4054-85EF-BC4AD39C2809}"/>
              </a:ext>
            </a:extLst>
          </p:cNvPr>
          <p:cNvPicPr>
            <a:picLocks noChangeAspect="1"/>
          </p:cNvPicPr>
          <p:nvPr/>
        </p:nvPicPr>
        <p:blipFill>
          <a:blip r:embed="rId8"/>
          <a:stretch>
            <a:fillRect/>
          </a:stretch>
        </p:blipFill>
        <p:spPr>
          <a:xfrm>
            <a:off x="215453" y="2369022"/>
            <a:ext cx="3108362" cy="2331272"/>
          </a:xfrm>
          <a:prstGeom prst="rect">
            <a:avLst/>
          </a:prstGeom>
        </p:spPr>
      </p:pic>
      <p:pic>
        <p:nvPicPr>
          <p:cNvPr id="21" name="Bildobjekt 20" descr="En bild som visar clipart&#10;&#10;Automatiskt genererad beskrivning">
            <a:extLst>
              <a:ext uri="{FF2B5EF4-FFF2-40B4-BE49-F238E27FC236}">
                <a16:creationId xmlns:a16="http://schemas.microsoft.com/office/drawing/2014/main" id="{0B0D89F8-668D-4A77-81E5-080CED63E1FD}"/>
              </a:ext>
            </a:extLst>
          </p:cNvPr>
          <p:cNvPicPr>
            <a:picLocks noChangeAspect="1"/>
          </p:cNvPicPr>
          <p:nvPr/>
        </p:nvPicPr>
        <p:blipFill>
          <a:blip r:embed="rId9"/>
          <a:stretch>
            <a:fillRect/>
          </a:stretch>
        </p:blipFill>
        <p:spPr>
          <a:xfrm>
            <a:off x="3998202" y="227025"/>
            <a:ext cx="4754170" cy="1103889"/>
          </a:xfrm>
          <a:prstGeom prst="rect">
            <a:avLst/>
          </a:prstGeom>
        </p:spPr>
      </p:pic>
      <p:pic>
        <p:nvPicPr>
          <p:cNvPr id="1026" name="Picture 2" descr="Bildresultat fÃ¶r Kicks">
            <a:extLst>
              <a:ext uri="{FF2B5EF4-FFF2-40B4-BE49-F238E27FC236}">
                <a16:creationId xmlns:a16="http://schemas.microsoft.com/office/drawing/2014/main" id="{CEE592BA-D09D-44ED-B637-9E65D65623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76219" y="-43950"/>
            <a:ext cx="2568627" cy="1926471"/>
          </a:xfrm>
          <a:prstGeom prst="rect">
            <a:avLst/>
          </a:prstGeom>
          <a:noFill/>
          <a:extLst>
            <a:ext uri="{909E8E84-426E-40DD-AFC4-6F175D3DCCD1}">
              <a14:hiddenFill xmlns:a14="http://schemas.microsoft.com/office/drawing/2010/main">
                <a:solidFill>
                  <a:srgbClr val="FFFFFF"/>
                </a:solidFill>
              </a14:hiddenFill>
            </a:ext>
          </a:extLst>
        </p:spPr>
      </p:pic>
      <p:pic>
        <p:nvPicPr>
          <p:cNvPr id="25" name="Bildobjekt 24">
            <a:extLst>
              <a:ext uri="{FF2B5EF4-FFF2-40B4-BE49-F238E27FC236}">
                <a16:creationId xmlns:a16="http://schemas.microsoft.com/office/drawing/2014/main" id="{61FBCF5A-B290-4612-9A9C-9F0FCF4FE57F}"/>
              </a:ext>
            </a:extLst>
          </p:cNvPr>
          <p:cNvPicPr>
            <a:picLocks noChangeAspect="1"/>
          </p:cNvPicPr>
          <p:nvPr/>
        </p:nvPicPr>
        <p:blipFill>
          <a:blip r:embed="rId11"/>
          <a:stretch>
            <a:fillRect/>
          </a:stretch>
        </p:blipFill>
        <p:spPr>
          <a:xfrm>
            <a:off x="1805234" y="5054039"/>
            <a:ext cx="4385936" cy="1268474"/>
          </a:xfrm>
          <a:prstGeom prst="rect">
            <a:avLst/>
          </a:prstGeom>
        </p:spPr>
      </p:pic>
      <p:pic>
        <p:nvPicPr>
          <p:cNvPr id="2" name="Picture 2" descr="Bildresultat fÃ¶r spotify">
            <a:extLst>
              <a:ext uri="{FF2B5EF4-FFF2-40B4-BE49-F238E27FC236}">
                <a16:creationId xmlns:a16="http://schemas.microsoft.com/office/drawing/2014/main" id="{1C2DE7D4-06B5-4D9B-B39F-8B5E8AEB756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0345" r="2034" b="28037"/>
          <a:stretch/>
        </p:blipFill>
        <p:spPr bwMode="auto">
          <a:xfrm>
            <a:off x="3508822" y="2613642"/>
            <a:ext cx="3639416" cy="1276045"/>
          </a:xfrm>
          <a:prstGeom prst="rect">
            <a:avLst/>
          </a:prstGeom>
          <a:noFill/>
          <a:extLst>
            <a:ext uri="{909E8E84-426E-40DD-AFC4-6F175D3DCCD1}">
              <a14:hiddenFill xmlns:a14="http://schemas.microsoft.com/office/drawing/2010/main">
                <a:solidFill>
                  <a:srgbClr val="FFFFFF"/>
                </a:solidFill>
              </a14:hiddenFill>
            </a:ext>
          </a:extLst>
        </p:spPr>
      </p:pic>
      <p:pic>
        <p:nvPicPr>
          <p:cNvPr id="15" name="Bildobjekt 14">
            <a:extLst>
              <a:ext uri="{FF2B5EF4-FFF2-40B4-BE49-F238E27FC236}">
                <a16:creationId xmlns:a16="http://schemas.microsoft.com/office/drawing/2014/main" id="{A9EFF3A4-527D-4247-904C-86E310E873FE}"/>
              </a:ext>
            </a:extLst>
          </p:cNvPr>
          <p:cNvPicPr>
            <a:picLocks noChangeAspect="1"/>
          </p:cNvPicPr>
          <p:nvPr/>
        </p:nvPicPr>
        <p:blipFill>
          <a:blip r:embed="rId13"/>
          <a:stretch>
            <a:fillRect/>
          </a:stretch>
        </p:blipFill>
        <p:spPr>
          <a:xfrm>
            <a:off x="6451741" y="3749426"/>
            <a:ext cx="2529840" cy="816795"/>
          </a:xfrm>
          <a:prstGeom prst="rect">
            <a:avLst/>
          </a:prstGeom>
        </p:spPr>
      </p:pic>
    </p:spTree>
    <p:extLst>
      <p:ext uri="{BB962C8B-B14F-4D97-AF65-F5344CB8AC3E}">
        <p14:creationId xmlns:p14="http://schemas.microsoft.com/office/powerpoint/2010/main" val="173691955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Onlinemedia 2" title="ￃﾖppnaDￃﾶrren - Fￃﾶr ett ￃﾶppnare Sverige!">
            <a:hlinkClick r:id="" action="ppaction://media"/>
            <a:extLst>
              <a:ext uri="{FF2B5EF4-FFF2-40B4-BE49-F238E27FC236}">
                <a16:creationId xmlns:a16="http://schemas.microsoft.com/office/drawing/2014/main" id="{93EE140A-C582-443E-8FBF-9F0F7548F515}"/>
              </a:ext>
            </a:extLst>
          </p:cNvPr>
          <p:cNvPicPr>
            <a:picLocks noRot="1" noChangeAspect="1"/>
          </p:cNvPicPr>
          <p:nvPr>
            <a:videoFile r:link="rId1"/>
          </p:nvPr>
        </p:nvPicPr>
        <p:blipFill>
          <a:blip r:embed="rId4"/>
          <a:stretch>
            <a:fillRect/>
          </a:stretch>
        </p:blipFill>
        <p:spPr>
          <a:xfrm>
            <a:off x="122767" y="449580"/>
            <a:ext cx="8906933" cy="5010150"/>
          </a:xfrm>
          <a:prstGeom prst="rect">
            <a:avLst/>
          </a:prstGeom>
        </p:spPr>
      </p:pic>
    </p:spTree>
    <p:extLst>
      <p:ext uri="{BB962C8B-B14F-4D97-AF65-F5344CB8AC3E}">
        <p14:creationId xmlns:p14="http://schemas.microsoft.com/office/powerpoint/2010/main" val="202064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BAB3AC7-3B33-474A-9148-6F613BE5C655}"/>
              </a:ext>
            </a:extLst>
          </p:cNvPr>
          <p:cNvSpPr>
            <a:spLocks noGrp="1"/>
          </p:cNvSpPr>
          <p:nvPr>
            <p:ph type="ctrTitle"/>
          </p:nvPr>
        </p:nvSpPr>
        <p:spPr/>
        <p:txBody>
          <a:bodyPr/>
          <a:lstStyle/>
          <a:p>
            <a:r>
              <a:rPr lang="sv-SE" dirty="0"/>
              <a:t>Länk till filmen med Antonia </a:t>
            </a:r>
          </a:p>
        </p:txBody>
      </p:sp>
      <p:sp>
        <p:nvSpPr>
          <p:cNvPr id="3" name="Underrubrik 2">
            <a:extLst>
              <a:ext uri="{FF2B5EF4-FFF2-40B4-BE49-F238E27FC236}">
                <a16:creationId xmlns:a16="http://schemas.microsoft.com/office/drawing/2014/main" id="{DDEEAB99-6D36-4B99-8CB7-401EDBB09DC0}"/>
              </a:ext>
            </a:extLst>
          </p:cNvPr>
          <p:cNvSpPr>
            <a:spLocks noGrp="1"/>
          </p:cNvSpPr>
          <p:nvPr>
            <p:ph type="subTitle" idx="1"/>
          </p:nvPr>
        </p:nvSpPr>
        <p:spPr/>
        <p:txBody>
          <a:bodyPr/>
          <a:lstStyle/>
          <a:p>
            <a:r>
              <a:rPr lang="sv-SE" dirty="0">
                <a:hlinkClick r:id="rId2"/>
              </a:rPr>
              <a:t>https://youtu.be/Tv0My7Ityi8</a:t>
            </a:r>
            <a:br>
              <a:rPr lang="sv-SE" dirty="0"/>
            </a:br>
            <a:r>
              <a:rPr lang="sv-SE" dirty="0"/>
              <a:t>Om den förra bilden inte spelar upp av sig själv </a:t>
            </a:r>
            <a:br>
              <a:rPr lang="sv-SE" dirty="0"/>
            </a:br>
            <a:r>
              <a:rPr lang="sv-SE" dirty="0"/>
              <a:t>(beror på olika inställningar)</a:t>
            </a:r>
          </a:p>
        </p:txBody>
      </p:sp>
    </p:spTree>
    <p:extLst>
      <p:ext uri="{BB962C8B-B14F-4D97-AF65-F5344CB8AC3E}">
        <p14:creationId xmlns:p14="http://schemas.microsoft.com/office/powerpoint/2010/main" val="1995376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71A34FA9-8ED3-499C-8313-5EDF320319B7}"/>
              </a:ext>
            </a:extLst>
          </p:cNvPr>
          <p:cNvPicPr>
            <a:picLocks noChangeAspect="1"/>
          </p:cNvPicPr>
          <p:nvPr/>
        </p:nvPicPr>
        <p:blipFill>
          <a:blip r:embed="rId3"/>
          <a:stretch>
            <a:fillRect/>
          </a:stretch>
        </p:blipFill>
        <p:spPr>
          <a:xfrm>
            <a:off x="28578" y="301669"/>
            <a:ext cx="2400300" cy="3526051"/>
          </a:xfrm>
          <a:prstGeom prst="rect">
            <a:avLst/>
          </a:prstGeom>
        </p:spPr>
      </p:pic>
      <p:sp>
        <p:nvSpPr>
          <p:cNvPr id="7" name="Platshållare för text 6">
            <a:extLst>
              <a:ext uri="{FF2B5EF4-FFF2-40B4-BE49-F238E27FC236}">
                <a16:creationId xmlns:a16="http://schemas.microsoft.com/office/drawing/2014/main" id="{6CDEFC10-F1DB-4E4C-A242-889DA3E089B1}"/>
              </a:ext>
            </a:extLst>
          </p:cNvPr>
          <p:cNvSpPr>
            <a:spLocks noGrp="1"/>
          </p:cNvSpPr>
          <p:nvPr>
            <p:ph type="body" sz="quarter" idx="10"/>
          </p:nvPr>
        </p:nvSpPr>
        <p:spPr>
          <a:xfrm>
            <a:off x="629841" y="4440815"/>
            <a:ext cx="1799035" cy="417440"/>
          </a:xfrm>
        </p:spPr>
        <p:txBody>
          <a:bodyPr/>
          <a:lstStyle/>
          <a:p>
            <a:pPr lvl="0">
              <a:lnSpc>
                <a:spcPct val="100000"/>
              </a:lnSpc>
              <a:defRPr/>
            </a:pPr>
            <a:r>
              <a:rPr lang="sv-SE" sz="1200" b="1" dirty="0"/>
              <a:t>Hållbar produktion och konsumtion</a:t>
            </a:r>
            <a:endParaRPr lang="sv-SE" sz="1200" dirty="0"/>
          </a:p>
        </p:txBody>
      </p:sp>
      <p:sp>
        <p:nvSpPr>
          <p:cNvPr id="8" name="Platshållare för text 7">
            <a:extLst>
              <a:ext uri="{FF2B5EF4-FFF2-40B4-BE49-F238E27FC236}">
                <a16:creationId xmlns:a16="http://schemas.microsoft.com/office/drawing/2014/main" id="{F67CA25C-39B4-4C28-8E03-8B26D91F7C98}"/>
              </a:ext>
            </a:extLst>
          </p:cNvPr>
          <p:cNvSpPr>
            <a:spLocks noGrp="1"/>
          </p:cNvSpPr>
          <p:nvPr>
            <p:ph type="body" sz="quarter" idx="11"/>
          </p:nvPr>
        </p:nvSpPr>
        <p:spPr>
          <a:xfrm>
            <a:off x="2658649" y="4440815"/>
            <a:ext cx="1799035" cy="417440"/>
          </a:xfrm>
        </p:spPr>
        <p:txBody>
          <a:bodyPr/>
          <a:lstStyle/>
          <a:p>
            <a:r>
              <a:rPr lang="sv-SE" sz="1200" b="1" dirty="0"/>
              <a:t>Inkluderande samhälle</a:t>
            </a:r>
            <a:endParaRPr lang="sv-SE" sz="1200" dirty="0"/>
          </a:p>
        </p:txBody>
      </p:sp>
      <p:sp>
        <p:nvSpPr>
          <p:cNvPr id="9" name="Platshållare för text 8">
            <a:extLst>
              <a:ext uri="{FF2B5EF4-FFF2-40B4-BE49-F238E27FC236}">
                <a16:creationId xmlns:a16="http://schemas.microsoft.com/office/drawing/2014/main" id="{2A0A210B-5216-4171-B38E-E72145D4318C}"/>
              </a:ext>
            </a:extLst>
          </p:cNvPr>
          <p:cNvSpPr>
            <a:spLocks noGrp="1"/>
          </p:cNvSpPr>
          <p:nvPr>
            <p:ph type="body" sz="quarter" idx="12"/>
          </p:nvPr>
        </p:nvSpPr>
        <p:spPr>
          <a:xfrm>
            <a:off x="4687457" y="4440815"/>
            <a:ext cx="1799035" cy="417440"/>
          </a:xfrm>
        </p:spPr>
        <p:txBody>
          <a:bodyPr/>
          <a:lstStyle/>
          <a:p>
            <a:r>
              <a:rPr lang="sv-SE" sz="1200" b="1" dirty="0"/>
              <a:t>Framtidens mat</a:t>
            </a:r>
            <a:endParaRPr lang="sv-SE" sz="1200" dirty="0"/>
          </a:p>
        </p:txBody>
      </p:sp>
      <p:sp>
        <p:nvSpPr>
          <p:cNvPr id="10" name="Platshållare för text 9">
            <a:extLst>
              <a:ext uri="{FF2B5EF4-FFF2-40B4-BE49-F238E27FC236}">
                <a16:creationId xmlns:a16="http://schemas.microsoft.com/office/drawing/2014/main" id="{6BAB6F74-0CB1-417C-9D4F-054ED961C596}"/>
              </a:ext>
            </a:extLst>
          </p:cNvPr>
          <p:cNvSpPr>
            <a:spLocks noGrp="1"/>
          </p:cNvSpPr>
          <p:nvPr>
            <p:ph type="body" sz="quarter" idx="13"/>
          </p:nvPr>
        </p:nvSpPr>
        <p:spPr>
          <a:xfrm>
            <a:off x="6716265" y="4440815"/>
            <a:ext cx="1799035" cy="417440"/>
          </a:xfrm>
        </p:spPr>
        <p:txBody>
          <a:bodyPr/>
          <a:lstStyle/>
          <a:p>
            <a:r>
              <a:rPr lang="sv-SE" sz="1200" b="1" dirty="0"/>
              <a:t>Cirkulär ekonomi</a:t>
            </a:r>
            <a:endParaRPr lang="sv-SE" dirty="0"/>
          </a:p>
        </p:txBody>
      </p:sp>
      <p:pic>
        <p:nvPicPr>
          <p:cNvPr id="17" name="Platshållare för bild 16" descr="En bild som visar inomhus, bord, stor, orange&#10;&#10;Automatiskt genererad beskrivning">
            <a:extLst>
              <a:ext uri="{FF2B5EF4-FFF2-40B4-BE49-F238E27FC236}">
                <a16:creationId xmlns:a16="http://schemas.microsoft.com/office/drawing/2014/main" id="{244F4D53-EF88-4B1D-B84C-F0D36E7332B3}"/>
              </a:ext>
            </a:extLst>
          </p:cNvPr>
          <p:cNvPicPr>
            <a:picLocks noGrp="1" noChangeAspect="1"/>
          </p:cNvPicPr>
          <p:nvPr>
            <p:ph type="pic" sz="quarter" idx="14"/>
          </p:nvPr>
        </p:nvPicPr>
        <p:blipFill>
          <a:blip r:embed="rId4"/>
          <a:srcRect/>
          <a:stretch>
            <a:fillRect/>
          </a:stretch>
        </p:blipFill>
        <p:spPr>
          <a:xfrm>
            <a:off x="623713" y="2160663"/>
            <a:ext cx="1798200" cy="2039761"/>
          </a:xfrm>
        </p:spPr>
      </p:pic>
      <p:pic>
        <p:nvPicPr>
          <p:cNvPr id="19" name="Platshållare för bild 18" descr="En bild som visar person, inomhus, bord, tårta&#10;&#10;Automatiskt genererad beskrivning">
            <a:extLst>
              <a:ext uri="{FF2B5EF4-FFF2-40B4-BE49-F238E27FC236}">
                <a16:creationId xmlns:a16="http://schemas.microsoft.com/office/drawing/2014/main" id="{AF3ADD7A-01DE-47D1-8169-5FA89BAD8450}"/>
              </a:ext>
            </a:extLst>
          </p:cNvPr>
          <p:cNvPicPr>
            <a:picLocks noGrp="1" noChangeAspect="1"/>
          </p:cNvPicPr>
          <p:nvPr>
            <p:ph type="pic" sz="quarter" idx="15"/>
          </p:nvPr>
        </p:nvPicPr>
        <p:blipFill>
          <a:blip r:embed="rId5"/>
          <a:srcRect/>
          <a:stretch>
            <a:fillRect/>
          </a:stretch>
        </p:blipFill>
        <p:spPr>
          <a:xfrm>
            <a:off x="2652799" y="2160663"/>
            <a:ext cx="1798200" cy="2039761"/>
          </a:xfrm>
        </p:spPr>
      </p:pic>
      <p:pic>
        <p:nvPicPr>
          <p:cNvPr id="21" name="Platshållare för bild 20" descr="En bild som visar utomhus, orange, gräs, röd&#10;&#10;Automatiskt genererad beskrivning">
            <a:extLst>
              <a:ext uri="{FF2B5EF4-FFF2-40B4-BE49-F238E27FC236}">
                <a16:creationId xmlns:a16="http://schemas.microsoft.com/office/drawing/2014/main" id="{2F9D2C1A-4A91-49EB-896F-A6C63E80A1E7}"/>
              </a:ext>
            </a:extLst>
          </p:cNvPr>
          <p:cNvPicPr>
            <a:picLocks noGrp="1" noChangeAspect="1"/>
          </p:cNvPicPr>
          <p:nvPr>
            <p:ph type="pic" sz="quarter" idx="16"/>
          </p:nvPr>
        </p:nvPicPr>
        <p:blipFill>
          <a:blip r:embed="rId6"/>
          <a:srcRect t="33" b="33"/>
          <a:stretch>
            <a:fillRect/>
          </a:stretch>
        </p:blipFill>
        <p:spPr>
          <a:xfrm>
            <a:off x="4681885" y="2160663"/>
            <a:ext cx="1798200" cy="2039761"/>
          </a:xfrm>
        </p:spPr>
      </p:pic>
      <p:pic>
        <p:nvPicPr>
          <p:cNvPr id="41" name="Platshållare för bild 40" descr="En bild som visar gräs, utomhus, sitter, fågel&#10;&#10;Automatiskt genererad beskrivning">
            <a:extLst>
              <a:ext uri="{FF2B5EF4-FFF2-40B4-BE49-F238E27FC236}">
                <a16:creationId xmlns:a16="http://schemas.microsoft.com/office/drawing/2014/main" id="{742CC89A-098B-44B0-B53C-608CA760F68B}"/>
              </a:ext>
            </a:extLst>
          </p:cNvPr>
          <p:cNvPicPr>
            <a:picLocks noGrp="1" noChangeAspect="1"/>
          </p:cNvPicPr>
          <p:nvPr>
            <p:ph type="pic" sz="quarter" idx="17"/>
          </p:nvPr>
        </p:nvPicPr>
        <p:blipFill>
          <a:blip r:embed="rId7"/>
          <a:srcRect/>
          <a:stretch>
            <a:fillRect/>
          </a:stretch>
        </p:blipFill>
        <p:spPr>
          <a:xfrm>
            <a:off x="6710971" y="2160663"/>
            <a:ext cx="1798200" cy="2039761"/>
          </a:xfrm>
        </p:spPr>
      </p:pic>
      <p:sp>
        <p:nvSpPr>
          <p:cNvPr id="6" name="Rubrik 5">
            <a:extLst>
              <a:ext uri="{FF2B5EF4-FFF2-40B4-BE49-F238E27FC236}">
                <a16:creationId xmlns:a16="http://schemas.microsoft.com/office/drawing/2014/main" id="{CF028D35-F1E5-4127-BC86-412E68BDBE03}"/>
              </a:ext>
            </a:extLst>
          </p:cNvPr>
          <p:cNvSpPr>
            <a:spLocks noGrp="1"/>
          </p:cNvSpPr>
          <p:nvPr>
            <p:ph type="title"/>
          </p:nvPr>
        </p:nvSpPr>
        <p:spPr/>
        <p:txBody>
          <a:bodyPr/>
          <a:lstStyle/>
          <a:p>
            <a:r>
              <a:rPr lang="sv-SE" dirty="0" err="1"/>
              <a:t>Innovera</a:t>
            </a:r>
            <a:r>
              <a:rPr lang="sv-SE" dirty="0"/>
              <a:t> och accelerera lösningar för en hållbar värld</a:t>
            </a:r>
          </a:p>
        </p:txBody>
      </p:sp>
      <p:sp>
        <p:nvSpPr>
          <p:cNvPr id="2" name="Platshållare för text 1">
            <a:extLst>
              <a:ext uri="{FF2B5EF4-FFF2-40B4-BE49-F238E27FC236}">
                <a16:creationId xmlns:a16="http://schemas.microsoft.com/office/drawing/2014/main" id="{85B77B64-5EE2-4AD6-B1DD-70E35AE50831}"/>
              </a:ext>
            </a:extLst>
          </p:cNvPr>
          <p:cNvSpPr>
            <a:spLocks noGrp="1"/>
          </p:cNvSpPr>
          <p:nvPr>
            <p:ph type="body" sz="quarter" idx="18"/>
          </p:nvPr>
        </p:nvSpPr>
        <p:spPr/>
        <p:txBody>
          <a:bodyPr/>
          <a:lstStyle/>
          <a:p>
            <a:endParaRPr lang="sv-SE"/>
          </a:p>
        </p:txBody>
      </p:sp>
      <p:sp>
        <p:nvSpPr>
          <p:cNvPr id="18" name="Platshållare för text 9">
            <a:extLst>
              <a:ext uri="{FF2B5EF4-FFF2-40B4-BE49-F238E27FC236}">
                <a16:creationId xmlns:a16="http://schemas.microsoft.com/office/drawing/2014/main" id="{BEBA2BD4-1217-4359-B1D5-A503DFC5FDB3}"/>
              </a:ext>
            </a:extLst>
          </p:cNvPr>
          <p:cNvSpPr txBox="1">
            <a:spLocks/>
          </p:cNvSpPr>
          <p:nvPr/>
        </p:nvSpPr>
        <p:spPr>
          <a:xfrm>
            <a:off x="6716266" y="4858255"/>
            <a:ext cx="1799035" cy="1038135"/>
          </a:xfrm>
          <a:prstGeom prst="rect">
            <a:avLst/>
          </a:prstGeom>
        </p:spPr>
        <p:txBody>
          <a:bodyPr vert="horz" lIns="0" tIns="0" rIns="0" bIns="0" rtlCol="0">
            <a:noAutofit/>
          </a:bodyPr>
          <a:lstStyle>
            <a:lvl1pPr marL="0" indent="0" algn="l" defTabSz="914400" rtl="0" eaLnBrk="1" latinLnBrk="0" hangingPunct="1">
              <a:lnSpc>
                <a:spcPct val="130000"/>
              </a:lnSpc>
              <a:spcBef>
                <a:spcPts val="1000"/>
              </a:spcBef>
              <a:buClr>
                <a:schemeClr val="accent1"/>
              </a:buClr>
              <a:buFont typeface="Arial" panose="020B0604020202020204" pitchFamily="34" charset="0"/>
              <a:buNone/>
              <a:defRPr sz="1400" kern="1200">
                <a:solidFill>
                  <a:schemeClr val="tx1"/>
                </a:solidFill>
                <a:latin typeface="+mn-lt"/>
                <a:ea typeface="+mn-ea"/>
                <a:cs typeface="+mn-cs"/>
              </a:defRPr>
            </a:lvl1pPr>
            <a:lvl2pPr marL="460800" indent="-228600"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mn-lt"/>
                <a:ea typeface="+mn-ea"/>
                <a:cs typeface="+mn-cs"/>
              </a:defRPr>
            </a:lvl2pPr>
            <a:lvl3pPr marL="691200" indent="-228600" algn="l" defTabSz="914400" rtl="0" eaLnBrk="1" latinLnBrk="0" hangingPunct="1">
              <a:lnSpc>
                <a:spcPct val="130000"/>
              </a:lnSpc>
              <a:spcBef>
                <a:spcPts val="500"/>
              </a:spcBef>
              <a:buFont typeface="Arial" panose="020B0604020202020204" pitchFamily="34" charset="0"/>
              <a:buChar char="•"/>
              <a:defRPr sz="1100" kern="1200">
                <a:solidFill>
                  <a:schemeClr val="tx1"/>
                </a:solidFill>
                <a:latin typeface="+mn-lt"/>
                <a:ea typeface="+mn-ea"/>
                <a:cs typeface="+mn-cs"/>
              </a:defRPr>
            </a:lvl3pPr>
            <a:lvl4pPr marL="921600" indent="-228600" algn="l" defTabSz="914400" rtl="0" eaLnBrk="1" latinLnBrk="0" hangingPunct="1">
              <a:lnSpc>
                <a:spcPct val="130000"/>
              </a:lnSpc>
              <a:spcBef>
                <a:spcPts val="500"/>
              </a:spcBef>
              <a:buFont typeface="Arial" panose="020B0604020202020204" pitchFamily="34" charset="0"/>
              <a:buChar char="•"/>
              <a:defRPr sz="800" kern="1200">
                <a:solidFill>
                  <a:schemeClr val="tx1"/>
                </a:solidFill>
                <a:latin typeface="+mn-lt"/>
                <a:ea typeface="+mn-ea"/>
                <a:cs typeface="+mn-cs"/>
              </a:defRPr>
            </a:lvl4pPr>
            <a:lvl5pPr marL="1116000" indent="-228600" algn="l" defTabSz="914400" rtl="0" eaLnBrk="1" latinLnBrk="0" hangingPunct="1">
              <a:lnSpc>
                <a:spcPct val="130000"/>
              </a:lnSpc>
              <a:spcBef>
                <a:spcPts val="500"/>
              </a:spcBef>
              <a:buFont typeface="Arial" panose="020B0604020202020204" pitchFamily="34" charset="0"/>
              <a:buChar char="•"/>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sz="900" dirty="0"/>
          </a:p>
        </p:txBody>
      </p:sp>
      <p:pic>
        <p:nvPicPr>
          <p:cNvPr id="20" name="Bildobjekt 19">
            <a:extLst>
              <a:ext uri="{FF2B5EF4-FFF2-40B4-BE49-F238E27FC236}">
                <a16:creationId xmlns:a16="http://schemas.microsoft.com/office/drawing/2014/main" id="{6525BE7F-49F5-42EF-A3AB-5BA1EEB8F52C}"/>
              </a:ext>
            </a:extLst>
          </p:cNvPr>
          <p:cNvPicPr>
            <a:picLocks noChangeAspect="1"/>
          </p:cNvPicPr>
          <p:nvPr/>
        </p:nvPicPr>
        <p:blipFill>
          <a:blip r:embed="rId8"/>
          <a:stretch>
            <a:fillRect/>
          </a:stretch>
        </p:blipFill>
        <p:spPr>
          <a:xfrm>
            <a:off x="7207654" y="358585"/>
            <a:ext cx="1307647" cy="751591"/>
          </a:xfrm>
          <a:prstGeom prst="rect">
            <a:avLst/>
          </a:prstGeom>
        </p:spPr>
      </p:pic>
    </p:spTree>
    <p:extLst>
      <p:ext uri="{BB962C8B-B14F-4D97-AF65-F5344CB8AC3E}">
        <p14:creationId xmlns:p14="http://schemas.microsoft.com/office/powerpoint/2010/main" val="435963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B0FEE980-CC10-4289-B13A-64A7DDD78263}"/>
              </a:ext>
            </a:extLst>
          </p:cNvPr>
          <p:cNvPicPr>
            <a:picLocks noChangeAspect="1"/>
          </p:cNvPicPr>
          <p:nvPr/>
        </p:nvPicPr>
        <p:blipFill>
          <a:blip r:embed="rId3"/>
          <a:stretch>
            <a:fillRect/>
          </a:stretch>
        </p:blipFill>
        <p:spPr>
          <a:xfrm>
            <a:off x="4892040" y="5244071"/>
            <a:ext cx="4191000" cy="1485900"/>
          </a:xfrm>
          <a:prstGeom prst="rect">
            <a:avLst/>
          </a:prstGeom>
        </p:spPr>
      </p:pic>
      <p:pic>
        <p:nvPicPr>
          <p:cNvPr id="4" name="Picture 2" descr="https://www.esf.se/PageFiles/Pressmaterial/Loggor%20jpg/EU_flagga_EurSocfond_cmyk-arial_700.png">
            <a:extLst>
              <a:ext uri="{FF2B5EF4-FFF2-40B4-BE49-F238E27FC236}">
                <a16:creationId xmlns:a16="http://schemas.microsoft.com/office/drawing/2014/main" id="{30FE37E4-BA0D-4FEC-B8A5-73B93DD40D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607" y="5980108"/>
            <a:ext cx="685393" cy="579193"/>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8" name="Rubrik 3">
            <a:extLst>
              <a:ext uri="{FF2B5EF4-FFF2-40B4-BE49-F238E27FC236}">
                <a16:creationId xmlns:a16="http://schemas.microsoft.com/office/drawing/2014/main" id="{1A2AB7AA-EED3-440F-B640-5C4E31A0C9C2}"/>
              </a:ext>
            </a:extLst>
          </p:cNvPr>
          <p:cNvSpPr txBox="1">
            <a:spLocks/>
          </p:cNvSpPr>
          <p:nvPr/>
        </p:nvSpPr>
        <p:spPr>
          <a:xfrm>
            <a:off x="3010815" y="1613929"/>
            <a:ext cx="4296001" cy="595871"/>
          </a:xfrm>
          <a:prstGeom prst="rect">
            <a:avLst/>
          </a:prstGeom>
        </p:spPr>
        <p:txBody>
          <a:bodyPr vert="horz" lIns="91440" tIns="45720" rIns="91440" bIns="45720" rtlCol="0" anchor="b">
            <a:noAutofit/>
          </a:bodyPr>
          <a:lstStyle>
            <a:lvl1pPr algn="l" defTabSz="457200" rtl="0" eaLnBrk="1" latinLnBrk="0" hangingPunct="1">
              <a:spcBef>
                <a:spcPct val="0"/>
              </a:spcBef>
              <a:buNone/>
              <a:defRPr sz="3000" b="0" kern="1200">
                <a:solidFill>
                  <a:schemeClr val="bg1"/>
                </a:solidFill>
                <a:latin typeface="Arial"/>
                <a:ea typeface="+mj-ea"/>
                <a:cs typeface="Arial"/>
              </a:defRPr>
            </a:lvl1pPr>
          </a:lstStyle>
          <a:p>
            <a:r>
              <a:rPr lang="sv-SE" sz="2400" dirty="0"/>
              <a:t> Vår förändringsteori</a:t>
            </a:r>
          </a:p>
        </p:txBody>
      </p:sp>
      <p:sp>
        <p:nvSpPr>
          <p:cNvPr id="9" name="Platshållare för innehåll 4">
            <a:extLst>
              <a:ext uri="{FF2B5EF4-FFF2-40B4-BE49-F238E27FC236}">
                <a16:creationId xmlns:a16="http://schemas.microsoft.com/office/drawing/2014/main" id="{BC94F26A-8071-46A1-B54A-0DF1D53E44A3}"/>
              </a:ext>
            </a:extLst>
          </p:cNvPr>
          <p:cNvSpPr>
            <a:spLocks noGrp="1"/>
          </p:cNvSpPr>
          <p:nvPr>
            <p:ph type="subTitle" idx="1"/>
          </p:nvPr>
        </p:nvSpPr>
        <p:spPr>
          <a:xfrm>
            <a:off x="594101" y="2738838"/>
            <a:ext cx="7955796" cy="1752600"/>
          </a:xfrm>
        </p:spPr>
        <p:txBody>
          <a:bodyPr>
            <a:normAutofit/>
          </a:bodyPr>
          <a:lstStyle/>
          <a:p>
            <a:pPr lvl="1"/>
            <a:r>
              <a:rPr lang="sv-SE" sz="5000" b="1" dirty="0">
                <a:solidFill>
                  <a:schemeClr val="bg1"/>
                </a:solidFill>
              </a:rPr>
              <a:t>Möten leder till nätverk – nätverk leder till jobb</a:t>
            </a:r>
          </a:p>
          <a:p>
            <a:endParaRPr lang="sv-SE" sz="5000" b="1" dirty="0">
              <a:solidFill>
                <a:schemeClr val="bg1"/>
              </a:solidFill>
            </a:endParaRPr>
          </a:p>
        </p:txBody>
      </p:sp>
      <p:pic>
        <p:nvPicPr>
          <p:cNvPr id="3" name="Bildobjekt 2">
            <a:extLst>
              <a:ext uri="{FF2B5EF4-FFF2-40B4-BE49-F238E27FC236}">
                <a16:creationId xmlns:a16="http://schemas.microsoft.com/office/drawing/2014/main" id="{D27C758F-0946-48E5-8F89-9306A8FD4CAE}"/>
              </a:ext>
            </a:extLst>
          </p:cNvPr>
          <p:cNvPicPr>
            <a:picLocks noChangeAspect="1"/>
          </p:cNvPicPr>
          <p:nvPr/>
        </p:nvPicPr>
        <p:blipFill>
          <a:blip r:embed="rId5"/>
          <a:stretch>
            <a:fillRect/>
          </a:stretch>
        </p:blipFill>
        <p:spPr>
          <a:xfrm>
            <a:off x="1288732" y="663610"/>
            <a:ext cx="6274610" cy="1810709"/>
          </a:xfrm>
          <a:prstGeom prst="rect">
            <a:avLst/>
          </a:prstGeom>
        </p:spPr>
      </p:pic>
      <p:sp>
        <p:nvSpPr>
          <p:cNvPr id="10" name="Rubrik 9">
            <a:extLst>
              <a:ext uri="{FF2B5EF4-FFF2-40B4-BE49-F238E27FC236}">
                <a16:creationId xmlns:a16="http://schemas.microsoft.com/office/drawing/2014/main" id="{81D9906E-D1A5-4496-A688-DF746D11B326}"/>
              </a:ext>
            </a:extLst>
          </p:cNvPr>
          <p:cNvSpPr>
            <a:spLocks noGrp="1"/>
          </p:cNvSpPr>
          <p:nvPr>
            <p:ph type="ctrTitle"/>
          </p:nvPr>
        </p:nvSpPr>
        <p:spPr/>
        <p:txBody>
          <a:bodyPr/>
          <a:lstStyle/>
          <a:p>
            <a:endParaRPr lang="sv-SE"/>
          </a:p>
        </p:txBody>
      </p:sp>
    </p:spTree>
    <p:extLst>
      <p:ext uri="{BB962C8B-B14F-4D97-AF65-F5344CB8AC3E}">
        <p14:creationId xmlns:p14="http://schemas.microsoft.com/office/powerpoint/2010/main" val="143956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4E2B8341-25BF-4F11-A1AB-992D52FF05BA}"/>
              </a:ext>
            </a:extLst>
          </p:cNvPr>
          <p:cNvSpPr>
            <a:spLocks noGrp="1"/>
          </p:cNvSpPr>
          <p:nvPr>
            <p:ph type="ctrTitle"/>
          </p:nvPr>
        </p:nvSpPr>
        <p:spPr>
          <a:xfrm>
            <a:off x="577441" y="4693418"/>
            <a:ext cx="6262449" cy="1619579"/>
          </a:xfrm>
        </p:spPr>
        <p:txBody>
          <a:bodyPr/>
          <a:lstStyle/>
          <a:p>
            <a:r>
              <a:rPr lang="sv-SE" sz="2700" b="1" dirty="0"/>
              <a:t>Över 50 000 personer har träffats sedan starten 2015</a:t>
            </a:r>
          </a:p>
        </p:txBody>
      </p:sp>
      <p:pic>
        <p:nvPicPr>
          <p:cNvPr id="14" name="Platshållare för bild 16" descr="En bild som visar person, inomhus, stående, man&#10;&#10;Automatiskt genererad beskrivning">
            <a:extLst>
              <a:ext uri="{FF2B5EF4-FFF2-40B4-BE49-F238E27FC236}">
                <a16:creationId xmlns:a16="http://schemas.microsoft.com/office/drawing/2014/main" id="{3BB345FE-190F-4D7D-AE9D-08500F2AB556}"/>
              </a:ext>
            </a:extLst>
          </p:cNvPr>
          <p:cNvPicPr>
            <a:picLocks noChangeAspect="1"/>
          </p:cNvPicPr>
          <p:nvPr/>
        </p:nvPicPr>
        <p:blipFill rotWithShape="1">
          <a:blip r:embed="rId3"/>
          <a:srcRect l="11087" t="9376" r="424" b="9376"/>
          <a:stretch/>
        </p:blipFill>
        <p:spPr>
          <a:xfrm>
            <a:off x="3796858" y="448307"/>
            <a:ext cx="3745191" cy="2343150"/>
          </a:xfrm>
          <a:prstGeom prst="rect">
            <a:avLst/>
          </a:prstGeom>
        </p:spPr>
      </p:pic>
      <p:pic>
        <p:nvPicPr>
          <p:cNvPr id="15" name="Platshållare för bild 18" descr="En bild som visar inomhus, person, barn, sitter&#10;&#10;Automatiskt genererad beskrivning">
            <a:extLst>
              <a:ext uri="{FF2B5EF4-FFF2-40B4-BE49-F238E27FC236}">
                <a16:creationId xmlns:a16="http://schemas.microsoft.com/office/drawing/2014/main" id="{7DE5C825-3BD7-45DB-B883-002FA06350B6}"/>
              </a:ext>
            </a:extLst>
          </p:cNvPr>
          <p:cNvPicPr>
            <a:picLocks noChangeAspect="1"/>
          </p:cNvPicPr>
          <p:nvPr/>
        </p:nvPicPr>
        <p:blipFill>
          <a:blip r:embed="rId4"/>
          <a:srcRect l="1172" r="1172"/>
          <a:stretch>
            <a:fillRect/>
          </a:stretch>
        </p:blipFill>
        <p:spPr>
          <a:xfrm>
            <a:off x="3796995" y="2931820"/>
            <a:ext cx="3742183" cy="2207889"/>
          </a:xfrm>
          <a:prstGeom prst="rect">
            <a:avLst/>
          </a:prstGeom>
        </p:spPr>
      </p:pic>
      <p:pic>
        <p:nvPicPr>
          <p:cNvPr id="28" name="Bildobjekt 27" descr="En bild som visar ritning&#10;&#10;Automatiskt genererad beskrivning">
            <a:extLst>
              <a:ext uri="{FF2B5EF4-FFF2-40B4-BE49-F238E27FC236}">
                <a16:creationId xmlns:a16="http://schemas.microsoft.com/office/drawing/2014/main" id="{8E681887-8AEC-49B2-ACD8-E4E58D0EC729}"/>
              </a:ext>
            </a:extLst>
          </p:cNvPr>
          <p:cNvPicPr>
            <a:picLocks noChangeAspect="1"/>
          </p:cNvPicPr>
          <p:nvPr/>
        </p:nvPicPr>
        <p:blipFill>
          <a:blip r:embed="rId5"/>
          <a:stretch>
            <a:fillRect/>
          </a:stretch>
        </p:blipFill>
        <p:spPr>
          <a:xfrm>
            <a:off x="6544468" y="4643414"/>
            <a:ext cx="994711" cy="496295"/>
          </a:xfrm>
          <a:prstGeom prst="rect">
            <a:avLst/>
          </a:prstGeom>
        </p:spPr>
      </p:pic>
      <p:grpSp>
        <p:nvGrpSpPr>
          <p:cNvPr id="2" name="Grupp 1">
            <a:extLst>
              <a:ext uri="{FF2B5EF4-FFF2-40B4-BE49-F238E27FC236}">
                <a16:creationId xmlns:a16="http://schemas.microsoft.com/office/drawing/2014/main" id="{C74571C9-F2A6-4D83-A403-D35004C66B21}"/>
              </a:ext>
            </a:extLst>
          </p:cNvPr>
          <p:cNvGrpSpPr/>
          <p:nvPr/>
        </p:nvGrpSpPr>
        <p:grpSpPr>
          <a:xfrm>
            <a:off x="467427" y="444053"/>
            <a:ext cx="3133538" cy="2680147"/>
            <a:chOff x="3157287" y="444501"/>
            <a:chExt cx="3133538" cy="2680147"/>
          </a:xfrm>
        </p:grpSpPr>
        <p:pic>
          <p:nvPicPr>
            <p:cNvPr id="18" name="Platshållare för bild 14" descr="En bild som visar person, inomhus, bord, tårta&#10;&#10;Automatiskt genererad beskrivning">
              <a:extLst>
                <a:ext uri="{FF2B5EF4-FFF2-40B4-BE49-F238E27FC236}">
                  <a16:creationId xmlns:a16="http://schemas.microsoft.com/office/drawing/2014/main" id="{385EDB17-2A36-49AF-B124-FD48B11017C0}"/>
                </a:ext>
              </a:extLst>
            </p:cNvPr>
            <p:cNvPicPr>
              <a:picLocks noChangeAspect="1"/>
            </p:cNvPicPr>
            <p:nvPr/>
          </p:nvPicPr>
          <p:blipFill>
            <a:blip r:embed="rId6"/>
            <a:srcRect t="8073" b="8073"/>
            <a:stretch>
              <a:fillRect/>
            </a:stretch>
          </p:blipFill>
          <p:spPr>
            <a:xfrm>
              <a:off x="3164431" y="444501"/>
              <a:ext cx="3126394" cy="2679699"/>
            </a:xfrm>
            <a:prstGeom prst="rect">
              <a:avLst/>
            </a:prstGeom>
          </p:spPr>
        </p:pic>
        <p:pic>
          <p:nvPicPr>
            <p:cNvPr id="35" name="Bildobjekt 34" descr="En bild som visar ritning&#10;&#10;Automatiskt genererad beskrivning">
              <a:extLst>
                <a:ext uri="{FF2B5EF4-FFF2-40B4-BE49-F238E27FC236}">
                  <a16:creationId xmlns:a16="http://schemas.microsoft.com/office/drawing/2014/main" id="{A3B37A37-5C29-4BB6-B747-1E897DE9946D}"/>
                </a:ext>
              </a:extLst>
            </p:cNvPr>
            <p:cNvPicPr>
              <a:picLocks noChangeAspect="1"/>
            </p:cNvPicPr>
            <p:nvPr/>
          </p:nvPicPr>
          <p:blipFill>
            <a:blip r:embed="rId7"/>
            <a:stretch>
              <a:fillRect/>
            </a:stretch>
          </p:blipFill>
          <p:spPr>
            <a:xfrm>
              <a:off x="3157287" y="2517410"/>
              <a:ext cx="607238" cy="607238"/>
            </a:xfrm>
            <a:prstGeom prst="rect">
              <a:avLst/>
            </a:prstGeom>
          </p:spPr>
        </p:pic>
      </p:grpSp>
      <p:pic>
        <p:nvPicPr>
          <p:cNvPr id="36" name="Bildobjekt 35">
            <a:extLst>
              <a:ext uri="{FF2B5EF4-FFF2-40B4-BE49-F238E27FC236}">
                <a16:creationId xmlns:a16="http://schemas.microsoft.com/office/drawing/2014/main" id="{CD7910EB-9D23-4CD8-93C5-ACF3FA5E543A}"/>
              </a:ext>
            </a:extLst>
          </p:cNvPr>
          <p:cNvPicPr>
            <a:picLocks noChangeAspect="1"/>
          </p:cNvPicPr>
          <p:nvPr/>
        </p:nvPicPr>
        <p:blipFill>
          <a:blip r:embed="rId8"/>
          <a:stretch>
            <a:fillRect/>
          </a:stretch>
        </p:blipFill>
        <p:spPr>
          <a:xfrm>
            <a:off x="5281882" y="448307"/>
            <a:ext cx="775142" cy="700947"/>
          </a:xfrm>
          <a:prstGeom prst="rect">
            <a:avLst/>
          </a:prstGeom>
        </p:spPr>
      </p:pic>
      <p:pic>
        <p:nvPicPr>
          <p:cNvPr id="38" name="Bildobjekt 37">
            <a:extLst>
              <a:ext uri="{FF2B5EF4-FFF2-40B4-BE49-F238E27FC236}">
                <a16:creationId xmlns:a16="http://schemas.microsoft.com/office/drawing/2014/main" id="{38C42678-8637-4C03-B883-55B05A0F1ADF}"/>
              </a:ext>
            </a:extLst>
          </p:cNvPr>
          <p:cNvPicPr>
            <a:picLocks noChangeAspect="1"/>
          </p:cNvPicPr>
          <p:nvPr/>
        </p:nvPicPr>
        <p:blipFill>
          <a:blip r:embed="rId9"/>
          <a:stretch>
            <a:fillRect/>
          </a:stretch>
        </p:blipFill>
        <p:spPr>
          <a:xfrm>
            <a:off x="474572" y="3211028"/>
            <a:ext cx="3126394" cy="1929758"/>
          </a:xfrm>
          <a:prstGeom prst="rect">
            <a:avLst/>
          </a:prstGeom>
        </p:spPr>
      </p:pic>
    </p:spTree>
    <p:extLst>
      <p:ext uri="{BB962C8B-B14F-4D97-AF65-F5344CB8AC3E}">
        <p14:creationId xmlns:p14="http://schemas.microsoft.com/office/powerpoint/2010/main" val="150479670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6AFA1C7-BECB-4E19-AAE5-E442B4DE4942}"/>
              </a:ext>
            </a:extLst>
          </p:cNvPr>
          <p:cNvSpPr>
            <a:spLocks noGrp="1"/>
          </p:cNvSpPr>
          <p:nvPr>
            <p:ph type="ctrTitle"/>
          </p:nvPr>
        </p:nvSpPr>
        <p:spPr>
          <a:xfrm>
            <a:off x="1194816" y="-337539"/>
            <a:ext cx="6754368" cy="1470025"/>
          </a:xfrm>
        </p:spPr>
        <p:txBody>
          <a:bodyPr/>
          <a:lstStyle/>
          <a:p>
            <a:r>
              <a:rPr lang="sv-SE" sz="4400" b="1" dirty="0">
                <a:latin typeface="+mj-lt"/>
                <a:ea typeface="+mn-ea"/>
                <a:cs typeface="+mn-cs"/>
              </a:rPr>
              <a:t>Vårt mål är att skapa:</a:t>
            </a:r>
          </a:p>
        </p:txBody>
      </p:sp>
      <p:sp>
        <p:nvSpPr>
          <p:cNvPr id="3" name="Underrubrik 2">
            <a:extLst>
              <a:ext uri="{FF2B5EF4-FFF2-40B4-BE49-F238E27FC236}">
                <a16:creationId xmlns:a16="http://schemas.microsoft.com/office/drawing/2014/main" id="{AE84C9BC-1CD9-44D5-A38B-AC39F86B234F}"/>
              </a:ext>
            </a:extLst>
          </p:cNvPr>
          <p:cNvSpPr>
            <a:spLocks noGrp="1"/>
          </p:cNvSpPr>
          <p:nvPr>
            <p:ph type="subTitle" idx="1"/>
          </p:nvPr>
        </p:nvSpPr>
        <p:spPr>
          <a:xfrm>
            <a:off x="467536" y="1558526"/>
            <a:ext cx="6400800" cy="1752600"/>
          </a:xfrm>
        </p:spPr>
        <p:txBody>
          <a:bodyPr>
            <a:normAutofit/>
          </a:bodyPr>
          <a:lstStyle/>
          <a:p>
            <a:pPr marL="171450" indent="-171450">
              <a:buFont typeface="Arial" panose="020B0604020202020204" pitchFamily="34" charset="0"/>
              <a:buChar char="•"/>
            </a:pPr>
            <a:r>
              <a:rPr lang="sv-SE" sz="3200" dirty="0"/>
              <a:t>Samhällsnytta</a:t>
            </a:r>
          </a:p>
          <a:p>
            <a:pPr marL="171450" indent="-171450">
              <a:buFont typeface="Arial" panose="020B0604020202020204" pitchFamily="34" charset="0"/>
              <a:buChar char="•"/>
            </a:pPr>
            <a:r>
              <a:rPr lang="sv-SE" sz="3200" dirty="0"/>
              <a:t>Affärsnytta</a:t>
            </a:r>
          </a:p>
          <a:p>
            <a:pPr marL="171450" indent="-171450">
              <a:buFont typeface="Arial" panose="020B0604020202020204" pitchFamily="34" charset="0"/>
              <a:buChar char="•"/>
            </a:pPr>
            <a:r>
              <a:rPr lang="sv-SE" sz="3200" dirty="0"/>
              <a:t>Individnytta</a:t>
            </a:r>
          </a:p>
        </p:txBody>
      </p:sp>
      <p:pic>
        <p:nvPicPr>
          <p:cNvPr id="5" name="Bildobjekt 4">
            <a:extLst>
              <a:ext uri="{FF2B5EF4-FFF2-40B4-BE49-F238E27FC236}">
                <a16:creationId xmlns:a16="http://schemas.microsoft.com/office/drawing/2014/main" id="{11D39F7F-6210-490D-8C38-29AE51C0724D}"/>
              </a:ext>
            </a:extLst>
          </p:cNvPr>
          <p:cNvPicPr>
            <a:picLocks noChangeAspect="1"/>
          </p:cNvPicPr>
          <p:nvPr/>
        </p:nvPicPr>
        <p:blipFill>
          <a:blip r:embed="rId3"/>
          <a:stretch>
            <a:fillRect/>
          </a:stretch>
        </p:blipFill>
        <p:spPr>
          <a:xfrm>
            <a:off x="4121759" y="4000960"/>
            <a:ext cx="3827425" cy="2529570"/>
          </a:xfrm>
          <a:prstGeom prst="rect">
            <a:avLst/>
          </a:prstGeom>
        </p:spPr>
      </p:pic>
      <p:pic>
        <p:nvPicPr>
          <p:cNvPr id="6" name="Bildobjekt 5">
            <a:extLst>
              <a:ext uri="{FF2B5EF4-FFF2-40B4-BE49-F238E27FC236}">
                <a16:creationId xmlns:a16="http://schemas.microsoft.com/office/drawing/2014/main" id="{785350D8-6C8E-4A46-A72D-A13DFEACC54B}"/>
              </a:ext>
            </a:extLst>
          </p:cNvPr>
          <p:cNvPicPr>
            <a:picLocks noChangeAspect="1"/>
          </p:cNvPicPr>
          <p:nvPr/>
        </p:nvPicPr>
        <p:blipFill>
          <a:blip r:embed="rId4"/>
          <a:stretch>
            <a:fillRect/>
          </a:stretch>
        </p:blipFill>
        <p:spPr>
          <a:xfrm>
            <a:off x="4231533" y="1353439"/>
            <a:ext cx="3717652" cy="2480914"/>
          </a:xfrm>
          <a:prstGeom prst="rect">
            <a:avLst/>
          </a:prstGeom>
        </p:spPr>
      </p:pic>
      <p:pic>
        <p:nvPicPr>
          <p:cNvPr id="7" name="Bildobjekt 6" descr="En bild som visar person, inomhus, man, bord&#10;&#10;Automatiskt genererad beskrivning">
            <a:extLst>
              <a:ext uri="{FF2B5EF4-FFF2-40B4-BE49-F238E27FC236}">
                <a16:creationId xmlns:a16="http://schemas.microsoft.com/office/drawing/2014/main" id="{0FA28398-28AD-4994-B924-62CDE378C7F0}"/>
              </a:ext>
            </a:extLst>
          </p:cNvPr>
          <p:cNvPicPr>
            <a:picLocks noChangeAspect="1"/>
          </p:cNvPicPr>
          <p:nvPr/>
        </p:nvPicPr>
        <p:blipFill rotWithShape="1">
          <a:blip r:embed="rId5"/>
          <a:srcRect r="17305"/>
          <a:stretch/>
        </p:blipFill>
        <p:spPr>
          <a:xfrm>
            <a:off x="352731" y="4000960"/>
            <a:ext cx="3716349" cy="2529570"/>
          </a:xfrm>
          <a:prstGeom prst="rect">
            <a:avLst/>
          </a:prstGeom>
        </p:spPr>
      </p:pic>
    </p:spTree>
    <p:extLst>
      <p:ext uri="{BB962C8B-B14F-4D97-AF65-F5344CB8AC3E}">
        <p14:creationId xmlns:p14="http://schemas.microsoft.com/office/powerpoint/2010/main" val="4242343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863A3AFE-C32F-43E4-B0A6-5397082D10FB}"/>
              </a:ext>
            </a:extLst>
          </p:cNvPr>
          <p:cNvSpPr>
            <a:spLocks noGrp="1"/>
          </p:cNvSpPr>
          <p:nvPr>
            <p:ph type="ctrTitle"/>
          </p:nvPr>
        </p:nvSpPr>
        <p:spPr/>
        <p:txBody>
          <a:bodyPr/>
          <a:lstStyle/>
          <a:p>
            <a:r>
              <a:rPr lang="sv-SE" dirty="0"/>
              <a:t>Effekt</a:t>
            </a:r>
          </a:p>
        </p:txBody>
      </p:sp>
      <p:sp>
        <p:nvSpPr>
          <p:cNvPr id="5" name="Underrubrik 4">
            <a:extLst>
              <a:ext uri="{FF2B5EF4-FFF2-40B4-BE49-F238E27FC236}">
                <a16:creationId xmlns:a16="http://schemas.microsoft.com/office/drawing/2014/main" id="{97C4D2CE-6564-4BFA-A37E-C30DC0A67A0F}"/>
              </a:ext>
            </a:extLst>
          </p:cNvPr>
          <p:cNvSpPr>
            <a:spLocks noGrp="1"/>
          </p:cNvSpPr>
          <p:nvPr>
            <p:ph type="subTitle" idx="1"/>
          </p:nvPr>
        </p:nvSpPr>
        <p:spPr/>
        <p:txBody>
          <a:bodyPr/>
          <a:lstStyle/>
          <a:p>
            <a:endParaRPr lang="sv-SE" dirty="0"/>
          </a:p>
        </p:txBody>
      </p:sp>
    </p:spTree>
    <p:extLst>
      <p:ext uri="{BB962C8B-B14F-4D97-AF65-F5344CB8AC3E}">
        <p14:creationId xmlns:p14="http://schemas.microsoft.com/office/powerpoint/2010/main" val="1807789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ctrTitle"/>
          </p:nvPr>
        </p:nvSpPr>
        <p:spPr bwMode="auto">
          <a:xfrm>
            <a:off x="685800" y="935203"/>
            <a:ext cx="7772400" cy="38749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1336" tIns="21336" rIns="21336" bIns="21336" anchor="ctr">
            <a:spAutoFit/>
          </a:bodyPr>
          <a:lstStyle/>
          <a:p>
            <a:pPr>
              <a:defRPr/>
            </a:pPr>
            <a:r>
              <a:rPr lang="sv-SE" sz="11700" b="1" dirty="0">
                <a:latin typeface="Futura Medium" charset="0"/>
                <a:ea typeface="ＭＳ Ｐゴシック" charset="0"/>
                <a:cs typeface="Futura Medium" charset="0"/>
                <a:sym typeface="Futura Medium" charset="0"/>
              </a:rPr>
              <a:t>42 %</a:t>
            </a:r>
            <a:br>
              <a:rPr lang="sv-SE" sz="4400" dirty="0">
                <a:latin typeface="Futura Medium" charset="0"/>
                <a:ea typeface="ＭＳ Ｐゴシック" charset="0"/>
                <a:cs typeface="Futura Medium" charset="0"/>
                <a:sym typeface="Futura Medium" charset="0"/>
              </a:rPr>
            </a:br>
            <a:r>
              <a:rPr lang="sv-SE" sz="6600" dirty="0">
                <a:latin typeface="Futura Medium" charset="0"/>
                <a:ea typeface="ＭＳ Ｐゴシック" charset="0"/>
                <a:cs typeface="Futura Medium" charset="0"/>
                <a:sym typeface="Futura Medium" charset="0"/>
              </a:rPr>
              <a:t>har fått träffa en arbetsgivare</a:t>
            </a:r>
            <a:endParaRPr lang="sv-SE" sz="6600" b="1" dirty="0">
              <a:latin typeface="Futura Medium" charset="0"/>
              <a:ea typeface="ＭＳ Ｐゴシック" charset="0"/>
              <a:cs typeface="Futura Medium" charset="0"/>
              <a:sym typeface="Futura Medium" charset="0"/>
            </a:endParaRPr>
          </a:p>
        </p:txBody>
      </p:sp>
    </p:spTree>
    <p:extLst>
      <p:ext uri="{BB962C8B-B14F-4D97-AF65-F5344CB8AC3E}">
        <p14:creationId xmlns:p14="http://schemas.microsoft.com/office/powerpoint/2010/main" val="1497763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ctrTitle"/>
          </p:nvPr>
        </p:nvSpPr>
        <p:spPr bwMode="auto">
          <a:xfrm>
            <a:off x="685800" y="1104481"/>
            <a:ext cx="7772400" cy="35363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1336" tIns="21336" rIns="21336" bIns="21336" anchor="ctr">
            <a:spAutoFit/>
          </a:bodyPr>
          <a:lstStyle/>
          <a:p>
            <a:pPr>
              <a:defRPr/>
            </a:pPr>
            <a:r>
              <a:rPr lang="sv-SE" sz="11700" b="1" dirty="0">
                <a:latin typeface="Futura Medium" charset="0"/>
                <a:ea typeface="ＭＳ Ｐゴシック" charset="0"/>
                <a:cs typeface="Futura Medium" charset="0"/>
                <a:sym typeface="Futura Medium" charset="0"/>
              </a:rPr>
              <a:t>16 %</a:t>
            </a:r>
          </a:p>
          <a:p>
            <a:pPr>
              <a:defRPr/>
            </a:pPr>
            <a:br>
              <a:rPr lang="sv-SE" sz="4400" dirty="0">
                <a:latin typeface="Futura Medium" charset="0"/>
                <a:ea typeface="ＭＳ Ｐゴシック" charset="0"/>
                <a:cs typeface="Futura Medium" charset="0"/>
                <a:sym typeface="Futura Medium" charset="0"/>
              </a:rPr>
            </a:br>
            <a:r>
              <a:rPr lang="sv-SE" sz="6600" dirty="0">
                <a:latin typeface="Futura Medium" charset="0"/>
                <a:ea typeface="ＭＳ Ｐゴシック" charset="0"/>
                <a:cs typeface="Futura Medium" charset="0"/>
                <a:sym typeface="Futura Medium" charset="0"/>
              </a:rPr>
              <a:t>har fått jobb</a:t>
            </a:r>
            <a:endParaRPr lang="sv-SE" sz="4400" b="1" dirty="0">
              <a:latin typeface="Futura Medium" charset="0"/>
              <a:ea typeface="ＭＳ Ｐゴシック" charset="0"/>
              <a:cs typeface="Futura Medium" charset="0"/>
              <a:sym typeface="Futura Medium" charset="0"/>
            </a:endParaRPr>
          </a:p>
        </p:txBody>
      </p:sp>
    </p:spTree>
    <p:extLst>
      <p:ext uri="{BB962C8B-B14F-4D97-AF65-F5344CB8AC3E}">
        <p14:creationId xmlns:p14="http://schemas.microsoft.com/office/powerpoint/2010/main" val="2487209416"/>
      </p:ext>
    </p:extLst>
  </p:cSld>
  <p:clrMapOvr>
    <a:masterClrMapping/>
  </p:clrMapOvr>
</p:sld>
</file>

<file path=ppt/theme/theme1.xml><?xml version="1.0" encoding="utf-8"?>
<a:theme xmlns:a="http://schemas.openxmlformats.org/drawingml/2006/main" name="160512 ÖppnaDörren i Norrköpings kommun">
  <a:themeElements>
    <a:clrScheme name="OppnaDorren 1">
      <a:dk1>
        <a:srgbClr val="58410C"/>
      </a:dk1>
      <a:lt1>
        <a:srgbClr val="FFFFFF"/>
      </a:lt1>
      <a:dk2>
        <a:srgbClr val="F3C20C"/>
      </a:dk2>
      <a:lt2>
        <a:srgbClr val="EEECE1"/>
      </a:lt2>
      <a:accent1>
        <a:srgbClr val="E9484A"/>
      </a:accent1>
      <a:accent2>
        <a:srgbClr val="7D7D7D"/>
      </a:accent2>
      <a:accent3>
        <a:srgbClr val="F3C20C"/>
      </a:accent3>
      <a:accent4>
        <a:srgbClr val="0AA194"/>
      </a:accent4>
      <a:accent5>
        <a:srgbClr val="E9484A"/>
      </a:accent5>
      <a:accent6>
        <a:srgbClr val="1E1E1E"/>
      </a:accent6>
      <a:hlink>
        <a:srgbClr val="3C3C3C"/>
      </a:hlink>
      <a:folHlink>
        <a:srgbClr val="646464"/>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xfoundation">
  <a:themeElements>
    <a:clrScheme name="Axfoundation_Color">
      <a:dk1>
        <a:sysClr val="windowText" lastClr="000000"/>
      </a:dk1>
      <a:lt1>
        <a:sysClr val="window" lastClr="FFFFFF"/>
      </a:lt1>
      <a:dk2>
        <a:srgbClr val="000000"/>
      </a:dk2>
      <a:lt2>
        <a:srgbClr val="F8F8F8"/>
      </a:lt2>
      <a:accent1>
        <a:srgbClr val="F59114"/>
      </a:accent1>
      <a:accent2>
        <a:srgbClr val="3CAFC8"/>
      </a:accent2>
      <a:accent3>
        <a:srgbClr val="71A189"/>
      </a:accent3>
      <a:accent4>
        <a:srgbClr val="E9484A"/>
      </a:accent4>
      <a:accent5>
        <a:srgbClr val="596F97"/>
      </a:accent5>
      <a:accent6>
        <a:srgbClr val="974C67"/>
      </a:accent6>
      <a:hlink>
        <a:srgbClr val="3CAFC8"/>
      </a:hlink>
      <a:folHlink>
        <a:srgbClr val="974C67"/>
      </a:folHlink>
    </a:clrScheme>
    <a:fontScheme name="Axfoundation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xfoundation Exempelsidor#5.potx" id="{B96A9E89-2700-486D-8BF5-E988D24EEC34}" vid="{C5BCD19C-A4E0-459D-9B88-764E41E20253}"/>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107204</TotalTime>
  <Words>3229</Words>
  <Application>Microsoft Office PowerPoint</Application>
  <PresentationFormat>On-screen Show (4:3)</PresentationFormat>
  <Paragraphs>237</Paragraphs>
  <Slides>25</Slides>
  <Notes>24</Notes>
  <HiddenSlides>7</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25</vt:i4>
      </vt:variant>
    </vt:vector>
  </HeadingPairs>
  <TitlesOfParts>
    <vt:vector size="30" baseType="lpstr">
      <vt:lpstr>Futura Medium</vt:lpstr>
      <vt:lpstr>Arial</vt:lpstr>
      <vt:lpstr>Calibri</vt:lpstr>
      <vt:lpstr>160512 ÖppnaDörren i Norrköpings kommun</vt:lpstr>
      <vt:lpstr>Axfoundation</vt:lpstr>
      <vt:lpstr>PowerPoint Presentation</vt:lpstr>
      <vt:lpstr>Act to inspire &amp; inspire to act</vt:lpstr>
      <vt:lpstr>Innovera och accelerera lösningar för en hållbar värld</vt:lpstr>
      <vt:lpstr>PowerPoint Presentation</vt:lpstr>
      <vt:lpstr>Över 50 000 personer har träffats sedan starten 2015</vt:lpstr>
      <vt:lpstr>Vårt mål är att skapa:</vt:lpstr>
      <vt:lpstr>Effekt</vt:lpstr>
      <vt:lpstr>42 % har fått träffa en arbetsgivare</vt:lpstr>
      <vt:lpstr>16 %  har fått jobb</vt:lpstr>
      <vt:lpstr>8 %  har fått praktik</vt:lpstr>
      <vt:lpstr>80 %  har fått bättre självförtroende</vt:lpstr>
      <vt:lpstr>65 %  fortsätter att hålla kontakten</vt:lpstr>
      <vt:lpstr>40 %  har besökt en ny stadsdel</vt:lpstr>
      <vt:lpstr>59 %  tillhör ESFs målgrupp av nyanlända</vt:lpstr>
      <vt:lpstr>ÖppnaDörrens indirekta påverkan</vt:lpstr>
      <vt:lpstr>PowerPoint Presentation</vt:lpstr>
      <vt:lpstr>PowerPoint Presentation</vt:lpstr>
      <vt:lpstr>PowerPoint Presentation</vt:lpstr>
      <vt:lpstr>PowerPoint Presentation</vt:lpstr>
      <vt:lpstr>En timme gör skillnad!</vt:lpstr>
      <vt:lpstr>Tack!</vt:lpstr>
      <vt:lpstr>Stor samhällsnytta</vt:lpstr>
      <vt:lpstr>PowerPoint Presentation</vt:lpstr>
      <vt:lpstr>PowerPoint Presentation</vt:lpstr>
      <vt:lpstr>Länk till filmen med Antonia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ÖppnaDörren</dc:title>
  <dc:creator>Amelie Silfverstolpe</dc:creator>
  <cp:lastModifiedBy>Fredrik Lundvall</cp:lastModifiedBy>
  <cp:revision>455</cp:revision>
  <cp:lastPrinted>2019-06-26T09:35:25Z</cp:lastPrinted>
  <dcterms:created xsi:type="dcterms:W3CDTF">2016-05-11T11:58:00Z</dcterms:created>
  <dcterms:modified xsi:type="dcterms:W3CDTF">2020-02-05T08:04:50Z</dcterms:modified>
</cp:coreProperties>
</file>