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5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6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7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9.xml" ContentType="application/vnd.openxmlformats-officedocument.presentationml.notesSl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0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1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2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3.xml" ContentType="application/vnd.openxmlformats-officedocument.presentationml.notesSl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4.xml" ContentType="application/vnd.openxmlformats-officedocument.presentationml.notesSlide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5.xml" ContentType="application/vnd.openxmlformats-officedocument.presentationml.notesSlid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6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7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8.xml" ContentType="application/vnd.openxmlformats-officedocument.presentationml.notesSlide+xml"/>
  <Override PartName="/ppt/charts/chart7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8" r:id="rId2"/>
    <p:sldId id="731" r:id="rId3"/>
    <p:sldId id="728" r:id="rId4"/>
    <p:sldId id="730" r:id="rId5"/>
    <p:sldId id="379" r:id="rId6"/>
    <p:sldId id="583" r:id="rId7"/>
    <p:sldId id="584" r:id="rId8"/>
    <p:sldId id="585" r:id="rId9"/>
    <p:sldId id="581" r:id="rId10"/>
    <p:sldId id="582" r:id="rId11"/>
    <p:sldId id="586" r:id="rId12"/>
    <p:sldId id="589" r:id="rId13"/>
    <p:sldId id="657" r:id="rId14"/>
    <p:sldId id="654" r:id="rId15"/>
    <p:sldId id="656" r:id="rId16"/>
    <p:sldId id="595" r:id="rId17"/>
    <p:sldId id="602" r:id="rId18"/>
    <p:sldId id="662" r:id="rId19"/>
    <p:sldId id="597" r:id="rId20"/>
    <p:sldId id="609" r:id="rId21"/>
    <p:sldId id="659" r:id="rId22"/>
    <p:sldId id="566" r:id="rId23"/>
    <p:sldId id="574" r:id="rId24"/>
    <p:sldId id="727" r:id="rId25"/>
    <p:sldId id="646" r:id="rId26"/>
    <p:sldId id="615" r:id="rId27"/>
    <p:sldId id="579" r:id="rId28"/>
    <p:sldId id="576" r:id="rId29"/>
    <p:sldId id="580" r:id="rId30"/>
    <p:sldId id="578" r:id="rId31"/>
    <p:sldId id="577" r:id="rId32"/>
    <p:sldId id="388" r:id="rId33"/>
    <p:sldId id="613" r:id="rId34"/>
    <p:sldId id="664" r:id="rId35"/>
    <p:sldId id="666" r:id="rId36"/>
    <p:sldId id="665" r:id="rId37"/>
    <p:sldId id="599" r:id="rId38"/>
    <p:sldId id="600" r:id="rId39"/>
    <p:sldId id="732" r:id="rId4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Bra</c:v>
                </c:pt>
                <c:pt idx="1">
                  <c:v>Sådär</c:v>
                </c:pt>
                <c:pt idx="2">
                  <c:v>Dåligt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30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65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Avslag negativt</c:v>
                </c:pt>
                <c:pt idx="1">
                  <c:v>Positivt</c:v>
                </c:pt>
                <c:pt idx="2">
                  <c:v>Har inte fått svar/beslut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62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Mycket dålig</c:v>
                </c:pt>
                <c:pt idx="1">
                  <c:v>Ganska dålig</c:v>
                </c:pt>
                <c:pt idx="2">
                  <c:v>Varken/eller</c:v>
                </c:pt>
                <c:pt idx="3">
                  <c:v>Ganska bra</c:v>
                </c:pt>
                <c:pt idx="4">
                  <c:v>Mycket bra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37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</c:v>
                </c:pt>
                <c:pt idx="1">
                  <c:v>Sådär</c:v>
                </c:pt>
                <c:pt idx="2">
                  <c:v>Dåligt</c:v>
                </c:pt>
                <c:pt idx="3">
                  <c:v>Vet inte/minns inte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</c:v>
                </c:pt>
                <c:pt idx="1">
                  <c:v>Sådär</c:v>
                </c:pt>
                <c:pt idx="2">
                  <c:v>Dåligt</c:v>
                </c:pt>
                <c:pt idx="3">
                  <c:v>Vet inte/minns inte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</c:v>
                </c:pt>
                <c:pt idx="1">
                  <c:v>28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Bra</c:v>
                </c:pt>
                <c:pt idx="1">
                  <c:v>Sådär</c:v>
                </c:pt>
                <c:pt idx="2">
                  <c:v>Dåligt</c:v>
                </c:pt>
                <c:pt idx="3">
                  <c:v>Vet inte/minns inte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63</c:v>
                </c:pt>
                <c:pt idx="1">
                  <c:v>26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Släkt/vänner/familj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38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Arbete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56</c:v>
                </c:pt>
                <c:pt idx="1">
                  <c:v>55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0CA-8722-16A99FD97C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Saker att göra på fritiden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</c:v>
                </c:pt>
                <c:pt idx="1">
                  <c:v>24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A-40CA-8722-16A99FD97C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Eget boende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23</c:v>
                </c:pt>
                <c:pt idx="1">
                  <c:v>24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A-40CA-8722-16A99FD97C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Affärer på annat ställe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2-41C2-A261-397393A376F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Studier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6-4623-B038-AE569D94828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Saknar inget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6-4623-B038-AE569D94828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Annat, nämligen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6-4623-B038-AE569D948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17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66</c:v>
                </c:pt>
                <c:pt idx="1">
                  <c:v>12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65</c:v>
                </c:pt>
                <c:pt idx="1">
                  <c:v>12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Arbete/jobb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Studera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0CA-8722-16A99FD97C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Annat boende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</c:v>
                </c:pt>
                <c:pt idx="1">
                  <c:v>28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A-40CA-8722-16A99FD97C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För lite att göra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A-40CA-8722-16A99FD97C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Vänner på annat ställe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2-41C2-A261-397393A37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84264271653541"/>
          <c:y val="9.3704646397769591E-3"/>
          <c:w val="0.52196345964566926"/>
          <c:h val="0.87597636675359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10187007873955E-2"/>
                  <c:y val="-1.145265781320259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2.8975270669291339E-2"/>
                  <c:y val="1.56174410662949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3125000000012E-2"/>
                      <c:h val="5.8128115648749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3.4081815944881834E-2"/>
                  <c:y val="-3.12348821325898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6.1251603862008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5.8852854330708658E-2"/>
                  <c:y val="6.24697642651797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dLbl>
              <c:idx val="4"/>
              <c:layout>
                <c:manualLayout>
                  <c:x val="9.3414739173228234E-2"/>
                  <c:y val="3.12348821325898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C-4DB6-A08F-33016BE1F1D3}"/>
                </c:ext>
              </c:extLst>
            </c:dLbl>
            <c:dLbl>
              <c:idx val="5"/>
              <c:layout>
                <c:manualLayout>
                  <c:x val="0.1317655019685039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C-4DB6-A08F-33016BE1F1D3}"/>
                </c:ext>
              </c:extLst>
            </c:dLbl>
            <c:dLbl>
              <c:idx val="6"/>
              <c:layout>
                <c:manualLayout>
                  <c:x val="0.1837144438976378"/>
                  <c:y val="3.12348821325897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C-4DB6-A08F-33016BE1F1D3}"/>
                </c:ext>
              </c:extLst>
            </c:dLbl>
            <c:dLbl>
              <c:idx val="7"/>
              <c:layout>
                <c:manualLayout>
                  <c:x val="0.24426550196850394"/>
                  <c:y val="6.24697642651797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30-4F8F-955C-2D9E414CE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Jag vet inte </c:v>
                </c:pt>
                <c:pt idx="1">
                  <c:v>Något annat </c:v>
                </c:pt>
                <c:pt idx="2">
                  <c:v> Studera vidare på folkhögskola </c:v>
                </c:pt>
                <c:pt idx="3">
                  <c:v> Studera vidare på högskola/universitet </c:v>
                </c:pt>
                <c:pt idx="4">
                  <c:v>Studera vidare på Komvux </c:v>
                </c:pt>
                <c:pt idx="5">
                  <c:v>Gå en yrkesutbildning eller göra praktik </c:v>
                </c:pt>
                <c:pt idx="6">
                  <c:v>Söka arbete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17</c:v>
                </c:pt>
                <c:pt idx="5">
                  <c:v>22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96764271653546"/>
          <c:y val="9.3703610047977792E-3"/>
          <c:w val="0.52196345964566926"/>
          <c:h val="0.87597636675359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71875"/>
                  <c:y val="6.2257109084942535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-0.36250006151574804"/>
                  <c:y val="2.2356308590088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907800196850388"/>
                      <c:h val="4.4361126057297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-0.1875"/>
                  <c:y val="2.3469881383522671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8138410433070862E-2"/>
                      <c:h val="3.5332863878501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-0.26875006151574804"/>
                  <c:y val="9.9834470455140434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550492125984247"/>
                      <c:h val="4.2723249893552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dLbl>
              <c:idx val="4"/>
              <c:layout>
                <c:manualLayout>
                  <c:x val="-0.27500000000000002"/>
                  <c:y val="1.6382208761054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061675688976377"/>
                      <c:h val="4.0824265056257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3C-4DB6-A08F-33016BE1F1D3}"/>
                </c:ext>
              </c:extLst>
            </c:dLbl>
            <c:dLbl>
              <c:idx val="5"/>
              <c:layout>
                <c:manualLayout>
                  <c:x val="-0.16250000000000001"/>
                  <c:y val="7.469899688828862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C-4DB6-A08F-33016BE1F1D3}"/>
                </c:ext>
              </c:extLst>
            </c:dLbl>
            <c:dLbl>
              <c:idx val="6"/>
              <c:layout>
                <c:manualLayout>
                  <c:x val="-0.20468750000000002"/>
                  <c:y val="1.421235413674169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C-4DB6-A08F-33016BE1F1D3}"/>
                </c:ext>
              </c:extLst>
            </c:dLbl>
            <c:dLbl>
              <c:idx val="7"/>
              <c:layout>
                <c:manualLayout>
                  <c:x val="-0.24218756151574802"/>
                  <c:y val="7.4590309132765145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395976870078734"/>
                      <c:h val="4.972696539181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830-4F8F-955C-2D9E414CEBF3}"/>
                </c:ext>
              </c:extLst>
            </c:dLbl>
            <c:dLbl>
              <c:idx val="8"/>
              <c:layout>
                <c:manualLayout>
                  <c:x val="-0.140625"/>
                  <c:y val="1.10199850087169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31-4EAE-9632-0D0DF4F50D3D}"/>
                </c:ext>
              </c:extLst>
            </c:dLbl>
            <c:dLbl>
              <c:idx val="9"/>
              <c:layout>
                <c:manualLayout>
                  <c:x val="-0.12968750000000007"/>
                  <c:y val="4.19954232920906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1-4EAE-9632-0D0DF4F50D3D}"/>
                </c:ext>
              </c:extLst>
            </c:dLbl>
            <c:dLbl>
              <c:idx val="10"/>
              <c:layout>
                <c:manualLayout>
                  <c:x val="-0.11093750000000006"/>
                  <c:y val="-5.487015531480263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31-4EAE-9632-0D0DF4F50D3D}"/>
                </c:ext>
              </c:extLst>
            </c:dLbl>
            <c:dLbl>
              <c:idx val="11"/>
              <c:layout>
                <c:manualLayout>
                  <c:x val="-0.16718750000000002"/>
                  <c:y val="-3.1113300120643407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842987204724411"/>
                      <c:h val="5.2409885059073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31-4EAE-9632-0D0DF4F50D3D}"/>
                </c:ext>
              </c:extLst>
            </c:dLbl>
            <c:dLbl>
              <c:idx val="12"/>
              <c:layout>
                <c:manualLayout>
                  <c:x val="-0.21328125000000001"/>
                  <c:y val="-6.467874855011487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466535433070864"/>
                      <c:h val="6.58245463096598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E31-4EAE-9632-0D0DF4F50D3D}"/>
                </c:ext>
              </c:extLst>
            </c:dLbl>
            <c:dLbl>
              <c:idx val="13"/>
              <c:layout>
                <c:manualLayout>
                  <c:x val="-0.25312499999999999"/>
                  <c:y val="-6.6480677128530627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65858759842524"/>
                      <c:h val="4.972696539181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31-4EAE-9632-0D0DF4F50D3D}"/>
                </c:ext>
              </c:extLst>
            </c:dLbl>
            <c:dLbl>
              <c:idx val="14"/>
              <c:layout>
                <c:manualLayout>
                  <c:x val="-0.18359375"/>
                  <c:y val="-1.236447161256971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0611466535433"/>
                      <c:h val="5.2409885059073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E31-4EAE-9632-0D0DF4F50D3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Sheet1!$A$2:$B$16</c:f>
              <c:multiLvlStrCache>
                <c:ptCount val="15"/>
                <c:lvl>
                  <c:pt idx="0">
                    <c:v>18</c:v>
                  </c:pt>
                  <c:pt idx="1">
                    <c:v>14</c:v>
                  </c:pt>
                  <c:pt idx="2">
                    <c:v>8</c:v>
                  </c:pt>
                  <c:pt idx="3">
                    <c:v>8</c:v>
                  </c:pt>
                  <c:pt idx="4">
                    <c:v>7</c:v>
                  </c:pt>
                  <c:pt idx="5">
                    <c:v>6</c:v>
                  </c:pt>
                  <c:pt idx="6">
                    <c:v>6</c:v>
                  </c:pt>
                  <c:pt idx="7">
                    <c:v>6</c:v>
                  </c:pt>
                  <c:pt idx="8">
                    <c:v>6</c:v>
                  </c:pt>
                  <c:pt idx="9">
                    <c:v>4</c:v>
                  </c:pt>
                  <c:pt idx="10">
                    <c:v>2</c:v>
                  </c:pt>
                  <c:pt idx="11">
                    <c:v>2</c:v>
                  </c:pt>
                  <c:pt idx="12">
                    <c:v>2</c:v>
                  </c:pt>
                  <c:pt idx="13">
                    <c:v>9</c:v>
                  </c:pt>
                  <c:pt idx="14">
                    <c:v>3</c:v>
                  </c:pt>
                </c:lvl>
                <c:lvl>
                  <c:pt idx="0">
                    <c:v>Hälso- och sjukvård </c:v>
                  </c:pt>
                  <c:pt idx="1">
                    <c:v>Pedagogiskt arbete (t.ex. lärare) </c:v>
                  </c:pt>
                  <c:pt idx="2">
                    <c:v>Industri</c:v>
                  </c:pt>
                  <c:pt idx="3">
                    <c:v>Hotell, restaurang, storhushåll </c:v>
                  </c:pt>
                  <c:pt idx="4">
                    <c:v>Försäljning, inköp och marknadsföring</c:v>
                  </c:pt>
                  <c:pt idx="5">
                    <c:v>Transport</c:v>
                  </c:pt>
                  <c:pt idx="6">
                    <c:v>Bygg och anläggning </c:v>
                  </c:pt>
                  <c:pt idx="7">
                    <c:v>Administration, ekonomi, juridik</c:v>
                  </c:pt>
                  <c:pt idx="8">
                    <c:v>Städ</c:v>
                  </c:pt>
                  <c:pt idx="9">
                    <c:v>Data/IT</c:v>
                  </c:pt>
                  <c:pt idx="10">
                    <c:v>Naturbruk</c:v>
                  </c:pt>
                  <c:pt idx="11">
                    <c:v>Naturvetenskapligt arbete</c:v>
                  </c:pt>
                  <c:pt idx="12">
                    <c:v> Kultur, media, design (t.ex. journalist) </c:v>
                  </c:pt>
                  <c:pt idx="13">
                    <c:v>Annat område, nämligen</c:v>
                  </c:pt>
                  <c:pt idx="14">
                    <c:v>Jag vill/kan/ska inte arbeta</c:v>
                  </c:pt>
                </c:lvl>
              </c:multiLvlStrCache>
            </c:multiLvl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14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9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20"/>
        </c:scaling>
        <c:delete val="1"/>
        <c:axPos val="b"/>
        <c:numFmt formatCode="General" sourceLinked="1"/>
        <c:majorTickMark val="out"/>
        <c:minorTickMark val="none"/>
        <c:tickLblPos val="nextTo"/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28014271653545"/>
          <c:y val="9.3703743071968919E-3"/>
          <c:w val="0.52196345964566926"/>
          <c:h val="0.87597636675359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18-4B67-ABF9-D3229B2BD9B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18-4B67-ABF9-D3229B2BD9BA}"/>
              </c:ext>
            </c:extLst>
          </c:dPt>
          <c:dLbls>
            <c:dLbl>
              <c:idx val="0"/>
              <c:layout>
                <c:manualLayout>
                  <c:x val="0"/>
                  <c:y val="2.10805776362622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5.3338307275428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-1.5625000000001146E-3"/>
                  <c:y val="-1.5530479725882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3125000000012E-2"/>
                      <c:h val="5.8128115648749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-1.5625000000001146E-3"/>
                  <c:y val="-1.0178414219697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6.1251603862008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0.151562499999999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dLbl>
              <c:idx val="4"/>
              <c:layout>
                <c:manualLayout>
                  <c:x val="0.20468749999999999"/>
                  <c:y val="-1.31361857928658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C-4DB6-A08F-33016BE1F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</c:v>
                </c:pt>
                <c:pt idx="1">
                  <c:v>78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28014271653545"/>
          <c:y val="9.3703743071968919E-3"/>
          <c:w val="0.52196345964566926"/>
          <c:h val="0.87597636675359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8749999999999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2.1874999999999999E-2"/>
                  <c:y val="2.86611000942656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3125000000012E-2"/>
                      <c:h val="5.8128115648749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4.6874999999999944E-2"/>
                  <c:y val="1.128389767490774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6.1251603862008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0.151562499999999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dLbl>
              <c:idx val="4"/>
              <c:layout>
                <c:manualLayout>
                  <c:x val="0.20468749999999999"/>
                  <c:y val="-1.313618579286586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C-4DB6-A08F-33016BE1F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Annat sätt; nämligen </c:v>
                </c:pt>
                <c:pt idx="1">
                  <c:v> Via idrottsklubb/förening </c:v>
                </c:pt>
                <c:pt idx="2">
                  <c:v> Annons, tex i tidning eller på nätet </c:v>
                </c:pt>
                <c:pt idx="3">
                  <c:v> Via arbetsförmedlingen och deras partners </c:v>
                </c:pt>
                <c:pt idx="4">
                  <c:v>Egna kontakter/eget nätverk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2</c:v>
                </c:pt>
                <c:pt idx="2">
                  <c:v>6</c:v>
                </c:pt>
                <c:pt idx="3">
                  <c:v>33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Aldrig</c:v>
                </c:pt>
                <c:pt idx="1">
                  <c:v>Sällan</c:v>
                </c:pt>
                <c:pt idx="2">
                  <c:v>Ibland</c:v>
                </c:pt>
                <c:pt idx="3">
                  <c:v>Oftast</c:v>
                </c:pt>
                <c:pt idx="4">
                  <c:v>Alltid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14</c:v>
                </c:pt>
                <c:pt idx="2">
                  <c:v>34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22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19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40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259904035433072"/>
          <c:y val="1.9514953525215012E-2"/>
          <c:w val="0.21042679625984251"/>
          <c:h val="6.6558796608598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354824119569912"/>
          <c:y val="0"/>
          <c:w val="0.47707845918737962"/>
          <c:h val="0.8548823024725439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7030A0"/>
            </a:solidFill>
            <a:ln w="1223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Sheet1!$A$1:$A$7</c:f>
              <c:strCache>
                <c:ptCount val="7"/>
                <c:pt idx="0">
                  <c:v> Möjligheter att hitta arbete/jobb </c:v>
                </c:pt>
                <c:pt idx="1">
                  <c:v> Kontakter med lokala ideella föreningar ochfrivilligorganisationer </c:v>
                </c:pt>
                <c:pt idx="2">
                  <c:v>Att umgås med den lokalabefolkningen</c:v>
                </c:pt>
                <c:pt idx="3">
                  <c:v>Tillgång till boende</c:v>
                </c:pt>
                <c:pt idx="4">
                  <c:v>Kontakter med lokalamyndigheter som kommunen, Försäkringskassan, Arbetsförmedlinget etc</c:v>
                </c:pt>
                <c:pt idx="5">
                  <c:v>Tillgång till hälso- och sjukvård</c:v>
                </c:pt>
                <c:pt idx="6">
                  <c:v>Möjligheter till utbildning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2.7</c:v>
                </c:pt>
                <c:pt idx="1">
                  <c:v>3.2</c:v>
                </c:pt>
                <c:pt idx="2">
                  <c:v>3.5</c:v>
                </c:pt>
                <c:pt idx="3">
                  <c:v>3.6</c:v>
                </c:pt>
                <c:pt idx="4">
                  <c:v>3.7</c:v>
                </c:pt>
                <c:pt idx="5">
                  <c:v>3.7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C-466A-8D12-E960BC2A4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24312"/>
        <c:axId val="1"/>
      </c:barChart>
      <c:catAx>
        <c:axId val="19732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0" i="0" u="none" strike="noStrike" baseline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pPr>
            <a:endParaRPr lang="sv-SE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sv-SE"/>
          </a:p>
        </c:txPr>
        <c:crossAx val="197324312"/>
        <c:crosses val="autoZero"/>
        <c:crossBetween val="between"/>
        <c:majorUnit val="1"/>
        <c:minorUnit val="1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80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Ja, vid ett eller ett fåtal tillfällen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Ja, jag är regelbundet aktiv ledare, tränare eller styrelseledamot inom idrott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0CA-8722-16A99FD97C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Nej, men jag är intresserad av att vara det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38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A-40CA-8722-16A99FD97C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Nej, och jag är inte intresserad av att vara det.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1-43FE-B9DD-0750392EA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6137549212598424E-2"/>
          <c:y val="5.2806396642566526E-2"/>
          <c:w val="0.92386245078740159"/>
          <c:h val="0.23573875017007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8538385826774E-2"/>
          <c:y val="0.14084930511911548"/>
          <c:w val="0.93635396161417328"/>
          <c:h val="0.7657821424345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Inte alls viktig 1 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Mycket viktig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9-4799-B017-86C5A9D528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9-4799-B017-86C5A9D52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inte/minns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71764271653543"/>
          <c:y val="3.4358370345848849E-2"/>
          <c:w val="0.52196345964566926"/>
          <c:h val="0.875976366753591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8476870078739E-2"/>
                  <c:y val="-1.145265781320259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4.61627706692912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6.064431594488183E-2"/>
                  <c:y val="6.24697642651797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6.1251603862008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0.2166653543307087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dLbl>
              <c:idx val="4"/>
              <c:layout>
                <c:manualLayout>
                  <c:x val="0.23716473917322833"/>
                  <c:y val="-3.12348821325898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C-4DB6-A08F-33016BE1F1D3}"/>
                </c:ext>
              </c:extLst>
            </c:dLbl>
            <c:dLbl>
              <c:idx val="5"/>
              <c:layout>
                <c:manualLayout>
                  <c:x val="0.24426550196850383"/>
                  <c:y val="3.12348821325898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C-4DB6-A08F-33016BE1F1D3}"/>
                </c:ext>
              </c:extLst>
            </c:dLbl>
            <c:dLbl>
              <c:idx val="6"/>
              <c:layout>
                <c:manualLayout>
                  <c:x val="0.28683944389763766"/>
                  <c:y val="-1.431582226650324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C-4DB6-A08F-33016BE1F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Någon annan App för kommunikation, nämligen </c:v>
                </c:pt>
                <c:pt idx="1">
                  <c:v>Skype</c:v>
                </c:pt>
                <c:pt idx="2">
                  <c:v>Facetime </c:v>
                </c:pt>
                <c:pt idx="3">
                  <c:v>Messenger</c:v>
                </c:pt>
                <c:pt idx="4">
                  <c:v>Facebook</c:v>
                </c:pt>
                <c:pt idx="5">
                  <c:v>WhatsApp</c:v>
                </c:pt>
                <c:pt idx="6">
                  <c:v>e-post (mail)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49</c:v>
                </c:pt>
                <c:pt idx="4">
                  <c:v>54</c:v>
                </c:pt>
                <c:pt idx="5">
                  <c:v>59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40976870078739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8-4B67-ABF9-D3229B2BD9BA}"/>
                </c:ext>
              </c:extLst>
            </c:dLbl>
            <c:dLbl>
              <c:idx val="1"/>
              <c:layout>
                <c:manualLayout>
                  <c:x val="0.2461627706692913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18-4B67-ABF9-D3229B2BD9BA}"/>
                </c:ext>
              </c:extLst>
            </c:dLbl>
            <c:dLbl>
              <c:idx val="2"/>
              <c:layout>
                <c:manualLayout>
                  <c:x val="0.29033181594488189"/>
                  <c:y val="6.24697642651797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328124999999999E-2"/>
                      <c:h val="6.1251603862008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18-4B67-ABF9-D3229B2BD9BA}"/>
                </c:ext>
              </c:extLst>
            </c:dLbl>
            <c:dLbl>
              <c:idx val="3"/>
              <c:layout>
                <c:manualLayout>
                  <c:x val="0.36510285433070877"/>
                  <c:y val="-3.12348821325898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8-4B67-ABF9-D3229B2BD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Dator</c:v>
                </c:pt>
                <c:pt idx="1">
                  <c:v> Personliga besök </c:v>
                </c:pt>
                <c:pt idx="2">
                  <c:v> Pappersbrev </c:v>
                </c:pt>
                <c:pt idx="3">
                  <c:v>Telefon/Smartphone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24</c:v>
                </c:pt>
                <c:pt idx="2">
                  <c:v>28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686724901574804"/>
          <c:y val="0"/>
          <c:w val="0.53313275098425195"/>
          <c:h val="7.1824850929836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</c:v>
                </c:pt>
                <c:pt idx="1">
                  <c:v>Nej</c:v>
                </c:pt>
                <c:pt idx="2">
                  <c:v> Jag har försökt men det fungerar inte </c:v>
                </c:pt>
                <c:pt idx="3">
                  <c:v>Vet inte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40</c:v>
                </c:pt>
                <c:pt idx="2">
                  <c:v>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Vet inte </c:v>
                </c:pt>
                <c:pt idx="1">
                  <c:v> Bor fortfarande hos Migrationsverket </c:v>
                </c:pt>
                <c:pt idx="2">
                  <c:v> Nej </c:v>
                </c:pt>
                <c:pt idx="3">
                  <c:v>Ja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58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8931216"/>
        <c:axId val="628937448"/>
      </c:barChart>
      <c:catAx>
        <c:axId val="62893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Bor i lägenhet</c:v>
                </c:pt>
                <c:pt idx="1">
                  <c:v>Bor i villa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inte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78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259904035433072"/>
          <c:y val="1.9514953525215012E-2"/>
          <c:w val="0.21042679625984251"/>
          <c:h val="6.6558796608598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634904035433075"/>
          <c:y val="0"/>
          <c:w val="0.21042679625984251"/>
          <c:h val="6.6558796608598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46038385826764E-2"/>
          <c:y val="4.0022045238837935E-2"/>
          <c:w val="0.93635396161417328"/>
          <c:h val="0.8666094023148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6C5-9049-5B4E2306C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6C5-9049-5B4E2306C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634904035433075"/>
          <c:y val="0"/>
          <c:w val="0.21042679625984251"/>
          <c:h val="6.6558796608598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 både svenskt och utländskt körkort </c:v>
                </c:pt>
                <c:pt idx="1">
                  <c:v> Ja svenskt körkort </c:v>
                </c:pt>
                <c:pt idx="2">
                  <c:v> Ja utländskt körkort </c:v>
                </c:pt>
                <c:pt idx="3">
                  <c:v>Nej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4-4F0C-8CEA-ACD2739793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23-43D6-BDF0-0EAB5F6FED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23-43D6-BDF0-0EAB5F6FE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250000000000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40-45F9-A256-701BAD9E25A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5-4364-BBC2-764D31F67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0-45F9-A256-701BAD9E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931216"/>
        <c:axId val="628937448"/>
      </c:barChart>
      <c:catAx>
        <c:axId val="6289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7448"/>
        <c:crosses val="autoZero"/>
        <c:auto val="1"/>
        <c:lblAlgn val="ctr"/>
        <c:lblOffset val="100"/>
        <c:noMultiLvlLbl val="0"/>
      </c:catAx>
      <c:valAx>
        <c:axId val="62893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893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14448"/>
        <c:axId val="236114840"/>
        <c:axId val="0"/>
      </c:bar3DChart>
      <c:catAx>
        <c:axId val="23611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14840"/>
        <c:crosses val="autoZero"/>
        <c:auto val="1"/>
        <c:lblAlgn val="ctr"/>
        <c:lblOffset val="100"/>
        <c:noMultiLvlLbl val="0"/>
      </c:catAx>
      <c:valAx>
        <c:axId val="236114840"/>
        <c:scaling>
          <c:orientation val="minMax"/>
          <c:max val="1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611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0.5235</cdr:y>
    </cdr:from>
    <cdr:to>
      <cdr:x>0</cdr:x>
      <cdr:y>0.36625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183327" y="27146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0.74409</cdr:x>
      <cdr:y>0.73849</cdr:y>
    </cdr:from>
    <cdr:to>
      <cdr:x>0.86941</cdr:x>
      <cdr:y>0.9608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5428977" y="30375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529E9-4DC4-4E00-A933-8709FECAF5FE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BC1B7-311A-4591-B39F-6E92BB4AB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05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75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446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339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09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9794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156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88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6360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1168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499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39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67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24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154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1859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83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5589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5342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921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241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6589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71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34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6153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72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298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240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2082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7595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390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4756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19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80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28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22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7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913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7ECC-1F60-4E96-B455-5B44D6640083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95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08D5-E433-4AAF-817D-9A6A8C6B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1BD86-B286-4EFF-BC3E-EB9EBB195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00BC-CA5B-44D0-8D90-AD8E0E95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54BC-6086-4CCA-BD8B-28DB9F2C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B4FC-DC09-4418-BF7A-F7345376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1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A6E5-97D5-4FEC-A552-8DDCAE04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8906E-EC6C-4204-AA19-365F67333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BA2A-AD74-4AF3-AC86-DB816B6D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5111D-8071-481C-9ABD-17568D4E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DE316-47B7-4A2B-A3CD-5ED7B09F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42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D5E19-749B-4D02-AB2B-7C59560F2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FC54B-754F-4AC3-9D23-04C2F07BE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7459B-CCB9-40AA-8EA7-77B8C6EA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18DE-5909-4497-A625-604B1D64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3602-1B08-4444-ACDF-1B9564E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09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D5EA-963F-4082-99F4-DF4ADF57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24E8-AF27-43FD-A8AB-4E5966E0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A997-3575-4BE5-96ED-62D111CA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1E92E-1847-4ADA-B00C-1B199DFA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9855-8E51-438E-BCEA-CB2816FE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9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6925-E384-4145-B9A4-AC0B4C26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6BF4-F6ED-465C-9A33-7CCD053B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CF863-7B23-41E3-92F0-9FE4B4F2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A892-344E-4B49-B37F-76ED6438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B8C44-A536-47DF-9E76-F8323A84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1EDF-2A31-4DB4-8A2A-5BD65BBC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8FF0-5CC1-44FE-8F9A-EECAF2A98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CACC-1806-4451-BB71-147F6A0B1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21A47-BBD8-42E6-BEC3-F3FAF67D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F7D28-DA41-45B1-9795-F6A45BB8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0191-4A90-4AA2-B3F0-1AD56BD1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57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4DF0-6EEE-4574-803E-BF71EE21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4F995-DAB7-43DF-A12F-60DCE399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9DEB3-3BC9-4F09-A4FE-29E008D14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CED97-94EC-4EB9-BD92-F16579F86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C961F-F029-4996-9F4E-D5C4DE4F6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110C3-0269-48C4-AD6C-FDCE896D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A3FD2-4EA9-45AD-BDD1-10D1ED30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3D4AD-3049-4137-9596-72A8E47D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5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4BFF-3D0F-458B-B188-50DFF386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E455C-E0FE-4469-BC20-036A2CB4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01A98-1792-4E09-8212-7E4C84B8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11BE1-7E87-4090-8801-7F26BBCC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DC330-B65A-4BC8-9026-9BE43799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C7EE4-4BCB-4929-ABA3-07E87716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F8C0-7066-46AF-8BEA-050A6B57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4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F86A-1511-4B33-ACF1-1F54E6A0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AE01-5CFF-4B83-BDF3-1BF57B0B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9F6F-A3EC-4613-93A2-E2A2BBC69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0B6C3-6299-4347-9EC0-448AE3B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63E08-5310-4EE8-BE1D-88DD2765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4DF88-89EE-42B7-B8F9-3ED4B814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6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7C6E-8BF3-4BFF-A74F-C7D9E03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807F9-71EA-46A8-A2CF-51ACB556C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B65E-9722-434C-9FDD-142309300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4C44D-24DB-436E-AEF2-276D5A64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BA9C7-85ED-467D-AA2B-C7C677B5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39271-422A-4E39-9E6F-662535D4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33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44CF2-E23F-42E6-995B-FDDB70E8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E815E-6897-499C-93ED-07A701A30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A275-FA95-4A40-A74D-006EA55A4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EA2-46F3-4E19-B522-5869ECC725E4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AF44-93AC-452C-8252-35C2559DC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62DA-86C3-4843-B48D-94D2AD599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A958-7E1C-4E6E-AC40-132D58916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5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2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2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2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38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4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4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5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5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chart" Target="../charts/chart6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6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7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4752972" y="4390869"/>
            <a:ext cx="268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Rapportutdrag 2020-01-30</a:t>
            </a:r>
          </a:p>
          <a:p>
            <a:pPr algn="ctr"/>
            <a:r>
              <a:rPr lang="sv-SE" dirty="0"/>
              <a:t>Invandrarindex 2019</a:t>
            </a:r>
          </a:p>
        </p:txBody>
      </p:sp>
      <p:pic>
        <p:nvPicPr>
          <p:cNvPr id="1026" name="Picture 2" descr="C:\Users\ProBook 4510s\Pictures\IMG_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1844" y="1695240"/>
            <a:ext cx="3349211" cy="2232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476625">
        <p159:morph option="byObject"/>
      </p:transition>
    </mc:Choice>
    <mc:Fallback xmlns="">
      <p:transition spd="slow" advClick="0" advTm="247662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10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14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28 Vilket resultat gav ansökan?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545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495151"/>
      </p:ext>
    </p:extLst>
  </p:cSld>
  <p:clrMapOvr>
    <a:masterClrMapping/>
  </p:clrMapOvr>
  <p:transition spd="slow" advClick="0" advTm="2476625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11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430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32 Hur tror du att din framtid blir i Sverige?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34740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2 025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2008B1F2-C1DE-43E2-A4C1-9AA41993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143265"/>
      </p:ext>
    </p:extLst>
  </p:cSld>
  <p:clrMapOvr>
    <a:masterClrMapping/>
  </p:clrMapOvr>
  <p:transition spd="slow" advClick="0" advTm="2476625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12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38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56 Vad tycker du om kommunen?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2 044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36696-70C9-4117-9B82-F254B69AF085}"/>
              </a:ext>
            </a:extLst>
          </p:cNvPr>
          <p:cNvSpPr txBox="1"/>
          <p:nvPr/>
        </p:nvSpPr>
        <p:spPr>
          <a:xfrm>
            <a:off x="8414795" y="2650603"/>
            <a:ext cx="370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Fråga 57 Vad är bra med kommunen och fråga 58 är vad </a:t>
            </a:r>
          </a:p>
          <a:p>
            <a:r>
              <a:rPr lang="sv-SE" sz="1200" dirty="0"/>
              <a:t>är dåligt med kommunen. Endast öppna svar redovisas.</a:t>
            </a:r>
          </a:p>
        </p:txBody>
      </p:sp>
    </p:spTree>
    <p:extLst>
      <p:ext uri="{BB962C8B-B14F-4D97-AF65-F5344CB8AC3E}">
        <p14:creationId xmlns:p14="http://schemas.microsoft.com/office/powerpoint/2010/main" val="2986321666"/>
      </p:ext>
    </p:extLst>
  </p:cSld>
  <p:clrMapOvr>
    <a:masterClrMapping/>
  </p:clrMapOvr>
  <p:transition spd="slow" advClick="0" advTm="2476625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13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0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755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61 Vad saknar du här i kommunen? (kryssa gärna i flera svar och skriv i rutan)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1 979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AA3AF-7B30-4ABC-838C-053CF7B9EFF5}"/>
              </a:ext>
            </a:extLst>
          </p:cNvPr>
          <p:cNvSpPr/>
          <p:nvPr/>
        </p:nvSpPr>
        <p:spPr>
          <a:xfrm>
            <a:off x="9971158" y="3252117"/>
            <a:ext cx="23150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62 </a:t>
            </a:r>
            <a:r>
              <a:rPr lang="sv-SE" sz="1400" b="1" dirty="0"/>
              <a:t>Skriv gärna i rutan om du vet något som kan bli bättre i kommunen!</a:t>
            </a:r>
          </a:p>
          <a:p>
            <a:r>
              <a:rPr lang="sv-SE" sz="1400" dirty="0"/>
              <a:t>Öppna svar som redovisas kommunvis. </a:t>
            </a:r>
          </a:p>
        </p:txBody>
      </p:sp>
    </p:spTree>
    <p:extLst>
      <p:ext uri="{BB962C8B-B14F-4D97-AF65-F5344CB8AC3E}">
        <p14:creationId xmlns:p14="http://schemas.microsoft.com/office/powerpoint/2010/main" val="176126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14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59 Vill du bo kvar i kommunen?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2 023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65513"/>
      </p:ext>
    </p:extLst>
  </p:cSld>
  <p:clrMapOvr>
    <a:masterClrMapping/>
  </p:clrMapOvr>
  <p:transition spd="slow" advClick="0" advTm="2476625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15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0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236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60 Varför vill du flytta?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335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1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16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43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06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66 Vilka är dina planer efter att du har avslutat SFI-studierna?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 1 338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42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72455" y="2042932"/>
          <a:ext cx="8128000" cy="524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628152" y="1325805"/>
            <a:ext cx="4721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73 Inom vilket område vill du arbeta i Sverige?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 1 876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76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18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43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5098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72 Har du varit i kontakt med Arbetsförmedlingen? 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 1 931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17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19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43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891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68 Hur fick du jobb (Har du haft flera jobb, svara för det första jobbet) 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 590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46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2069968" y="1794744"/>
            <a:ext cx="80129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dirty="0"/>
          </a:p>
          <a:p>
            <a:r>
              <a:rPr lang="sv-SE" b="1" dirty="0"/>
              <a:t>VIKTIG INFORMATION AVSEENDE TOLKNINGEN AV RESULTATEN I DENNA RAPPORT</a:t>
            </a:r>
          </a:p>
          <a:p>
            <a:br>
              <a:rPr lang="sv-SE" dirty="0"/>
            </a:br>
            <a:endParaRPr lang="sv-SE" dirty="0"/>
          </a:p>
          <a:p>
            <a:r>
              <a:rPr lang="sv-SE" dirty="0"/>
              <a:t>Det är viktigt att vara medveten om att de resultat som publiceras i denna rapport </a:t>
            </a:r>
          </a:p>
          <a:p>
            <a:r>
              <a:rPr lang="sv-SE" dirty="0"/>
              <a:t>inte har genomgått en vetenskaplig analys eller granskning ännu utan endast är så </a:t>
            </a:r>
          </a:p>
          <a:p>
            <a:r>
              <a:rPr lang="sv-SE" dirty="0"/>
              <a:t>kallade ojusterade rådata där man ännu inte tagit hänsyn till  kön, ålder, utbildning, </a:t>
            </a:r>
          </a:p>
          <a:p>
            <a:r>
              <a:rPr lang="sv-SE" dirty="0"/>
              <a:t>ursprungsland, språk, inkomstnivå eller andra viktiga faktorer som påverkar </a:t>
            </a:r>
          </a:p>
          <a:p>
            <a:r>
              <a:rPr lang="sv-SE" dirty="0"/>
              <a:t>tolkningen av svaren. Vetenskapliga analyser av forskare vid Göteborgs universitet, </a:t>
            </a:r>
          </a:p>
          <a:p>
            <a:r>
              <a:rPr lang="sv-SE" dirty="0"/>
              <a:t>Karolinska Institutet, Lunds universitet, och Stockholms universitet pågår dock och </a:t>
            </a:r>
          </a:p>
          <a:p>
            <a:r>
              <a:rPr lang="sv-SE" dirty="0"/>
              <a:t>resultat från dessa kommer att publiceras och tillgängliggöras.</a:t>
            </a:r>
          </a:p>
        </p:txBody>
      </p:sp>
      <p:pic>
        <p:nvPicPr>
          <p:cNvPr id="1026" name="Picture 2" descr="C:\Users\ProBook 4510s\Pictures\IMG_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9502" y="239133"/>
            <a:ext cx="1108494" cy="738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45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476625">
        <p159:morph option="byObject"/>
      </p:transition>
    </mc:Choice>
    <mc:Fallback xmlns="">
      <p:transition spd="slow" advClick="0" advTm="2476625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20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44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79 Brukar dina pengar räcka till nästa gång du får lön eller bidrag?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34740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1 866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2008B1F2-C1DE-43E2-A4C1-9AA41993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9F06F7-C4D8-47EA-940A-D3D1676F2373}"/>
              </a:ext>
            </a:extLst>
          </p:cNvPr>
          <p:cNvSpPr/>
          <p:nvPr/>
        </p:nvSpPr>
        <p:spPr>
          <a:xfrm>
            <a:off x="5611813" y="324485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474024"/>
      </p:ext>
    </p:extLst>
  </p:cSld>
  <p:clrMapOvr>
    <a:masterClrMapping/>
  </p:clrMapOvr>
  <p:transition spd="slow" advClick="0" advTm="2476625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21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90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69 Vill du starta eget företag i Sverige?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1 953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517334"/>
      </p:ext>
    </p:extLst>
  </p:cSld>
  <p:clrMapOvr>
    <a:masterClrMapping/>
  </p:clrMapOvr>
  <p:transition spd="slow" advClick="0" advTm="2476625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CBC37966-F506-4FCA-A176-8D01683BF8A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GB" altLang="sv-SE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097E00E-3433-409B-B04A-EE0842E9D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09993"/>
              </p:ext>
            </p:extLst>
          </p:nvPr>
        </p:nvGraphicFramePr>
        <p:xfrm>
          <a:off x="2035175" y="2479676"/>
          <a:ext cx="7296150" cy="41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Text Box 8">
            <a:extLst>
              <a:ext uri="{FF2B5EF4-FFF2-40B4-BE49-F238E27FC236}">
                <a16:creationId xmlns:a16="http://schemas.microsoft.com/office/drawing/2014/main" id="{DC304E55-F558-4EDF-939C-CEBC6F4D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75826"/>
            <a:ext cx="762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sv-SE" sz="1600" b="1" dirty="0"/>
              <a:t>12 Vilken är din erfarenhet av följande sedan du fick uppehållstillstånd i Sverige?</a:t>
            </a:r>
          </a:p>
        </p:txBody>
      </p:sp>
      <p:sp>
        <p:nvSpPr>
          <p:cNvPr id="9227" name="Text Box 10">
            <a:extLst>
              <a:ext uri="{FF2B5EF4-FFF2-40B4-BE49-F238E27FC236}">
                <a16:creationId xmlns:a16="http://schemas.microsoft.com/office/drawing/2014/main" id="{2AA6BA62-CA31-446A-A889-B4EFB972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445125"/>
            <a:ext cx="15430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105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000" b="1" dirty="0">
              <a:latin typeface="Arial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FB00F3B-FDC7-4245-9C47-4766E4AB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5429250"/>
            <a:ext cx="1928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400" b="1">
              <a:solidFill>
                <a:srgbClr val="FF7C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GB" sz="1600" b="1">
              <a:solidFill>
                <a:srgbClr val="FF7C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sv-SE" sz="1600" b="1">
              <a:solidFill>
                <a:srgbClr val="FF7C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B5FA273A-C8B6-44F9-B8E0-560A8A3C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3" y="4254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sv-SE" altLang="sv-SE" sz="2400">
              <a:latin typeface="Times New Roman" panose="02020603050405020304" pitchFamily="18" charset="0"/>
            </a:endParaRP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86122358-315F-492A-888C-E6402C0E53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95775" y="333375"/>
            <a:ext cx="7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sv-SE" altLang="sv-SE" sz="2400">
              <a:latin typeface="Times New Roman" panose="02020603050405020304" pitchFamily="18" charset="0"/>
            </a:endParaRP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A2F3B2DB-B0EF-4676-8129-688AFD646D5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11675" y="549275"/>
            <a:ext cx="7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sv-SE" altLang="sv-SE" sz="2400">
              <a:latin typeface="Times New Roman" panose="02020603050405020304" pitchFamily="18" charset="0"/>
            </a:endParaRPr>
          </a:p>
        </p:txBody>
      </p:sp>
      <p:pic>
        <p:nvPicPr>
          <p:cNvPr id="16" name="Picture 2" descr="C:\Users\ProBook 4510s\Pictures\IMG_4356.jpg">
            <a:extLst>
              <a:ext uri="{FF2B5EF4-FFF2-40B4-BE49-F238E27FC236}">
                <a16:creationId xmlns:a16="http://schemas.microsoft.com/office/drawing/2014/main" id="{4B8686DF-142C-49C6-A479-456704DF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7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66F60A0C-185E-48BD-88F0-082300F5E51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F3B9D-4492-4A7F-8E02-574F69F8336F}"/>
              </a:ext>
            </a:extLst>
          </p:cNvPr>
          <p:cNvSpPr/>
          <p:nvPr/>
        </p:nvSpPr>
        <p:spPr>
          <a:xfrm>
            <a:off x="4393706" y="920662"/>
            <a:ext cx="3404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8FD21A-8195-4931-A8F6-64B8F91EA7B7}"/>
              </a:ext>
            </a:extLst>
          </p:cNvPr>
          <p:cNvSpPr/>
          <p:nvPr/>
        </p:nvSpPr>
        <p:spPr>
          <a:xfrm>
            <a:off x="10337834" y="133088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2 200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0291A-6FA8-4A9E-82D7-0DFF68177323}"/>
              </a:ext>
            </a:extLst>
          </p:cNvPr>
          <p:cNvSpPr/>
          <p:nvPr/>
        </p:nvSpPr>
        <p:spPr>
          <a:xfrm>
            <a:off x="1345705" y="6269723"/>
            <a:ext cx="98122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/>
              <a:t>© Invandrarindex 									</a:t>
            </a:r>
            <a:fld id="{27862DE9-ECC0-4F57-B426-A30301B562CF}" type="slidenum">
              <a:rPr lang="sv-SE" sz="1100" smtClean="0"/>
              <a:pPr/>
              <a:t>22</a:t>
            </a:fld>
            <a:r>
              <a:rPr lang="sv-SE" sz="11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61281-5630-4E0C-85EA-A866AF8A984B}"/>
              </a:ext>
            </a:extLst>
          </p:cNvPr>
          <p:cNvSpPr txBox="1"/>
          <p:nvPr/>
        </p:nvSpPr>
        <p:spPr>
          <a:xfrm>
            <a:off x="8845896" y="6200473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/>
              <a:t>Mycket </a:t>
            </a:r>
          </a:p>
          <a:p>
            <a:pPr algn="ctr"/>
            <a:r>
              <a:rPr lang="sv-SE" sz="1000" dirty="0"/>
              <a:t>bra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62EE6-38A9-4149-AE0B-630817918222}"/>
              </a:ext>
            </a:extLst>
          </p:cNvPr>
          <p:cNvSpPr txBox="1"/>
          <p:nvPr/>
        </p:nvSpPr>
        <p:spPr>
          <a:xfrm>
            <a:off x="5383328" y="6200473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/>
              <a:t>Mycket </a:t>
            </a:r>
          </a:p>
          <a:p>
            <a:pPr algn="ctr"/>
            <a:r>
              <a:rPr lang="sv-SE" sz="1000" dirty="0"/>
              <a:t>dålig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23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187403"/>
              </p:ext>
            </p:extLst>
          </p:nvPr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10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19 Är du medlem eller gör ideella insatser i en ideell förening?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2 043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922459"/>
      </p:ext>
    </p:extLst>
  </p:cSld>
  <p:clrMapOvr>
    <a:masterClrMapping/>
  </p:clrMapOvr>
  <p:transition spd="slow" advClick="0" advTm="2476625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24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027328"/>
          <a:ext cx="8128000" cy="432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108154" y="1434182"/>
            <a:ext cx="724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105 Har du varit aktiv inom idrotten som ledare, tränare, styrelseledamot </a:t>
            </a:r>
          </a:p>
          <a:p>
            <a:r>
              <a:rPr lang="sv-SE" b="1" dirty="0"/>
              <a:t>eller liknande sedan du kom till Sverige?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1 553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77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25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08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113 Hur viktig är Gud i ditt liv?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34740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1 505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2008B1F2-C1DE-43E2-A4C1-9AA41993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9F06F7-C4D8-47EA-940A-D3D1676F2373}"/>
              </a:ext>
            </a:extLst>
          </p:cNvPr>
          <p:cNvSpPr/>
          <p:nvPr/>
        </p:nvSpPr>
        <p:spPr>
          <a:xfrm>
            <a:off x="5611813" y="324485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452305"/>
      </p:ext>
    </p:extLst>
  </p:cSld>
  <p:clrMapOvr>
    <a:masterClrMapping/>
  </p:clrMapOvr>
  <p:transition spd="slow" advClick="0" advTm="2476625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26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88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84 Har du tillgång till Internet hemma?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1 836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175855"/>
      </p:ext>
    </p:extLst>
  </p:cSld>
  <p:clrMapOvr>
    <a:masterClrMapping/>
  </p:clrMapOvr>
  <p:transition spd="slow" advClick="0" advTm="2476625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27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545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24 Har du en smartphone (mobiltelefon med internet)?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2 125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345566"/>
      </p:ext>
    </p:extLst>
  </p:cSld>
  <p:clrMapOvr>
    <a:masterClrMapping/>
  </p:clrMapOvr>
  <p:transition spd="slow" advClick="0" advTm="2476625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236651" y="6344965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28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589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21 Har du tillgång till elektronisk legitimation? (BankID/eID)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2 135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823949"/>
      </p:ext>
    </p:extLst>
  </p:cSld>
  <p:clrMapOvr>
    <a:masterClrMapping/>
  </p:clrMapOvr>
  <p:transition spd="slow" advClick="0" advTm="2476625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29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0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40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25 Vilka av följande använder du?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1 890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8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529068"/>
          <a:ext cx="8128000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C8D8-5EE4-4566-AA7A-4AE23DAB8E59}"/>
              </a:ext>
            </a:extLst>
          </p:cNvPr>
          <p:cNvSpPr txBox="1"/>
          <p:nvPr/>
        </p:nvSpPr>
        <p:spPr>
          <a:xfrm>
            <a:off x="102608" y="1308872"/>
            <a:ext cx="1100916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Om genomförandet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 har förmedlat nyanländas röster sedan 2014 till myndigheter, organisationer, forskare, kommuner och län/regioner.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Urvalet är ett miniatyrsverige i 30 kommuner.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Eleverna som deltar läser SFI, Språkintroduktion eller Svenska som andraspråk.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Inga sekretessproblem (GDPR) eftersom vi inte skapar personregister. Lärarna deltar under datainsamlingen som sker på 7 språk.</a:t>
            </a:r>
          </a:p>
          <a:p>
            <a:r>
              <a:rPr lang="sv-SE" sz="1400" dirty="0"/>
              <a:t>       (Arabiska, Engelska, Farsi, Somaliska, Spanska, Svenska och Tigrinja)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26 lärare har svarat på en egen undersökning om Invandrarindex. Syftet är att förbättra teknik, metod, välja språk och frågor inför 2020.</a:t>
            </a:r>
          </a:p>
          <a:p>
            <a:endParaRPr lang="sv-SE" sz="1400" dirty="0"/>
          </a:p>
          <a:p>
            <a:r>
              <a:rPr lang="sv-SE" sz="1400" dirty="0"/>
              <a:t>Två av frågorna var:</a:t>
            </a:r>
          </a:p>
          <a:p>
            <a:r>
              <a:rPr lang="sv-SE" sz="1400" dirty="0"/>
              <a:t>       - Tycker du att det är bra att flyktingar och andra migranter får svara på frågor om hur de vill förbättra och förändra mottagande och integration? </a:t>
            </a:r>
          </a:p>
          <a:p>
            <a:r>
              <a:rPr lang="sv-SE" sz="1400" dirty="0"/>
              <a:t>         25 av 26 lärare svarade Ja på denna fråga           </a:t>
            </a:r>
          </a:p>
          <a:p>
            <a:r>
              <a:rPr lang="sv-SE" sz="1400" dirty="0"/>
              <a:t>       - Tycker du att metoden att fråga elever, där lärare kan hjälpa till, är ett bra sätt att göra det på?</a:t>
            </a:r>
          </a:p>
          <a:p>
            <a:r>
              <a:rPr lang="sv-SE" sz="1400" dirty="0"/>
              <a:t>         23 av 26 lärare svarade Ja på denna fråga.</a:t>
            </a:r>
          </a:p>
          <a:p>
            <a:endParaRPr lang="sv-SE" sz="1400" dirty="0"/>
          </a:p>
          <a:p>
            <a:r>
              <a:rPr lang="sv-SE" sz="1400" dirty="0"/>
              <a:t>Dessutom svarade:</a:t>
            </a:r>
          </a:p>
          <a:p>
            <a:r>
              <a:rPr lang="sv-SE" sz="1400" dirty="0"/>
              <a:t>       21 av 23 lärare att all teknisk utrustning fungerade bra.</a:t>
            </a:r>
          </a:p>
          <a:p>
            <a:r>
              <a:rPr lang="sv-SE" sz="1400" dirty="0"/>
              <a:t>       20 av 21 lärare att det tyckte att det var bra att den här information togs fram till beslutsfattare.</a:t>
            </a:r>
          </a:p>
          <a:p>
            <a:r>
              <a:rPr lang="sv-SE" sz="1400" dirty="0"/>
              <a:t>       Alla lärare var positiva till att genomföra Invandrarindex även nästa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6545"/>
      </p:ext>
    </p:extLst>
  </p:cSld>
  <p:clrMapOvr>
    <a:masterClrMapping/>
  </p:clrMapOvr>
  <p:transition spd="slow" advClick="0" advTm="2476625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30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290382"/>
          <a:ext cx="8128000" cy="40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846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23 Vilka kontaktvägar skulle du vilja använda dig av när du vill komma</a:t>
            </a:r>
          </a:p>
          <a:p>
            <a:r>
              <a:rPr lang="sv-SE" b="1" dirty="0"/>
              <a:t> i kontakt med en myndighet?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58438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2 078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B74D2838-B4ED-4A58-8905-4AC4349C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13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31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181305"/>
              </p:ext>
            </p:extLst>
          </p:nvPr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58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22 Har du anslutit dig till Skatteverkets Mina meddelanden? (Kivra)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2 135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136652"/>
      </p:ext>
    </p:extLst>
  </p:cSld>
  <p:clrMapOvr>
    <a:masterClrMapping/>
  </p:clrMapOvr>
  <p:transition spd="slow" advClick="0" advTm="2476625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32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821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10 När du flyttade från Migrationsverkets boende valde du att bo i samma kommun </a:t>
            </a:r>
          </a:p>
          <a:p>
            <a:r>
              <a:rPr lang="sv-SE" b="1" dirty="0"/>
              <a:t>som när du bodde hos Migrationsverket?</a:t>
            </a:r>
            <a:endParaRPr lang="sv-SE" b="1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541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579A50F4-0FB4-4C22-95F1-70338F98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56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76625">
        <p15:prstTrans prst="wind"/>
      </p:transition>
    </mc:Choice>
    <mc:Fallback xmlns="">
      <p:transition spd="slow" advClick="0" advTm="2476625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33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130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82 Bor du i lägenhet eller villa?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1 702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123943"/>
      </p:ext>
    </p:extLst>
  </p:cSld>
  <p:clrMapOvr>
    <a:masterClrMapping/>
  </p:clrMapOvr>
  <p:transition spd="slow" advClick="0" advTm="2476625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34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55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83 Har ni brandvarnare där du bor?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1 836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398604"/>
      </p:ext>
    </p:extLst>
  </p:cSld>
  <p:clrMapOvr>
    <a:masterClrMapping/>
  </p:clrMapOvr>
  <p:transition spd="slow" advClick="0" advTm="2476625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3901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35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88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87 Känner du till telefonummret 1177?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1 825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30355"/>
      </p:ext>
    </p:extLst>
  </p:cSld>
  <p:clrMapOvr>
    <a:masterClrMapping/>
  </p:clrMapOvr>
  <p:transition spd="slow" advClick="0" advTm="2476625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36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76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86 Känner du till telefonummret 112?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1 825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974356"/>
      </p:ext>
    </p:extLst>
  </p:cSld>
  <p:clrMapOvr>
    <a:masterClrMapping/>
  </p:clrMapOvr>
  <p:transition spd="slow" advClick="0" advTm="2476625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37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46233"/>
              </p:ext>
            </p:extLst>
          </p:nvPr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253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70 Har du ett bilkörkort?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1 921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889026"/>
      </p:ext>
    </p:extLst>
  </p:cSld>
  <p:clrMapOvr>
    <a:masterClrMapping/>
  </p:clrMapOvr>
  <p:transition spd="slow" advClick="0" advTm="2476625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38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120169"/>
              </p:ext>
            </p:extLst>
          </p:nvPr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261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71 Har du tillgång till bil? 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1 858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822620"/>
      </p:ext>
    </p:extLst>
  </p:cSld>
  <p:clrMapOvr>
    <a:masterClrMapping/>
  </p:clrMapOvr>
  <p:transition spd="slow" advClick="0" advTm="2476625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703512" y="6356351"/>
            <a:ext cx="8784976" cy="36512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39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Bildobjekt 8" descr="C:\Users\ProBook 4510s\Dropbox\Invandrarindex\iilogg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4808454" y="4149081"/>
            <a:ext cx="286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dirty="0"/>
          </a:p>
          <a:p>
            <a:pPr algn="ctr"/>
            <a:r>
              <a:rPr lang="sv-SE" dirty="0"/>
              <a:t>Stort tack för att ni lyssnat!!!</a:t>
            </a:r>
          </a:p>
        </p:txBody>
      </p:sp>
      <p:pic>
        <p:nvPicPr>
          <p:cNvPr id="1026" name="Picture 2" descr="C:\Users\ProBook 4510s\Pictures\IMG_4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7" y="1916832"/>
            <a:ext cx="2700975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790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476625">
        <p159:morph option="byObject"/>
      </p:transition>
    </mc:Choice>
    <mc:Fallback xmlns="">
      <p:transition spd="slow" advClick="0" advTm="247662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4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529068"/>
          <a:ext cx="8128000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C8D8-5EE4-4566-AA7A-4AE23DAB8E59}"/>
              </a:ext>
            </a:extLst>
          </p:cNvPr>
          <p:cNvSpPr txBox="1"/>
          <p:nvPr/>
        </p:nvSpPr>
        <p:spPr>
          <a:xfrm>
            <a:off x="447754" y="1954318"/>
            <a:ext cx="1403461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Beskrivning av respondenterna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Totalt har 2 639 flyktingar och andra migranter svarat på frågorna i genomsnitt under 60 minuter.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Det är 1 487 kvinnor och 1 002 män. 46 ville inte svara på frågan och 11 svarade annat.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Var tredje person är från Syrien och ungefär 10 % är från Eritrea, Afganistan respektive </a:t>
            </a:r>
          </a:p>
          <a:p>
            <a:r>
              <a:rPr lang="sv-SE" sz="1400" dirty="0"/>
              <a:t>       Somalia. Sedan är det människor från väldigt många olika länder.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Drygt hälften (53%) har längre utbildning än 10 år från sitt hemland och nästan 1 av 10 (8%) har kortare än 1 års utbildning från sitt hemland.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Drygt hälften (56%) hade kommit till Sverige efter 2015, 25 % kom 2015 och övriga 19 % kom hit 2014 eller tidigare.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40 % kom hit som flyktingar och lika många som anhöriginvandrare, övriga var kvotflyktingar eller arbetskraftsinvandrare.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Drygt hälften bodde huvudsakligen hos migrationsverket under asyltiden, en fjärdedel i eget boende och var femte hos kommunen 					</a:t>
            </a:r>
          </a:p>
          <a:p>
            <a:r>
              <a:rPr lang="sv-SE" sz="1400" dirty="0"/>
              <a:t>       De flesta i kommunens boende var ungdomar som kom utan släkt.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Av de som går på SFI/Gymnasiet idag har ca 2/3 permanenta uppehållstillstånd och 1/3 tidsbegränsade uppehållstillstånd. (4% har inte fått besked)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978151"/>
      </p:ext>
    </p:extLst>
  </p:cSld>
  <p:clrMapOvr>
    <a:masterClrMapping/>
  </p:clrMapOvr>
  <p:transition spd="slow" advClick="0" advTm="2476625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150254" y="621339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5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112663" y="2266015"/>
          <a:ext cx="8128000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409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 1. Är det ok att du svarar på våra frågor?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2 693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125653"/>
      </p:ext>
    </p:extLst>
  </p:cSld>
  <p:clrMapOvr>
    <a:masterClrMapping/>
  </p:clrMapOvr>
  <p:transition spd="slow" advClick="0" advTm="2476625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6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433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29 Hur tycker du att det är att bo i Sverige?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2 097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083101"/>
      </p:ext>
    </p:extLst>
  </p:cSld>
  <p:clrMapOvr>
    <a:masterClrMapping/>
  </p:clrMapOvr>
  <p:transition spd="slow" advClick="0" advTm="2476625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65806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7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329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30 Känner du dig trygg i Sverige?</a:t>
            </a:r>
          </a:p>
          <a:p>
            <a:endParaRPr lang="sv-S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2 097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432490"/>
      </p:ext>
    </p:extLst>
  </p:cSld>
  <p:clrMapOvr>
    <a:masterClrMapping/>
  </p:clrMapOvr>
  <p:transition spd="slow" advClick="0" advTm="2476625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8</a:t>
            </a:fld>
            <a:r>
              <a:rPr lang="sv-SE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819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31 Umgås du med/ Känner du personer som är födda i eller har bott länge i Sverige?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2 068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77877"/>
      </p:ext>
    </p:extLst>
  </p:cSld>
  <p:clrMapOvr>
    <a:masterClrMapping/>
  </p:clrMapOvr>
  <p:transition spd="slow" advClick="0" advTm="2476625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724029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sv-SE" sz="11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Flyktingars och andra migranters röst!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</p:nvPr>
        </p:nvGraphicFramePr>
        <p:xfrm>
          <a:off x="1991545" y="6093297"/>
          <a:ext cx="45719" cy="5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>
          <a:xfrm>
            <a:off x="-75467" y="6397439"/>
            <a:ext cx="11365318" cy="38323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© Invandrarindex                                                                                                                                                                                                     </a:t>
            </a:r>
            <a:fld id="{27862DE9-ECC0-4F57-B426-A30301B562CF}" type="slidenum">
              <a:rPr lang="sv-SE" smtClean="0">
                <a:solidFill>
                  <a:schemeClr val="tx1"/>
                </a:solidFill>
              </a:rPr>
              <a:pPr/>
              <a:t>9</a:t>
            </a:fld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36FA62-6B4A-4029-B355-9461502BA7EC}"/>
              </a:ext>
            </a:extLst>
          </p:cNvPr>
          <p:cNvGraphicFramePr/>
          <p:nvPr/>
        </p:nvGraphicFramePr>
        <p:xfrm>
          <a:off x="2032000" y="2451652"/>
          <a:ext cx="8128000" cy="390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F2952-05D8-4D30-AAF3-C716570E93DC}"/>
              </a:ext>
            </a:extLst>
          </p:cNvPr>
          <p:cNvSpPr txBox="1"/>
          <p:nvPr/>
        </p:nvSpPr>
        <p:spPr>
          <a:xfrm>
            <a:off x="2085607" y="1657996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26 Har någon i din familj ansökt hos Migrationsverket på anknytning </a:t>
            </a:r>
          </a:p>
          <a:p>
            <a:r>
              <a:rPr lang="sv-SE" b="1" dirty="0"/>
              <a:t>till dig för att få komma till Sverige?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EDB5-3C43-4D47-A844-9C3EB79AD53B}"/>
              </a:ext>
            </a:extLst>
          </p:cNvPr>
          <p:cNvSpPr txBox="1"/>
          <p:nvPr/>
        </p:nvSpPr>
        <p:spPr>
          <a:xfrm>
            <a:off x="10349439" y="13579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Bas: 2 114</a:t>
            </a:r>
          </a:p>
        </p:txBody>
      </p:sp>
      <p:pic>
        <p:nvPicPr>
          <p:cNvPr id="11" name="Picture 2" descr="C:\Users\ProBook 4510s\Pictures\IMG_4356.jpg">
            <a:extLst>
              <a:ext uri="{FF2B5EF4-FFF2-40B4-BE49-F238E27FC236}">
                <a16:creationId xmlns:a16="http://schemas.microsoft.com/office/drawing/2014/main" id="{4F678F1A-9D2C-4643-80D8-D31542B1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3092" y="277998"/>
            <a:ext cx="1431151" cy="953862"/>
          </a:xfrm>
          <a:prstGeom prst="rect">
            <a:avLst/>
          </a:prstGeom>
          <a:noFill/>
        </p:spPr>
      </p:pic>
      <p:pic>
        <p:nvPicPr>
          <p:cNvPr id="13" name="Bildobjekt 8" descr="C:\Users\ProBook 4510s\Dropbox\Invandrarindex\iilogga.png">
            <a:extLst>
              <a:ext uri="{FF2B5EF4-FFF2-40B4-BE49-F238E27FC236}">
                <a16:creationId xmlns:a16="http://schemas.microsoft.com/office/drawing/2014/main" id="{BE032F44-A110-41B7-BE93-D9EBB86B75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937" y="260649"/>
            <a:ext cx="111302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900977"/>
      </p:ext>
    </p:extLst>
  </p:cSld>
  <p:clrMapOvr>
    <a:masterClrMapping/>
  </p:clrMapOvr>
  <p:transition spd="slow" advClick="0" advTm="2476625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8074</TotalTime>
  <Words>1659</Words>
  <Application>Microsoft Office PowerPoint</Application>
  <PresentationFormat>Widescreen</PresentationFormat>
  <Paragraphs>400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Lundvall</dc:creator>
  <cp:lastModifiedBy>Fredrik Lundvall</cp:lastModifiedBy>
  <cp:revision>23</cp:revision>
  <cp:lastPrinted>2020-01-24T07:02:28Z</cp:lastPrinted>
  <dcterms:created xsi:type="dcterms:W3CDTF">2019-11-22T13:10:02Z</dcterms:created>
  <dcterms:modified xsi:type="dcterms:W3CDTF">2020-01-29T23:10:14Z</dcterms:modified>
</cp:coreProperties>
</file>