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charts/chart1.xml" ContentType="application/vnd.openxmlformats-officedocument.drawingml.char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3.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4.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5.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6.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7.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8.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9.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30.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1.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2.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3.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4.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5.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6.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7.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8.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9.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40.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4.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5.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6.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7.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8.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49.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50.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1.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2.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3.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4.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55.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7.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8.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9.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60.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1.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2.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63.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64.xml" ContentType="application/vnd.openxmlformats-officedocument.drawingml.chart+xml"/>
  <Override PartName="/ppt/charts/style63.xml" ContentType="application/vnd.ms-office.chartstyle+xml"/>
  <Override PartName="/ppt/charts/colors63.xml" ContentType="application/vnd.ms-office.chartcolorstyle+xml"/>
  <Override PartName="/ppt/charts/chart65.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66.xml" ContentType="application/vnd.openxmlformats-officedocument.drawingml.chart+xml"/>
  <Override PartName="/ppt/charts/style65.xml" ContentType="application/vnd.ms-office.chartstyle+xml"/>
  <Override PartName="/ppt/charts/colors6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2784" r:id="rId2"/>
    <p:sldId id="2871" r:id="rId3"/>
    <p:sldId id="2900" r:id="rId4"/>
    <p:sldId id="2868" r:id="rId5"/>
    <p:sldId id="2869" r:id="rId6"/>
    <p:sldId id="2905" r:id="rId7"/>
    <p:sldId id="2906" r:id="rId8"/>
    <p:sldId id="2907" r:id="rId9"/>
    <p:sldId id="2788" r:id="rId10"/>
    <p:sldId id="2790" r:id="rId11"/>
    <p:sldId id="2791" r:id="rId12"/>
    <p:sldId id="2792" r:id="rId13"/>
    <p:sldId id="2824" r:id="rId14"/>
    <p:sldId id="2831" r:id="rId15"/>
    <p:sldId id="2832" r:id="rId16"/>
    <p:sldId id="2833" r:id="rId17"/>
    <p:sldId id="2834" r:id="rId18"/>
    <p:sldId id="2835" r:id="rId19"/>
    <p:sldId id="2836" r:id="rId20"/>
    <p:sldId id="2837" r:id="rId21"/>
    <p:sldId id="2838" r:id="rId22"/>
    <p:sldId id="2839" r:id="rId23"/>
    <p:sldId id="2840" r:id="rId24"/>
    <p:sldId id="2842" r:id="rId25"/>
    <p:sldId id="2843" r:id="rId26"/>
    <p:sldId id="2844" r:id="rId27"/>
    <p:sldId id="2845" r:id="rId28"/>
    <p:sldId id="2846" r:id="rId29"/>
    <p:sldId id="2847" r:id="rId30"/>
    <p:sldId id="2848" r:id="rId31"/>
    <p:sldId id="2849" r:id="rId32"/>
    <p:sldId id="2850" r:id="rId33"/>
    <p:sldId id="2851" r:id="rId34"/>
    <p:sldId id="2852" r:id="rId35"/>
    <p:sldId id="2901" r:id="rId36"/>
    <p:sldId id="2883" r:id="rId37"/>
    <p:sldId id="2854" r:id="rId38"/>
    <p:sldId id="2855" r:id="rId39"/>
    <p:sldId id="2902" r:id="rId40"/>
    <p:sldId id="2856" r:id="rId41"/>
    <p:sldId id="2857" r:id="rId42"/>
    <p:sldId id="2858" r:id="rId43"/>
    <p:sldId id="2859" r:id="rId44"/>
    <p:sldId id="2860" r:id="rId45"/>
    <p:sldId id="2862" r:id="rId46"/>
    <p:sldId id="2863" r:id="rId47"/>
    <p:sldId id="2864" r:id="rId48"/>
    <p:sldId id="2865" r:id="rId49"/>
    <p:sldId id="2866" r:id="rId50"/>
    <p:sldId id="2867" r:id="rId51"/>
    <p:sldId id="2872" r:id="rId52"/>
    <p:sldId id="2873" r:id="rId53"/>
    <p:sldId id="2874" r:id="rId54"/>
    <p:sldId id="2875" r:id="rId55"/>
    <p:sldId id="2903" r:id="rId56"/>
    <p:sldId id="2876" r:id="rId57"/>
    <p:sldId id="2877" r:id="rId58"/>
    <p:sldId id="2878" r:id="rId59"/>
    <p:sldId id="2879" r:id="rId60"/>
    <p:sldId id="2880" r:id="rId61"/>
    <p:sldId id="2904" r:id="rId62"/>
    <p:sldId id="2881" r:id="rId63"/>
    <p:sldId id="2882" r:id="rId64"/>
    <p:sldId id="2884" r:id="rId65"/>
    <p:sldId id="2885" r:id="rId66"/>
    <p:sldId id="2886" r:id="rId67"/>
    <p:sldId id="2887" r:id="rId68"/>
    <p:sldId id="2888" r:id="rId69"/>
    <p:sldId id="2889" r:id="rId70"/>
    <p:sldId id="2890" r:id="rId71"/>
    <p:sldId id="2891" r:id="rId72"/>
    <p:sldId id="2892" r:id="rId73"/>
    <p:sldId id="2893" r:id="rId74"/>
    <p:sldId id="2894" r:id="rId75"/>
    <p:sldId id="2895" r:id="rId76"/>
    <p:sldId id="2896" r:id="rId77"/>
    <p:sldId id="2897" r:id="rId78"/>
    <p:sldId id="2898" r:id="rId79"/>
    <p:sldId id="2899" r:id="rId80"/>
    <p:sldId id="2829" r:id="rId81"/>
  </p:sldIdLst>
  <p:sldSz cx="12192000" cy="6858000"/>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1886"/>
    <a:srgbClr val="1C7F4B"/>
    <a:srgbClr val="1A22AE"/>
    <a:srgbClr val="242EE8"/>
    <a:srgbClr val="8A33E8"/>
    <a:srgbClr val="9BBD6A"/>
    <a:srgbClr val="FF5E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27" autoAdjust="0"/>
    <p:restoredTop sz="94660"/>
  </p:normalViewPr>
  <p:slideViewPr>
    <p:cSldViewPr snapToGrid="0">
      <p:cViewPr varScale="1">
        <p:scale>
          <a:sx n="112" d="100"/>
          <a:sy n="112" d="100"/>
        </p:scale>
        <p:origin x="108" y="1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9.xml"/><Relationship Id="rId1" Type="http://schemas.microsoft.com/office/2011/relationships/chartStyle" Target="style19.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0.xml"/><Relationship Id="rId1" Type="http://schemas.microsoft.com/office/2011/relationships/chartStyle" Target="style20.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1.xml"/><Relationship Id="rId1" Type="http://schemas.microsoft.com/office/2011/relationships/chartStyle" Target="style21.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2.xml"/><Relationship Id="rId1" Type="http://schemas.microsoft.com/office/2011/relationships/chartStyle" Target="style22.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3.xml"/><Relationship Id="rId1" Type="http://schemas.microsoft.com/office/2011/relationships/chartStyle" Target="style23.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4.xml"/><Relationship Id="rId1" Type="http://schemas.microsoft.com/office/2011/relationships/chartStyle" Target="style24.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5.xml"/><Relationship Id="rId1" Type="http://schemas.microsoft.com/office/2011/relationships/chartStyle" Target="style25.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6.xml"/><Relationship Id="rId1" Type="http://schemas.microsoft.com/office/2011/relationships/chartStyle" Target="style26.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7.xml"/><Relationship Id="rId1" Type="http://schemas.microsoft.com/office/2011/relationships/chartStyle" Target="style27.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8.xml"/><Relationship Id="rId1" Type="http://schemas.microsoft.com/office/2011/relationships/chartStyle" Target="style28.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9.xml"/><Relationship Id="rId1" Type="http://schemas.microsoft.com/office/2011/relationships/chartStyle" Target="style29.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0.xml"/><Relationship Id="rId1" Type="http://schemas.microsoft.com/office/2011/relationships/chartStyle" Target="style30.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1.xml"/><Relationship Id="rId1" Type="http://schemas.microsoft.com/office/2011/relationships/chartStyle" Target="style31.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2.xml"/><Relationship Id="rId1" Type="http://schemas.microsoft.com/office/2011/relationships/chartStyle" Target="style32.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3.xml"/><Relationship Id="rId1" Type="http://schemas.microsoft.com/office/2011/relationships/chartStyle" Target="style33.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4.xml"/><Relationship Id="rId1" Type="http://schemas.microsoft.com/office/2011/relationships/chartStyle" Target="style34.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5.xml"/><Relationship Id="rId1" Type="http://schemas.microsoft.com/office/2011/relationships/chartStyle" Target="style35.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6.xml"/><Relationship Id="rId1" Type="http://schemas.microsoft.com/office/2011/relationships/chartStyle" Target="style36.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7.xml"/><Relationship Id="rId1" Type="http://schemas.microsoft.com/office/2011/relationships/chartStyle" Target="style37.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8.xml"/><Relationship Id="rId1" Type="http://schemas.microsoft.com/office/2011/relationships/chartStyle" Target="style38.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39.xml"/><Relationship Id="rId1" Type="http://schemas.microsoft.com/office/2011/relationships/chartStyle" Target="style39.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0.xml"/><Relationship Id="rId1" Type="http://schemas.microsoft.com/office/2011/relationships/chartStyle" Target="style40.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1.xml"/><Relationship Id="rId1" Type="http://schemas.microsoft.com/office/2011/relationships/chartStyle" Target="style41.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2.xml"/><Relationship Id="rId1" Type="http://schemas.microsoft.com/office/2011/relationships/chartStyle" Target="style42.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3.xml"/><Relationship Id="rId1" Type="http://schemas.microsoft.com/office/2011/relationships/chartStyle" Target="style43.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4.xml"/><Relationship Id="rId1" Type="http://schemas.microsoft.com/office/2011/relationships/chartStyle" Target="style44.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5.xml"/><Relationship Id="rId1" Type="http://schemas.microsoft.com/office/2011/relationships/chartStyle" Target="style45.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6.xml"/><Relationship Id="rId1" Type="http://schemas.microsoft.com/office/2011/relationships/chartStyle" Target="style46.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7.xml"/><Relationship Id="rId1" Type="http://schemas.microsoft.com/office/2011/relationships/chartStyle" Target="style47.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8.xml"/><Relationship Id="rId1" Type="http://schemas.microsoft.com/office/2011/relationships/chartStyle" Target="style48.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49.xml"/><Relationship Id="rId1" Type="http://schemas.microsoft.com/office/2011/relationships/chartStyle" Target="style49.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0.xml"/><Relationship Id="rId1" Type="http://schemas.microsoft.com/office/2011/relationships/chartStyle" Target="style50.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1.xml"/><Relationship Id="rId1" Type="http://schemas.microsoft.com/office/2011/relationships/chartStyle" Target="style51.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2.xml"/><Relationship Id="rId1" Type="http://schemas.microsoft.com/office/2011/relationships/chartStyle" Target="style52.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3.xml"/><Relationship Id="rId1" Type="http://schemas.microsoft.com/office/2011/relationships/chartStyle" Target="style53.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4.xml"/><Relationship Id="rId1" Type="http://schemas.microsoft.com/office/2011/relationships/chartStyle" Target="style54.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5.xml"/><Relationship Id="rId1" Type="http://schemas.microsoft.com/office/2011/relationships/chartStyle" Target="style55.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6.xml"/><Relationship Id="rId1" Type="http://schemas.microsoft.com/office/2011/relationships/chartStyle" Target="style56.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7.xml"/><Relationship Id="rId1" Type="http://schemas.microsoft.com/office/2011/relationships/chartStyle" Target="style57.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8.xml"/><Relationship Id="rId1" Type="http://schemas.microsoft.com/office/2011/relationships/chartStyle" Target="style58.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59.xml"/><Relationship Id="rId1" Type="http://schemas.microsoft.com/office/2011/relationships/chartStyle" Target="style59.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0.xml"/><Relationship Id="rId1" Type="http://schemas.microsoft.com/office/2011/relationships/chartStyle" Target="style60.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1.xml"/><Relationship Id="rId1" Type="http://schemas.microsoft.com/office/2011/relationships/chartStyle" Target="style61.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2.xml"/><Relationship Id="rId1" Type="http://schemas.microsoft.com/office/2011/relationships/chartStyle" Target="style62.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3.xml"/><Relationship Id="rId1" Type="http://schemas.microsoft.com/office/2011/relationships/chartStyle" Target="style63.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4.xml"/><Relationship Id="rId1" Type="http://schemas.microsoft.com/office/2011/relationships/chartStyle" Target="style64.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5.xml"/><Relationship Id="rId1" Type="http://schemas.microsoft.com/office/2011/relationships/chartStyle" Target="style6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pPr>
        <a:noFill/>
        <a:ln w="25400">
          <a:noFill/>
        </a:ln>
      </c:spPr>
    </c:sideWall>
    <c:backWall>
      <c:thickness val="0"/>
      <c:spPr>
        <a:noFill/>
        <a:ln w="25400">
          <a:noFill/>
        </a:ln>
      </c:spPr>
    </c:backWall>
    <c:plotArea>
      <c:layout/>
      <c:bar3DChart>
        <c:barDir val="col"/>
        <c:grouping val="clustered"/>
        <c:varyColors val="0"/>
        <c:dLbls>
          <c:showLegendKey val="0"/>
          <c:showVal val="0"/>
          <c:showCatName val="0"/>
          <c:showSerName val="0"/>
          <c:showPercent val="0"/>
          <c:showBubbleSize val="0"/>
        </c:dLbls>
        <c:gapWidth val="150"/>
        <c:shape val="cylinder"/>
        <c:axId val="236114448"/>
        <c:axId val="236114840"/>
        <c:axId val="0"/>
      </c:bar3DChart>
      <c:catAx>
        <c:axId val="236114448"/>
        <c:scaling>
          <c:orientation val="minMax"/>
        </c:scaling>
        <c:delete val="0"/>
        <c:axPos val="b"/>
        <c:numFmt formatCode="General" sourceLinked="1"/>
        <c:majorTickMark val="out"/>
        <c:minorTickMark val="none"/>
        <c:tickLblPos val="nextTo"/>
        <c:crossAx val="236114840"/>
        <c:crosses val="autoZero"/>
        <c:auto val="1"/>
        <c:lblAlgn val="ctr"/>
        <c:lblOffset val="100"/>
        <c:noMultiLvlLbl val="0"/>
      </c:catAx>
      <c:valAx>
        <c:axId val="236114840"/>
        <c:scaling>
          <c:orientation val="minMax"/>
          <c:max val="100"/>
          <c:min val="0"/>
        </c:scaling>
        <c:delete val="0"/>
        <c:axPos val="l"/>
        <c:majorGridlines/>
        <c:numFmt formatCode="General" sourceLinked="0"/>
        <c:majorTickMark val="out"/>
        <c:minorTickMark val="none"/>
        <c:tickLblPos val="nextTo"/>
        <c:crossAx val="236114448"/>
        <c:crosses val="autoZero"/>
        <c:crossBetween val="between"/>
      </c:valAx>
    </c:plotArea>
    <c:plotVisOnly val="1"/>
    <c:dispBlanksAs val="gap"/>
    <c:showDLblsOverMax val="0"/>
  </c:chart>
  <c:txPr>
    <a:bodyPr/>
    <a:lstStyle/>
    <a:p>
      <a:pPr>
        <a:defRPr sz="1800"/>
      </a:pPr>
      <a:endParaRPr lang="sv-SE"/>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Bas: </a:t>
            </a:r>
            <a:r>
              <a:rPr lang="en-US" dirty="0" err="1"/>
              <a:t>Hyr</a:t>
            </a:r>
            <a:r>
              <a:rPr lang="en-US" dirty="0"/>
              <a:t> </a:t>
            </a:r>
            <a:r>
              <a:rPr lang="en-US" dirty="0" err="1"/>
              <a:t>bostad</a:t>
            </a:r>
            <a:r>
              <a:rPr lang="en-US" dirty="0"/>
              <a:t> </a:t>
            </a:r>
            <a:r>
              <a:rPr lang="en-US" sz="1862" b="0" i="0" u="none" strike="noStrike" baseline="0" dirty="0">
                <a:effectLst/>
              </a:rPr>
              <a:t>(557/317)</a:t>
            </a:r>
            <a:r>
              <a:rPr lang="en-US" dirty="0"/>
              <a:t> </a:t>
            </a:r>
          </a:p>
          <a:p>
            <a:pPr>
              <a:defRPr/>
            </a:pPr>
            <a:r>
              <a:rPr lang="sv-SE" sz="1862" b="0" i="0" u="none" strike="noStrike" baseline="0" dirty="0"/>
              <a:t>Vem hyr du av?</a:t>
            </a:r>
            <a:endParaRPr lang="en-US" dirty="0"/>
          </a:p>
        </c:rich>
      </c:tx>
      <c:layout>
        <c:manualLayout>
          <c:xMode val="edge"/>
          <c:yMode val="edge"/>
          <c:x val="0.26624475065616804"/>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4.243069225721785E-2"/>
          <c:y val="5.255591119116293E-2"/>
          <c:w val="0.95756930774278215"/>
          <c:h val="0.84426000073020235"/>
        </c:manualLayout>
      </c:layout>
      <c:barChart>
        <c:barDir val="col"/>
        <c:grouping val="clustered"/>
        <c:varyColors val="0"/>
        <c:ser>
          <c:idx val="0"/>
          <c:order val="0"/>
          <c:tx>
            <c:strRef>
              <c:f>Blad1!$B$1</c:f>
              <c:strCache>
                <c:ptCount val="1"/>
                <c:pt idx="0">
                  <c:v>Migranter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6"/>
                <c:pt idx="0">
                  <c:v>Kommunalt</c:v>
                </c:pt>
                <c:pt idx="1">
                  <c:v>Privat</c:v>
                </c:pt>
                <c:pt idx="2">
                  <c:v>Vän/kompis</c:v>
                </c:pt>
                <c:pt idx="3">
                  <c:v>Familj/släkt</c:v>
                </c:pt>
                <c:pt idx="4">
                  <c:v>Annan person</c:v>
                </c:pt>
                <c:pt idx="5">
                  <c:v>Vet inte</c:v>
                </c:pt>
              </c:strCache>
            </c:strRef>
          </c:cat>
          <c:val>
            <c:numRef>
              <c:f>Blad1!$B$2:$B$12</c:f>
              <c:numCache>
                <c:formatCode>General</c:formatCode>
                <c:ptCount val="11"/>
                <c:pt idx="0">
                  <c:v>61</c:v>
                </c:pt>
                <c:pt idx="1">
                  <c:v>32</c:v>
                </c:pt>
                <c:pt idx="2">
                  <c:v>1</c:v>
                </c:pt>
                <c:pt idx="3">
                  <c:v>2</c:v>
                </c:pt>
                <c:pt idx="4">
                  <c:v>1</c:v>
                </c:pt>
                <c:pt idx="5">
                  <c:v>2</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Privatpersoner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6"/>
                <c:pt idx="0">
                  <c:v>Kommunalt</c:v>
                </c:pt>
                <c:pt idx="1">
                  <c:v>Privat</c:v>
                </c:pt>
                <c:pt idx="2">
                  <c:v>Vän/kompis</c:v>
                </c:pt>
                <c:pt idx="3">
                  <c:v>Familj/släkt</c:v>
                </c:pt>
                <c:pt idx="4">
                  <c:v>Annan person</c:v>
                </c:pt>
                <c:pt idx="5">
                  <c:v>Vet inte</c:v>
                </c:pt>
              </c:strCache>
            </c:strRef>
          </c:cat>
          <c:val>
            <c:numRef>
              <c:f>Blad1!$C$2:$C$12</c:f>
              <c:numCache>
                <c:formatCode>General</c:formatCode>
                <c:ptCount val="11"/>
                <c:pt idx="0">
                  <c:v>43</c:v>
                </c:pt>
                <c:pt idx="1">
                  <c:v>50</c:v>
                </c:pt>
                <c:pt idx="2">
                  <c:v>2</c:v>
                </c:pt>
                <c:pt idx="3">
                  <c:v>3</c:v>
                </c:pt>
                <c:pt idx="4">
                  <c:v>2</c:v>
                </c:pt>
                <c:pt idx="5">
                  <c:v>1</c:v>
                </c:pt>
              </c:numCache>
            </c:numRef>
          </c:val>
          <c:extLst>
            <c:ext xmlns:c16="http://schemas.microsoft.com/office/drawing/2014/chart" uri="{C3380CC4-5D6E-409C-BE32-E72D297353CC}">
              <c16:uniqueId val="{00000001-7750-452E-BE1C-C72025E61111}"/>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Bas: </a:t>
            </a:r>
            <a:r>
              <a:rPr lang="en-US" dirty="0" err="1"/>
              <a:t>Äger</a:t>
            </a:r>
            <a:r>
              <a:rPr lang="en-US" dirty="0"/>
              <a:t> </a:t>
            </a:r>
            <a:r>
              <a:rPr lang="en-US" dirty="0" err="1"/>
              <a:t>bostad</a:t>
            </a:r>
            <a:r>
              <a:rPr lang="en-US" dirty="0"/>
              <a:t> </a:t>
            </a:r>
            <a:r>
              <a:rPr lang="en-US" dirty="0" err="1"/>
              <a:t>eller</a:t>
            </a:r>
            <a:r>
              <a:rPr lang="en-US" dirty="0"/>
              <a:t> </a:t>
            </a:r>
            <a:r>
              <a:rPr lang="en-US" dirty="0" err="1"/>
              <a:t>Annat</a:t>
            </a:r>
            <a:r>
              <a:rPr lang="en-US" dirty="0"/>
              <a:t> </a:t>
            </a:r>
            <a:r>
              <a:rPr lang="en-US" sz="1862" b="0" i="0" u="none" strike="noStrike" baseline="0" dirty="0">
                <a:effectLst/>
              </a:rPr>
              <a:t>(443/683)</a:t>
            </a:r>
            <a:r>
              <a:rPr lang="en-US" dirty="0"/>
              <a:t> </a:t>
            </a:r>
          </a:p>
          <a:p>
            <a:pPr>
              <a:defRPr/>
            </a:pPr>
            <a:r>
              <a:rPr lang="sv-SE" sz="1862" b="0" i="0" u="none" strike="noStrike" baseline="0" dirty="0"/>
              <a:t>Har du någon gång hyrt bostad i Sverige?</a:t>
            </a:r>
            <a:endParaRPr lang="en-US" dirty="0"/>
          </a:p>
        </c:rich>
      </c:tx>
      <c:layout>
        <c:manualLayout>
          <c:xMode val="edge"/>
          <c:yMode val="edge"/>
          <c:x val="0.2654869586614173"/>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4.243069225721785E-2"/>
          <c:y val="7.9346225462157263E-2"/>
          <c:w val="0.95756930774278215"/>
          <c:h val="0.81746968645920826"/>
        </c:manualLayout>
      </c:layout>
      <c:barChart>
        <c:barDir val="col"/>
        <c:grouping val="clustered"/>
        <c:varyColors val="0"/>
        <c:ser>
          <c:idx val="0"/>
          <c:order val="0"/>
          <c:tx>
            <c:strRef>
              <c:f>Blad1!$B$1</c:f>
              <c:strCache>
                <c:ptCount val="1"/>
                <c:pt idx="0">
                  <c:v>Migranter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3"/>
                <c:pt idx="0">
                  <c:v>Ja</c:v>
                </c:pt>
                <c:pt idx="1">
                  <c:v>Nej</c:v>
                </c:pt>
                <c:pt idx="2">
                  <c:v>Vill ej svara</c:v>
                </c:pt>
              </c:strCache>
            </c:strRef>
          </c:cat>
          <c:val>
            <c:numRef>
              <c:f>Blad1!$B$2:$B$12</c:f>
              <c:numCache>
                <c:formatCode>General</c:formatCode>
                <c:ptCount val="11"/>
                <c:pt idx="0">
                  <c:v>71</c:v>
                </c:pt>
                <c:pt idx="1">
                  <c:v>26</c:v>
                </c:pt>
                <c:pt idx="2">
                  <c:v>4</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Privatpersoner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3"/>
                <c:pt idx="0">
                  <c:v>Ja</c:v>
                </c:pt>
                <c:pt idx="1">
                  <c:v>Nej</c:v>
                </c:pt>
                <c:pt idx="2">
                  <c:v>Vill ej svara</c:v>
                </c:pt>
              </c:strCache>
            </c:strRef>
          </c:cat>
          <c:val>
            <c:numRef>
              <c:f>Blad1!$C$2:$C$12</c:f>
              <c:numCache>
                <c:formatCode>General</c:formatCode>
                <c:ptCount val="11"/>
                <c:pt idx="0">
                  <c:v>78</c:v>
                </c:pt>
                <c:pt idx="1">
                  <c:v>21</c:v>
                </c:pt>
                <c:pt idx="2">
                  <c:v>0</c:v>
                </c:pt>
              </c:numCache>
            </c:numRef>
          </c:val>
          <c:extLst>
            <c:ext xmlns:c16="http://schemas.microsoft.com/office/drawing/2014/chart" uri="{C3380CC4-5D6E-409C-BE32-E72D297353CC}">
              <c16:uniqueId val="{00000001-D78F-4612-AC0A-A30B2B6AB3D4}"/>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Bas: </a:t>
            </a:r>
            <a:r>
              <a:rPr lang="en-US" dirty="0" err="1"/>
              <a:t>Hyr</a:t>
            </a:r>
            <a:r>
              <a:rPr lang="en-US" dirty="0"/>
              <a:t>, </a:t>
            </a:r>
            <a:r>
              <a:rPr lang="en-US" dirty="0" err="1"/>
              <a:t>eller</a:t>
            </a:r>
            <a:r>
              <a:rPr lang="en-US" dirty="0"/>
              <a:t> har </a:t>
            </a:r>
            <a:r>
              <a:rPr lang="en-US" dirty="0" err="1"/>
              <a:t>någon</a:t>
            </a:r>
            <a:r>
              <a:rPr lang="en-US" dirty="0"/>
              <a:t> </a:t>
            </a:r>
            <a:r>
              <a:rPr lang="en-US" dirty="0" err="1"/>
              <a:t>gång</a:t>
            </a:r>
            <a:r>
              <a:rPr lang="en-US" dirty="0"/>
              <a:t> </a:t>
            </a:r>
            <a:r>
              <a:rPr lang="en-US" dirty="0" err="1"/>
              <a:t>hyrt</a:t>
            </a:r>
            <a:r>
              <a:rPr lang="en-US" dirty="0"/>
              <a:t> </a:t>
            </a:r>
            <a:r>
              <a:rPr lang="en-US" dirty="0" err="1"/>
              <a:t>bostad</a:t>
            </a:r>
            <a:r>
              <a:rPr lang="en-US" dirty="0"/>
              <a:t> i Sverige</a:t>
            </a:r>
            <a:r>
              <a:rPr lang="en-US" baseline="0" dirty="0"/>
              <a:t> </a:t>
            </a:r>
            <a:r>
              <a:rPr lang="en-US" sz="1862" b="0" i="0" u="none" strike="noStrike" baseline="0" dirty="0">
                <a:effectLst/>
              </a:rPr>
              <a:t>(870/851)</a:t>
            </a:r>
            <a:r>
              <a:rPr lang="en-US" dirty="0"/>
              <a:t> </a:t>
            </a:r>
          </a:p>
          <a:p>
            <a:pPr>
              <a:defRPr/>
            </a:pPr>
            <a:r>
              <a:rPr lang="sv-SE" sz="1862" b="0" i="0" u="none" strike="noStrike" baseline="0" dirty="0"/>
              <a:t>Har du försökt hyra en annan bostad någon gång under de senaste två åren (24 månaderna)?</a:t>
            </a:r>
            <a:endParaRPr lang="en-US" dirty="0"/>
          </a:p>
        </c:rich>
      </c:tx>
      <c:layout>
        <c:manualLayout>
          <c:xMode val="edge"/>
          <c:yMode val="edge"/>
          <c:x val="0.20680462598425198"/>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2.9930692257217846E-2"/>
          <c:y val="0.12262288697684041"/>
          <c:w val="0.95756930774278215"/>
          <c:h val="0.77213223153906385"/>
        </c:manualLayout>
      </c:layout>
      <c:barChart>
        <c:barDir val="col"/>
        <c:grouping val="clustered"/>
        <c:varyColors val="0"/>
        <c:ser>
          <c:idx val="0"/>
          <c:order val="0"/>
          <c:tx>
            <c:strRef>
              <c:f>Blad1!$B$1</c:f>
              <c:strCache>
                <c:ptCount val="1"/>
                <c:pt idx="0">
                  <c:v>Migranter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3"/>
                <c:pt idx="0">
                  <c:v>Ja</c:v>
                </c:pt>
                <c:pt idx="1">
                  <c:v>Nej</c:v>
                </c:pt>
                <c:pt idx="2">
                  <c:v>Vill ej svara</c:v>
                </c:pt>
              </c:strCache>
            </c:strRef>
          </c:cat>
          <c:val>
            <c:numRef>
              <c:f>Blad1!$B$2:$B$12</c:f>
              <c:numCache>
                <c:formatCode>General</c:formatCode>
                <c:ptCount val="11"/>
                <c:pt idx="0">
                  <c:v>23</c:v>
                </c:pt>
                <c:pt idx="1">
                  <c:v>70</c:v>
                </c:pt>
                <c:pt idx="2">
                  <c:v>7</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Privatpersoner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3"/>
                <c:pt idx="0">
                  <c:v>Ja</c:v>
                </c:pt>
                <c:pt idx="1">
                  <c:v>Nej</c:v>
                </c:pt>
                <c:pt idx="2">
                  <c:v>Vill ej svara</c:v>
                </c:pt>
              </c:strCache>
            </c:strRef>
          </c:cat>
          <c:val>
            <c:numRef>
              <c:f>Blad1!$C$2:$C$12</c:f>
              <c:numCache>
                <c:formatCode>General</c:formatCode>
                <c:ptCount val="11"/>
                <c:pt idx="0">
                  <c:v>14</c:v>
                </c:pt>
                <c:pt idx="1">
                  <c:v>85</c:v>
                </c:pt>
                <c:pt idx="2">
                  <c:v>1</c:v>
                </c:pt>
              </c:numCache>
            </c:numRef>
          </c:val>
          <c:extLst>
            <c:ext xmlns:c16="http://schemas.microsoft.com/office/drawing/2014/chart" uri="{C3380CC4-5D6E-409C-BE32-E72D297353CC}">
              <c16:uniqueId val="{00000001-6269-4BBB-AC1C-8E633D7DFF9F}"/>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Bas: </a:t>
            </a:r>
            <a:r>
              <a:rPr lang="en-US" dirty="0" err="1"/>
              <a:t>Försökt</a:t>
            </a:r>
            <a:r>
              <a:rPr lang="en-US" dirty="0"/>
              <a:t> </a:t>
            </a:r>
            <a:r>
              <a:rPr lang="en-US" dirty="0" err="1"/>
              <a:t>hyra</a:t>
            </a:r>
            <a:r>
              <a:rPr lang="en-US" dirty="0"/>
              <a:t> </a:t>
            </a:r>
            <a:r>
              <a:rPr lang="en-US" dirty="0" err="1"/>
              <a:t>bostad</a:t>
            </a:r>
            <a:r>
              <a:rPr lang="en-US" dirty="0"/>
              <a:t> under de </a:t>
            </a:r>
            <a:r>
              <a:rPr lang="en-US" dirty="0" err="1"/>
              <a:t>senaste</a:t>
            </a:r>
            <a:r>
              <a:rPr lang="en-US" dirty="0"/>
              <a:t> </a:t>
            </a:r>
            <a:r>
              <a:rPr lang="en-US" dirty="0" err="1"/>
              <a:t>två</a:t>
            </a:r>
            <a:r>
              <a:rPr lang="en-US" dirty="0"/>
              <a:t> </a:t>
            </a:r>
            <a:r>
              <a:rPr lang="en-US" dirty="0" err="1"/>
              <a:t>åren</a:t>
            </a:r>
            <a:r>
              <a:rPr lang="en-US" dirty="0"/>
              <a:t> (24 </a:t>
            </a:r>
            <a:r>
              <a:rPr lang="en-US" dirty="0" err="1"/>
              <a:t>månaderna</a:t>
            </a:r>
            <a:r>
              <a:rPr lang="en-US" dirty="0"/>
              <a:t>) </a:t>
            </a:r>
            <a:r>
              <a:rPr lang="en-US" sz="1862" b="0" i="0" u="none" strike="noStrike" baseline="0" dirty="0">
                <a:effectLst/>
              </a:rPr>
              <a:t>(203/115)</a:t>
            </a:r>
            <a:r>
              <a:rPr lang="en-US" dirty="0"/>
              <a:t> </a:t>
            </a:r>
          </a:p>
          <a:p>
            <a:pPr>
              <a:defRPr/>
            </a:pPr>
            <a:r>
              <a:rPr lang="sv-SE" sz="1862" b="0" i="0" u="none" strike="noStrike" baseline="0" dirty="0"/>
              <a:t>Den senaste gången du försökte hyra bostad, vem försökte du hyra av då?</a:t>
            </a:r>
            <a:endParaRPr lang="en-US" dirty="0"/>
          </a:p>
        </c:rich>
      </c:tx>
      <c:layout>
        <c:manualLayout>
          <c:xMode val="edge"/>
          <c:yMode val="edge"/>
          <c:x val="0.26473695866141733"/>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3.2014025590551186E-2"/>
          <c:y val="7.3163845245773948E-2"/>
          <c:w val="0.95756930774278215"/>
          <c:h val="0.82159127327013026"/>
        </c:manualLayout>
      </c:layout>
      <c:barChart>
        <c:barDir val="col"/>
        <c:grouping val="clustered"/>
        <c:varyColors val="0"/>
        <c:ser>
          <c:idx val="0"/>
          <c:order val="0"/>
          <c:tx>
            <c:strRef>
              <c:f>Blad1!$B$1</c:f>
              <c:strCache>
                <c:ptCount val="1"/>
                <c:pt idx="0">
                  <c:v>Migranter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7"/>
                <c:pt idx="0">
                  <c:v>Kommunalt</c:v>
                </c:pt>
                <c:pt idx="1">
                  <c:v>Privat</c:v>
                </c:pt>
                <c:pt idx="2">
                  <c:v>Vän/kompis</c:v>
                </c:pt>
                <c:pt idx="3">
                  <c:v>Familj/släkt</c:v>
                </c:pt>
                <c:pt idx="4">
                  <c:v>Annan person</c:v>
                </c:pt>
                <c:pt idx="5">
                  <c:v>Vet ej</c:v>
                </c:pt>
                <c:pt idx="6">
                  <c:v>Vill ej svara</c:v>
                </c:pt>
              </c:strCache>
            </c:strRef>
          </c:cat>
          <c:val>
            <c:numRef>
              <c:f>Blad1!$B$2:$B$12</c:f>
              <c:numCache>
                <c:formatCode>General</c:formatCode>
                <c:ptCount val="11"/>
                <c:pt idx="0">
                  <c:v>75</c:v>
                </c:pt>
                <c:pt idx="1">
                  <c:v>37</c:v>
                </c:pt>
                <c:pt idx="2">
                  <c:v>5</c:v>
                </c:pt>
                <c:pt idx="3">
                  <c:v>2</c:v>
                </c:pt>
                <c:pt idx="4">
                  <c:v>5</c:v>
                </c:pt>
                <c:pt idx="5">
                  <c:v>3</c:v>
                </c:pt>
                <c:pt idx="6">
                  <c:v>1</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Privatpersoner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7"/>
                <c:pt idx="0">
                  <c:v>Kommunalt</c:v>
                </c:pt>
                <c:pt idx="1">
                  <c:v>Privat</c:v>
                </c:pt>
                <c:pt idx="2">
                  <c:v>Vän/kompis</c:v>
                </c:pt>
                <c:pt idx="3">
                  <c:v>Familj/släkt</c:v>
                </c:pt>
                <c:pt idx="4">
                  <c:v>Annan person</c:v>
                </c:pt>
                <c:pt idx="5">
                  <c:v>Vet ej</c:v>
                </c:pt>
                <c:pt idx="6">
                  <c:v>Vill ej svara</c:v>
                </c:pt>
              </c:strCache>
            </c:strRef>
          </c:cat>
          <c:val>
            <c:numRef>
              <c:f>Blad1!$C$2:$C$12</c:f>
              <c:numCache>
                <c:formatCode>General</c:formatCode>
                <c:ptCount val="11"/>
                <c:pt idx="0">
                  <c:v>68</c:v>
                </c:pt>
                <c:pt idx="1">
                  <c:v>57</c:v>
                </c:pt>
                <c:pt idx="2">
                  <c:v>8</c:v>
                </c:pt>
                <c:pt idx="3">
                  <c:v>3</c:v>
                </c:pt>
                <c:pt idx="4">
                  <c:v>10</c:v>
                </c:pt>
                <c:pt idx="5">
                  <c:v>0</c:v>
                </c:pt>
                <c:pt idx="6">
                  <c:v>0</c:v>
                </c:pt>
              </c:numCache>
            </c:numRef>
          </c:val>
          <c:extLst>
            <c:ext xmlns:c16="http://schemas.microsoft.com/office/drawing/2014/chart" uri="{C3380CC4-5D6E-409C-BE32-E72D297353CC}">
              <c16:uniqueId val="{00000001-BC75-4E4A-9614-250F8FA70821}"/>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Bas: </a:t>
            </a:r>
            <a:r>
              <a:rPr lang="en-US" dirty="0" err="1"/>
              <a:t>Försökt</a:t>
            </a:r>
            <a:r>
              <a:rPr lang="en-US" dirty="0"/>
              <a:t> </a:t>
            </a:r>
            <a:r>
              <a:rPr lang="en-US" dirty="0" err="1"/>
              <a:t>hyra</a:t>
            </a:r>
            <a:r>
              <a:rPr lang="en-US" dirty="0"/>
              <a:t> </a:t>
            </a:r>
            <a:r>
              <a:rPr lang="en-US" dirty="0" err="1"/>
              <a:t>bostad</a:t>
            </a:r>
            <a:r>
              <a:rPr lang="en-US" dirty="0"/>
              <a:t> under de </a:t>
            </a:r>
            <a:r>
              <a:rPr lang="en-US" dirty="0" err="1"/>
              <a:t>senaste</a:t>
            </a:r>
            <a:r>
              <a:rPr lang="en-US" dirty="0"/>
              <a:t> </a:t>
            </a:r>
            <a:r>
              <a:rPr lang="en-US" dirty="0" err="1"/>
              <a:t>två</a:t>
            </a:r>
            <a:r>
              <a:rPr lang="en-US" dirty="0"/>
              <a:t> </a:t>
            </a:r>
            <a:r>
              <a:rPr lang="en-US" dirty="0" err="1"/>
              <a:t>åren</a:t>
            </a:r>
            <a:r>
              <a:rPr lang="en-US" dirty="0"/>
              <a:t> (24 </a:t>
            </a:r>
            <a:r>
              <a:rPr lang="en-US" dirty="0" err="1"/>
              <a:t>månaderna</a:t>
            </a:r>
            <a:r>
              <a:rPr lang="en-US" dirty="0"/>
              <a:t>) </a:t>
            </a:r>
            <a:r>
              <a:rPr lang="en-US" sz="1862" b="0" i="0" u="none" strike="noStrike" baseline="0" dirty="0">
                <a:effectLst/>
              </a:rPr>
              <a:t>(203/115)</a:t>
            </a:r>
            <a:endParaRPr lang="en-US" dirty="0"/>
          </a:p>
          <a:p>
            <a:pPr>
              <a:defRPr/>
            </a:pPr>
            <a:r>
              <a:rPr lang="sv-SE" sz="1862" b="0" i="0" u="none" strike="noStrike" baseline="0" dirty="0"/>
              <a:t>Den senaste gången du försökte hyra bostad, blev du erbjuden att hyra den?</a:t>
            </a:r>
            <a:endParaRPr lang="en-US" dirty="0"/>
          </a:p>
        </c:rich>
      </c:tx>
      <c:layout>
        <c:manualLayout>
          <c:xMode val="edge"/>
          <c:yMode val="edge"/>
          <c:x val="0.26265362532808401"/>
          <c:y val="1.0303967027305513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4.243069225721785E-2"/>
          <c:y val="8.7589399084001665E-2"/>
          <c:w val="0.95756930774278215"/>
          <c:h val="0.80922651283736369"/>
        </c:manualLayout>
      </c:layout>
      <c:barChart>
        <c:barDir val="col"/>
        <c:grouping val="clustered"/>
        <c:varyColors val="0"/>
        <c:ser>
          <c:idx val="0"/>
          <c:order val="0"/>
          <c:tx>
            <c:strRef>
              <c:f>Blad1!$B$1</c:f>
              <c:strCache>
                <c:ptCount val="1"/>
                <c:pt idx="0">
                  <c:v>Migranter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2"/>
                <c:pt idx="0">
                  <c:v>Ja</c:v>
                </c:pt>
                <c:pt idx="1">
                  <c:v>Nej</c:v>
                </c:pt>
              </c:strCache>
            </c:strRef>
          </c:cat>
          <c:val>
            <c:numRef>
              <c:f>Blad1!$B$2:$B$12</c:f>
              <c:numCache>
                <c:formatCode>General</c:formatCode>
                <c:ptCount val="11"/>
                <c:pt idx="0">
                  <c:v>43</c:v>
                </c:pt>
                <c:pt idx="1">
                  <c:v>57</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Privatpersoner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2"/>
                <c:pt idx="0">
                  <c:v>Ja</c:v>
                </c:pt>
                <c:pt idx="1">
                  <c:v>Nej</c:v>
                </c:pt>
              </c:strCache>
            </c:strRef>
          </c:cat>
          <c:val>
            <c:numRef>
              <c:f>Blad1!$C$2:$C$12</c:f>
              <c:numCache>
                <c:formatCode>General</c:formatCode>
                <c:ptCount val="11"/>
                <c:pt idx="0">
                  <c:v>51</c:v>
                </c:pt>
                <c:pt idx="1">
                  <c:v>49</c:v>
                </c:pt>
              </c:numCache>
            </c:numRef>
          </c:val>
          <c:extLst>
            <c:ext xmlns:c16="http://schemas.microsoft.com/office/drawing/2014/chart" uri="{C3380CC4-5D6E-409C-BE32-E72D297353CC}">
              <c16:uniqueId val="{00000001-B6F1-4DB1-8571-5EE935B8F4FA}"/>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Bas: </a:t>
            </a:r>
            <a:r>
              <a:rPr lang="en-US" dirty="0" err="1"/>
              <a:t>Blev</a:t>
            </a:r>
            <a:r>
              <a:rPr lang="en-US" baseline="0" dirty="0"/>
              <a:t> </a:t>
            </a:r>
            <a:r>
              <a:rPr lang="en-US" baseline="0" dirty="0" err="1"/>
              <a:t>erbjuden</a:t>
            </a:r>
            <a:r>
              <a:rPr lang="en-US" baseline="0" dirty="0"/>
              <a:t> </a:t>
            </a:r>
            <a:r>
              <a:rPr lang="en-US" baseline="0" dirty="0" err="1"/>
              <a:t>att</a:t>
            </a:r>
            <a:r>
              <a:rPr lang="en-US" baseline="0" dirty="0"/>
              <a:t> </a:t>
            </a:r>
            <a:r>
              <a:rPr lang="en-US" baseline="0" dirty="0" err="1"/>
              <a:t>hyra</a:t>
            </a:r>
            <a:r>
              <a:rPr lang="en-US" dirty="0"/>
              <a:t> </a:t>
            </a:r>
            <a:r>
              <a:rPr lang="en-US" sz="1862" b="0" i="0" u="none" strike="noStrike" baseline="0" dirty="0">
                <a:effectLst/>
              </a:rPr>
              <a:t>(87/59)</a:t>
            </a:r>
            <a:r>
              <a:rPr lang="en-US" dirty="0"/>
              <a:t> </a:t>
            </a:r>
          </a:p>
          <a:p>
            <a:pPr>
              <a:defRPr/>
            </a:pPr>
            <a:r>
              <a:rPr lang="sv-SE" sz="1862" b="0" i="0" u="none" strike="noStrike" baseline="0" dirty="0"/>
              <a:t>Tackade du ja till att flytta in i den senaste bostaden du blev erbjuden?</a:t>
            </a:r>
            <a:endParaRPr lang="en-US" dirty="0"/>
          </a:p>
        </c:rich>
      </c:tx>
      <c:layout>
        <c:manualLayout>
          <c:xMode val="edge"/>
          <c:yMode val="edge"/>
          <c:x val="0.26265362532808401"/>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4.243069225721785E-2"/>
          <c:y val="6.6981465029390647E-2"/>
          <c:w val="0.95756930774278215"/>
          <c:h val="0.82983444689197472"/>
        </c:manualLayout>
      </c:layout>
      <c:barChart>
        <c:barDir val="col"/>
        <c:grouping val="clustered"/>
        <c:varyColors val="0"/>
        <c:ser>
          <c:idx val="0"/>
          <c:order val="0"/>
          <c:tx>
            <c:strRef>
              <c:f>Blad1!$B$1</c:f>
              <c:strCache>
                <c:ptCount val="1"/>
                <c:pt idx="0">
                  <c:v>Migranter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2"/>
                <c:pt idx="0">
                  <c:v>Ja</c:v>
                </c:pt>
                <c:pt idx="1">
                  <c:v>Nej</c:v>
                </c:pt>
              </c:strCache>
            </c:strRef>
          </c:cat>
          <c:val>
            <c:numRef>
              <c:f>Blad1!$B$2:$B$12</c:f>
              <c:numCache>
                <c:formatCode>General</c:formatCode>
                <c:ptCount val="11"/>
                <c:pt idx="0">
                  <c:v>76</c:v>
                </c:pt>
                <c:pt idx="1">
                  <c:v>24</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Privatpersoner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2"/>
                <c:pt idx="0">
                  <c:v>Ja</c:v>
                </c:pt>
                <c:pt idx="1">
                  <c:v>Nej</c:v>
                </c:pt>
              </c:strCache>
            </c:strRef>
          </c:cat>
          <c:val>
            <c:numRef>
              <c:f>Blad1!$C$2:$C$12</c:f>
              <c:numCache>
                <c:formatCode>General</c:formatCode>
                <c:ptCount val="11"/>
                <c:pt idx="0">
                  <c:v>83</c:v>
                </c:pt>
                <c:pt idx="1">
                  <c:v>17</c:v>
                </c:pt>
              </c:numCache>
            </c:numRef>
          </c:val>
          <c:extLst>
            <c:ext xmlns:c16="http://schemas.microsoft.com/office/drawing/2014/chart" uri="{C3380CC4-5D6E-409C-BE32-E72D297353CC}">
              <c16:uniqueId val="{00000001-9877-4FB0-8001-E4A0EE880BA3}"/>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Bas: Jag </a:t>
            </a:r>
            <a:r>
              <a:rPr lang="en-US" dirty="0" err="1"/>
              <a:t>blev</a:t>
            </a:r>
            <a:r>
              <a:rPr lang="en-US" dirty="0"/>
              <a:t> </a:t>
            </a:r>
            <a:r>
              <a:rPr lang="en-US" dirty="0" err="1"/>
              <a:t>inte</a:t>
            </a:r>
            <a:r>
              <a:rPr lang="en-US" baseline="0" dirty="0"/>
              <a:t> </a:t>
            </a:r>
            <a:r>
              <a:rPr lang="en-US" baseline="0" dirty="0" err="1"/>
              <a:t>erbjuden</a:t>
            </a:r>
            <a:r>
              <a:rPr lang="en-US" baseline="0" dirty="0"/>
              <a:t> </a:t>
            </a:r>
            <a:r>
              <a:rPr lang="en-US" baseline="0" dirty="0" err="1"/>
              <a:t>att</a:t>
            </a:r>
            <a:r>
              <a:rPr lang="en-US" baseline="0" dirty="0"/>
              <a:t> </a:t>
            </a:r>
            <a:r>
              <a:rPr lang="en-US" baseline="0" dirty="0" err="1"/>
              <a:t>hyra</a:t>
            </a:r>
            <a:r>
              <a:rPr lang="en-US" baseline="0" dirty="0"/>
              <a:t> den</a:t>
            </a:r>
            <a:r>
              <a:rPr lang="en-US" dirty="0"/>
              <a:t> </a:t>
            </a:r>
            <a:r>
              <a:rPr lang="en-US" sz="1862" b="0" i="0" u="none" strike="noStrike" baseline="0" dirty="0">
                <a:effectLst/>
              </a:rPr>
              <a:t>(116/56)</a:t>
            </a:r>
            <a:r>
              <a:rPr lang="en-US" dirty="0"/>
              <a:t> </a:t>
            </a:r>
          </a:p>
          <a:p>
            <a:pPr>
              <a:defRPr/>
            </a:pPr>
            <a:r>
              <a:rPr lang="sv-SE" sz="1862" b="0" i="0" u="none" strike="noStrike" baseline="0" dirty="0"/>
              <a:t>Vilket tror du var den främsta anledningen till att du inte blev erbjuden att hyra?</a:t>
            </a:r>
          </a:p>
          <a:p>
            <a:pPr>
              <a:defRPr/>
            </a:pPr>
            <a:r>
              <a:rPr lang="sv-SE" sz="1400" b="0" i="0" u="none" strike="noStrike" baseline="0" dirty="0"/>
              <a:t>För svar som angivits under ”Annat”, se bilagan </a:t>
            </a:r>
            <a:r>
              <a:rPr lang="sv-SE" sz="1400" b="0" i="1" u="none" strike="noStrike" baseline="0" dirty="0"/>
              <a:t>Öppna svar</a:t>
            </a:r>
            <a:r>
              <a:rPr lang="sv-SE" sz="1400" b="0" i="0" u="none" strike="noStrike" baseline="0" dirty="0"/>
              <a:t>.</a:t>
            </a:r>
            <a:endParaRPr lang="en-US" sz="1400" dirty="0"/>
          </a:p>
        </c:rich>
      </c:tx>
      <c:layout>
        <c:manualLayout>
          <c:xMode val="edge"/>
          <c:yMode val="edge"/>
          <c:x val="0.2636952919947506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3.5139025590551175E-2"/>
          <c:y val="9.9022908071576057E-2"/>
          <c:w val="0.95756930774278215"/>
          <c:h val="0.74740271067353059"/>
        </c:manualLayout>
      </c:layout>
      <c:barChart>
        <c:barDir val="col"/>
        <c:grouping val="clustered"/>
        <c:varyColors val="0"/>
        <c:ser>
          <c:idx val="0"/>
          <c:order val="0"/>
          <c:tx>
            <c:strRef>
              <c:f>Blad1!$B$1</c:f>
              <c:strCache>
                <c:ptCount val="1"/>
                <c:pt idx="0">
                  <c:v>Migranter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6"/>
                <c:pt idx="0">
                  <c:v>För låg inkomst</c:v>
                </c:pt>
                <c:pt idx="1">
                  <c:v>Fel inkomst</c:v>
                </c:pt>
                <c:pt idx="2">
                  <c:v>Inga/dåliga referenser</c:v>
                </c:pt>
                <c:pt idx="3">
                  <c:v>För många barn</c:v>
                </c:pt>
                <c:pt idx="4">
                  <c:v>Betalningsanmärkningar/skulder</c:v>
                </c:pt>
                <c:pt idx="5">
                  <c:v>Annat</c:v>
                </c:pt>
              </c:strCache>
            </c:strRef>
          </c:cat>
          <c:val>
            <c:numRef>
              <c:f>Blad1!$B$2:$B$12</c:f>
              <c:numCache>
                <c:formatCode>General</c:formatCode>
                <c:ptCount val="11"/>
                <c:pt idx="0">
                  <c:v>31</c:v>
                </c:pt>
                <c:pt idx="1">
                  <c:v>3</c:v>
                </c:pt>
                <c:pt idx="2">
                  <c:v>5</c:v>
                </c:pt>
                <c:pt idx="3">
                  <c:v>2</c:v>
                </c:pt>
                <c:pt idx="4">
                  <c:v>3</c:v>
                </c:pt>
                <c:pt idx="5">
                  <c:v>57</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Privatpersoner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6"/>
                <c:pt idx="0">
                  <c:v>För låg inkomst</c:v>
                </c:pt>
                <c:pt idx="1">
                  <c:v>Fel inkomst</c:v>
                </c:pt>
                <c:pt idx="2">
                  <c:v>Inga/dåliga referenser</c:v>
                </c:pt>
                <c:pt idx="3">
                  <c:v>För många barn</c:v>
                </c:pt>
                <c:pt idx="4">
                  <c:v>Betalningsanmärkningar/skulder</c:v>
                </c:pt>
                <c:pt idx="5">
                  <c:v>Annat</c:v>
                </c:pt>
              </c:strCache>
            </c:strRef>
          </c:cat>
          <c:val>
            <c:numRef>
              <c:f>Blad1!$C$2:$C$12</c:f>
              <c:numCache>
                <c:formatCode>General</c:formatCode>
                <c:ptCount val="11"/>
                <c:pt idx="0">
                  <c:v>12</c:v>
                </c:pt>
                <c:pt idx="1">
                  <c:v>4</c:v>
                </c:pt>
                <c:pt idx="2">
                  <c:v>2</c:v>
                </c:pt>
                <c:pt idx="3">
                  <c:v>0</c:v>
                </c:pt>
                <c:pt idx="4">
                  <c:v>2</c:v>
                </c:pt>
                <c:pt idx="5">
                  <c:v>80</c:v>
                </c:pt>
              </c:numCache>
            </c:numRef>
          </c:val>
          <c:extLst>
            <c:ext xmlns:c16="http://schemas.microsoft.com/office/drawing/2014/chart" uri="{C3380CC4-5D6E-409C-BE32-E72D297353CC}">
              <c16:uniqueId val="{00000001-15B4-4712-AFDB-96381D2ECC54}"/>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Bas: </a:t>
            </a:r>
            <a:r>
              <a:rPr lang="en-US" dirty="0" err="1"/>
              <a:t>Hyr</a:t>
            </a:r>
            <a:r>
              <a:rPr lang="en-US" dirty="0"/>
              <a:t>, </a:t>
            </a:r>
            <a:r>
              <a:rPr lang="en-US" dirty="0" err="1"/>
              <a:t>eller</a:t>
            </a:r>
            <a:r>
              <a:rPr lang="en-US" dirty="0"/>
              <a:t> har </a:t>
            </a:r>
            <a:r>
              <a:rPr lang="en-US" dirty="0" err="1"/>
              <a:t>någon</a:t>
            </a:r>
            <a:r>
              <a:rPr lang="en-US" dirty="0"/>
              <a:t> </a:t>
            </a:r>
            <a:r>
              <a:rPr lang="en-US" dirty="0" err="1"/>
              <a:t>gång</a:t>
            </a:r>
            <a:r>
              <a:rPr lang="en-US" dirty="0"/>
              <a:t> </a:t>
            </a:r>
            <a:r>
              <a:rPr lang="en-US" dirty="0" err="1"/>
              <a:t>hyrt</a:t>
            </a:r>
            <a:r>
              <a:rPr lang="en-US" baseline="0" dirty="0"/>
              <a:t> </a:t>
            </a:r>
            <a:r>
              <a:rPr lang="en-US" baseline="0" dirty="0" err="1"/>
              <a:t>bostad</a:t>
            </a:r>
            <a:r>
              <a:rPr lang="en-US" baseline="0" dirty="0"/>
              <a:t> i Sverige </a:t>
            </a:r>
            <a:r>
              <a:rPr lang="en-US" sz="1862" b="0" i="0" u="none" strike="noStrike" baseline="0" dirty="0">
                <a:effectLst/>
              </a:rPr>
              <a:t>(870/851)</a:t>
            </a:r>
            <a:r>
              <a:rPr lang="en-US" dirty="0"/>
              <a:t> </a:t>
            </a:r>
          </a:p>
          <a:p>
            <a:pPr>
              <a:defRPr/>
            </a:pPr>
            <a:r>
              <a:rPr lang="sv-SE" sz="1862" b="0" i="0" u="none" strike="noStrike" baseline="0" dirty="0"/>
              <a:t>Har du någon gång blivit orättvist behandlad eller missgynnad när du sökt bostad? </a:t>
            </a:r>
            <a:endParaRPr lang="en-US" dirty="0"/>
          </a:p>
        </c:rich>
      </c:tx>
      <c:layout>
        <c:manualLayout>
          <c:xMode val="edge"/>
          <c:yMode val="edge"/>
          <c:x val="0.26057029199475062"/>
          <c:y val="1.9572553430821146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3.3055692257217849E-2"/>
          <c:y val="4.1844491231486335E-2"/>
          <c:w val="0.95756930774278215"/>
          <c:h val="0.87955520450225855"/>
        </c:manualLayout>
      </c:layout>
      <c:barChart>
        <c:barDir val="col"/>
        <c:grouping val="clustered"/>
        <c:varyColors val="0"/>
        <c:ser>
          <c:idx val="0"/>
          <c:order val="0"/>
          <c:tx>
            <c:strRef>
              <c:f>Blad1!$B$1</c:f>
              <c:strCache>
                <c:ptCount val="1"/>
                <c:pt idx="0">
                  <c:v>Migranter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4"/>
                <c:pt idx="0">
                  <c:v>Ja</c:v>
                </c:pt>
                <c:pt idx="1">
                  <c:v>Nej</c:v>
                </c:pt>
                <c:pt idx="2">
                  <c:v>Vet ej</c:v>
                </c:pt>
                <c:pt idx="3">
                  <c:v>Vill ej svara</c:v>
                </c:pt>
              </c:strCache>
            </c:strRef>
          </c:cat>
          <c:val>
            <c:numRef>
              <c:f>Blad1!$B$2:$B$12</c:f>
              <c:numCache>
                <c:formatCode>General</c:formatCode>
                <c:ptCount val="11"/>
                <c:pt idx="0">
                  <c:v>16</c:v>
                </c:pt>
                <c:pt idx="1">
                  <c:v>53</c:v>
                </c:pt>
                <c:pt idx="2">
                  <c:v>26</c:v>
                </c:pt>
                <c:pt idx="3">
                  <c:v>6</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Privatpersoner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4"/>
                <c:pt idx="0">
                  <c:v>Ja</c:v>
                </c:pt>
                <c:pt idx="1">
                  <c:v>Nej</c:v>
                </c:pt>
                <c:pt idx="2">
                  <c:v>Vet ej</c:v>
                </c:pt>
                <c:pt idx="3">
                  <c:v>Vill ej svara</c:v>
                </c:pt>
              </c:strCache>
            </c:strRef>
          </c:cat>
          <c:val>
            <c:numRef>
              <c:f>Blad1!$C$2:$C$12</c:f>
              <c:numCache>
                <c:formatCode>General</c:formatCode>
                <c:ptCount val="11"/>
                <c:pt idx="0">
                  <c:v>6</c:v>
                </c:pt>
                <c:pt idx="1">
                  <c:v>79</c:v>
                </c:pt>
                <c:pt idx="2">
                  <c:v>14</c:v>
                </c:pt>
                <c:pt idx="3">
                  <c:v>1</c:v>
                </c:pt>
              </c:numCache>
            </c:numRef>
          </c:val>
          <c:extLst>
            <c:ext xmlns:c16="http://schemas.microsoft.com/office/drawing/2014/chart" uri="{C3380CC4-5D6E-409C-BE32-E72D297353CC}">
              <c16:uniqueId val="{00000001-97D4-4B9A-806B-926D7EEBDF25}"/>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r>
              <a:rPr lang="en-US" dirty="0"/>
              <a:t>Bas: Har blivit </a:t>
            </a:r>
            <a:r>
              <a:rPr lang="en-US" dirty="0" err="1"/>
              <a:t>orättvist</a:t>
            </a:r>
            <a:r>
              <a:rPr lang="en-US" baseline="0" dirty="0"/>
              <a:t> </a:t>
            </a:r>
            <a:r>
              <a:rPr lang="en-US" baseline="0" dirty="0" err="1"/>
              <a:t>behandlad</a:t>
            </a:r>
            <a:r>
              <a:rPr lang="en-US" baseline="0" dirty="0"/>
              <a:t> </a:t>
            </a:r>
            <a:r>
              <a:rPr lang="en-US" baseline="0" dirty="0" err="1"/>
              <a:t>eller</a:t>
            </a:r>
            <a:r>
              <a:rPr lang="en-US" baseline="0" dirty="0"/>
              <a:t> </a:t>
            </a:r>
            <a:r>
              <a:rPr lang="en-US" baseline="0" dirty="0" err="1"/>
              <a:t>missgynnad</a:t>
            </a:r>
            <a:r>
              <a:rPr lang="en-US" baseline="0" dirty="0"/>
              <a:t> </a:t>
            </a:r>
            <a:r>
              <a:rPr lang="en-US" sz="1862" b="0" i="0" u="none" strike="noStrike" baseline="0" dirty="0">
                <a:effectLst/>
              </a:rPr>
              <a:t>(137/80)</a:t>
            </a:r>
            <a:r>
              <a:rPr lang="en-US" dirty="0"/>
              <a:t> </a:t>
            </a: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r>
              <a:rPr lang="sv-SE" sz="1862" b="0" i="0" u="none" strike="noStrike" baseline="0" dirty="0"/>
              <a:t>Av vilka anledningar har du blivit orättvist behandlad när du sökt bostad?</a:t>
            </a: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r>
              <a:rPr lang="sv-SE" sz="1400" b="0" i="0" baseline="0" dirty="0">
                <a:effectLst/>
              </a:rPr>
              <a:t>För svar som angivits under ”Annat”, se bilagan </a:t>
            </a:r>
            <a:r>
              <a:rPr lang="sv-SE" sz="1400" b="0" i="1" baseline="0" dirty="0">
                <a:effectLst/>
              </a:rPr>
              <a:t>Öppna svar</a:t>
            </a:r>
            <a:r>
              <a:rPr lang="sv-SE" sz="1400" b="0" i="0" baseline="0" dirty="0">
                <a:effectLst/>
              </a:rPr>
              <a:t>.</a:t>
            </a:r>
            <a:endParaRPr lang="sv-SE" sz="140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endParaRPr lang="en-US" dirty="0"/>
          </a:p>
        </c:rich>
      </c:tx>
      <c:layout>
        <c:manualLayout>
          <c:xMode val="edge"/>
          <c:yMode val="edge"/>
          <c:x val="0.262960875984252"/>
          <c:y val="0"/>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endParaRPr lang="sv-SE"/>
        </a:p>
      </c:txPr>
    </c:title>
    <c:autoTitleDeleted val="0"/>
    <c:plotArea>
      <c:layout>
        <c:manualLayout>
          <c:layoutTarget val="inner"/>
          <c:xMode val="edge"/>
          <c:yMode val="edge"/>
          <c:x val="4.243069225721785E-2"/>
          <c:y val="7.7285432056696149E-2"/>
          <c:w val="0.95756930774278215"/>
          <c:h val="0.77625381834998619"/>
        </c:manualLayout>
      </c:layout>
      <c:barChart>
        <c:barDir val="col"/>
        <c:grouping val="clustered"/>
        <c:varyColors val="0"/>
        <c:ser>
          <c:idx val="0"/>
          <c:order val="0"/>
          <c:tx>
            <c:strRef>
              <c:f>Blad1!$B$1</c:f>
              <c:strCache>
                <c:ptCount val="1"/>
                <c:pt idx="0">
                  <c:v>Migranter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8"/>
                <c:pt idx="0">
                  <c:v>Mitt kön</c:v>
                </c:pt>
                <c:pt idx="1">
                  <c:v>Könsöverskridande identitet</c:v>
                </c:pt>
                <c:pt idx="2">
                  <c:v>Etnisk tillhörighet</c:v>
                </c:pt>
                <c:pt idx="3">
                  <c:v>Religion/trosuppfattning</c:v>
                </c:pt>
                <c:pt idx="4">
                  <c:v>Funktionsnedsättning</c:v>
                </c:pt>
                <c:pt idx="5">
                  <c:v>Sexuell läggning</c:v>
                </c:pt>
                <c:pt idx="6">
                  <c:v>Ålder</c:v>
                </c:pt>
                <c:pt idx="7">
                  <c:v>Annat</c:v>
                </c:pt>
              </c:strCache>
            </c:strRef>
          </c:cat>
          <c:val>
            <c:numRef>
              <c:f>Blad1!$B$2:$B$12</c:f>
              <c:numCache>
                <c:formatCode>General</c:formatCode>
                <c:ptCount val="11"/>
                <c:pt idx="0">
                  <c:v>13</c:v>
                </c:pt>
                <c:pt idx="1">
                  <c:v>3</c:v>
                </c:pt>
                <c:pt idx="2">
                  <c:v>42</c:v>
                </c:pt>
                <c:pt idx="3">
                  <c:v>12</c:v>
                </c:pt>
                <c:pt idx="4">
                  <c:v>3</c:v>
                </c:pt>
                <c:pt idx="5">
                  <c:v>1</c:v>
                </c:pt>
                <c:pt idx="6">
                  <c:v>7</c:v>
                </c:pt>
                <c:pt idx="7">
                  <c:v>40</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Privatpersoner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8"/>
                <c:pt idx="0">
                  <c:v>Mitt kön</c:v>
                </c:pt>
                <c:pt idx="1">
                  <c:v>Könsöverskridande identitet</c:v>
                </c:pt>
                <c:pt idx="2">
                  <c:v>Etnisk tillhörighet</c:v>
                </c:pt>
                <c:pt idx="3">
                  <c:v>Religion/trosuppfattning</c:v>
                </c:pt>
                <c:pt idx="4">
                  <c:v>Funktionsnedsättning</c:v>
                </c:pt>
                <c:pt idx="5">
                  <c:v>Sexuell läggning</c:v>
                </c:pt>
                <c:pt idx="6">
                  <c:v>Ålder</c:v>
                </c:pt>
                <c:pt idx="7">
                  <c:v>Annat</c:v>
                </c:pt>
              </c:strCache>
            </c:strRef>
          </c:cat>
          <c:val>
            <c:numRef>
              <c:f>Blad1!$C$2:$C$12</c:f>
              <c:numCache>
                <c:formatCode>General</c:formatCode>
                <c:ptCount val="11"/>
                <c:pt idx="0">
                  <c:v>8</c:v>
                </c:pt>
                <c:pt idx="1">
                  <c:v>2</c:v>
                </c:pt>
                <c:pt idx="2">
                  <c:v>18</c:v>
                </c:pt>
                <c:pt idx="3">
                  <c:v>4</c:v>
                </c:pt>
                <c:pt idx="4">
                  <c:v>2</c:v>
                </c:pt>
                <c:pt idx="5">
                  <c:v>8</c:v>
                </c:pt>
                <c:pt idx="6">
                  <c:v>30</c:v>
                </c:pt>
                <c:pt idx="7">
                  <c:v>50</c:v>
                </c:pt>
              </c:numCache>
            </c:numRef>
          </c:val>
          <c:extLst>
            <c:ext xmlns:c16="http://schemas.microsoft.com/office/drawing/2014/chart" uri="{C3380CC4-5D6E-409C-BE32-E72D297353CC}">
              <c16:uniqueId val="{00000001-38EC-47C2-B887-EEB8AD2EF87E}"/>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Bas: </a:t>
            </a:r>
            <a:r>
              <a:rPr lang="en-US" dirty="0" err="1"/>
              <a:t>Hyr</a:t>
            </a:r>
            <a:r>
              <a:rPr lang="en-US" dirty="0"/>
              <a:t> </a:t>
            </a:r>
            <a:r>
              <a:rPr lang="en-US" dirty="0" err="1"/>
              <a:t>bostad</a:t>
            </a:r>
            <a:r>
              <a:rPr lang="en-US" baseline="0" dirty="0"/>
              <a:t> </a:t>
            </a:r>
            <a:r>
              <a:rPr lang="en-US" sz="1862" b="0" i="0" u="none" strike="noStrike" baseline="0" dirty="0">
                <a:effectLst/>
              </a:rPr>
              <a:t>(557/317)</a:t>
            </a:r>
            <a:r>
              <a:rPr lang="en-US" dirty="0"/>
              <a:t> </a:t>
            </a:r>
          </a:p>
          <a:p>
            <a:pPr>
              <a:defRPr/>
            </a:pPr>
            <a:r>
              <a:rPr lang="sv-SE" sz="1862" b="0" i="0" u="none" strike="noStrike" baseline="0" dirty="0"/>
              <a:t>Hur hög månadshyra tycker du att du och din familj har råd att betala som mest?</a:t>
            </a:r>
            <a:endParaRPr lang="en-US" dirty="0"/>
          </a:p>
        </c:rich>
      </c:tx>
      <c:layout>
        <c:manualLayout>
          <c:xMode val="edge"/>
          <c:yMode val="edge"/>
          <c:x val="0.262960875984252"/>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3.2014025590551179E-2"/>
          <c:y val="8.5528605678540565E-2"/>
          <c:w val="0.95756930774278215"/>
          <c:h val="0.796861752404597"/>
        </c:manualLayout>
      </c:layout>
      <c:barChart>
        <c:barDir val="col"/>
        <c:grouping val="clustered"/>
        <c:varyColors val="0"/>
        <c:ser>
          <c:idx val="0"/>
          <c:order val="0"/>
          <c:tx>
            <c:strRef>
              <c:f>Blad1!$B$1</c:f>
              <c:strCache>
                <c:ptCount val="1"/>
                <c:pt idx="0">
                  <c:v>Migranter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9"/>
                <c:pt idx="0">
                  <c:v>-3 999</c:v>
                </c:pt>
                <c:pt idx="1">
                  <c:v>4 000-4 999</c:v>
                </c:pt>
                <c:pt idx="2">
                  <c:v>5 000-5 999</c:v>
                </c:pt>
                <c:pt idx="3">
                  <c:v>6 000-6 999</c:v>
                </c:pt>
                <c:pt idx="4">
                  <c:v>7 000-7 999</c:v>
                </c:pt>
                <c:pt idx="5">
                  <c:v>8 000-8 999</c:v>
                </c:pt>
                <c:pt idx="6">
                  <c:v>9 000-9 999</c:v>
                </c:pt>
                <c:pt idx="7">
                  <c:v>10 000-</c:v>
                </c:pt>
                <c:pt idx="8">
                  <c:v>Vill ej svara</c:v>
                </c:pt>
              </c:strCache>
            </c:strRef>
          </c:cat>
          <c:val>
            <c:numRef>
              <c:f>Blad1!$B$2:$B$12</c:f>
              <c:numCache>
                <c:formatCode>General</c:formatCode>
                <c:ptCount val="11"/>
                <c:pt idx="0">
                  <c:v>4</c:v>
                </c:pt>
                <c:pt idx="1">
                  <c:v>9</c:v>
                </c:pt>
                <c:pt idx="2">
                  <c:v>15</c:v>
                </c:pt>
                <c:pt idx="3">
                  <c:v>19</c:v>
                </c:pt>
                <c:pt idx="4">
                  <c:v>20</c:v>
                </c:pt>
                <c:pt idx="5">
                  <c:v>16</c:v>
                </c:pt>
                <c:pt idx="6">
                  <c:v>8</c:v>
                </c:pt>
                <c:pt idx="7">
                  <c:v>9</c:v>
                </c:pt>
                <c:pt idx="8">
                  <c:v>1</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Privatpersoner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9"/>
                <c:pt idx="0">
                  <c:v>-3 999</c:v>
                </c:pt>
                <c:pt idx="1">
                  <c:v>4 000-4 999</c:v>
                </c:pt>
                <c:pt idx="2">
                  <c:v>5 000-5 999</c:v>
                </c:pt>
                <c:pt idx="3">
                  <c:v>6 000-6 999</c:v>
                </c:pt>
                <c:pt idx="4">
                  <c:v>7 000-7 999</c:v>
                </c:pt>
                <c:pt idx="5">
                  <c:v>8 000-8 999</c:v>
                </c:pt>
                <c:pt idx="6">
                  <c:v>9 000-9 999</c:v>
                </c:pt>
                <c:pt idx="7">
                  <c:v>10 000-</c:v>
                </c:pt>
                <c:pt idx="8">
                  <c:v>Vill ej svara</c:v>
                </c:pt>
              </c:strCache>
            </c:strRef>
          </c:cat>
          <c:val>
            <c:numRef>
              <c:f>Blad1!$C$2:$C$12</c:f>
              <c:numCache>
                <c:formatCode>General</c:formatCode>
                <c:ptCount val="11"/>
                <c:pt idx="0">
                  <c:v>5</c:v>
                </c:pt>
                <c:pt idx="1">
                  <c:v>12</c:v>
                </c:pt>
                <c:pt idx="2">
                  <c:v>14</c:v>
                </c:pt>
                <c:pt idx="3">
                  <c:v>16</c:v>
                </c:pt>
                <c:pt idx="4">
                  <c:v>15</c:v>
                </c:pt>
                <c:pt idx="5">
                  <c:v>10</c:v>
                </c:pt>
                <c:pt idx="6">
                  <c:v>10</c:v>
                </c:pt>
                <c:pt idx="7">
                  <c:v>17</c:v>
                </c:pt>
                <c:pt idx="8">
                  <c:v>0</c:v>
                </c:pt>
              </c:numCache>
            </c:numRef>
          </c:val>
          <c:extLst>
            <c:ext xmlns:c16="http://schemas.microsoft.com/office/drawing/2014/chart" uri="{C3380CC4-5D6E-409C-BE32-E72D297353CC}">
              <c16:uniqueId val="{00000001-0E72-4DAF-8486-4565B5434196}"/>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accent3"/>
                </a:solidFill>
                <a:latin typeface="+mn-lt"/>
                <a:ea typeface="+mn-ea"/>
                <a:cs typeface="+mn-cs"/>
              </a:defRPr>
            </a:pPr>
            <a:r>
              <a:rPr lang="en-US" sz="1862" b="0" i="0" u="none" strike="noStrike" kern="1200" spc="0" baseline="0" dirty="0">
                <a:solidFill>
                  <a:prstClr val="black">
                    <a:lumMod val="65000"/>
                    <a:lumOff val="35000"/>
                  </a:prstClr>
                </a:solidFill>
                <a:latin typeface="+mn-lt"/>
                <a:ea typeface="+mn-ea"/>
                <a:cs typeface="+mn-cs"/>
              </a:rPr>
              <a:t>Bas: </a:t>
            </a:r>
            <a:r>
              <a:rPr lang="en-US" sz="1862" b="0" i="0" u="none" strike="noStrike" kern="1200" spc="0" baseline="0" dirty="0" err="1">
                <a:solidFill>
                  <a:prstClr val="black">
                    <a:lumMod val="65000"/>
                    <a:lumOff val="35000"/>
                  </a:prstClr>
                </a:solidFill>
                <a:latin typeface="+mn-lt"/>
                <a:ea typeface="+mn-ea"/>
                <a:cs typeface="+mn-cs"/>
              </a:rPr>
              <a:t>Migranter+Privatpersoner</a:t>
            </a:r>
            <a:r>
              <a:rPr lang="en-US" sz="1862" b="0" i="0" u="none" strike="noStrike" kern="1200" spc="0" baseline="0" dirty="0">
                <a:solidFill>
                  <a:prstClr val="black">
                    <a:lumMod val="65000"/>
                    <a:lumOff val="35000"/>
                  </a:prstClr>
                </a:solidFill>
                <a:latin typeface="+mn-lt"/>
                <a:ea typeface="+mn-ea"/>
                <a:cs typeface="+mn-cs"/>
              </a:rPr>
              <a:t> (1000/1000) </a:t>
            </a:r>
          </a:p>
          <a:p>
            <a:pPr>
              <a:defRPr>
                <a:solidFill>
                  <a:schemeClr val="accent3"/>
                </a:solidFill>
              </a:defRPr>
            </a:pPr>
            <a:r>
              <a:rPr lang="en-US" sz="1862" b="0" i="0" u="none" strike="noStrike" kern="1200" spc="0" baseline="0" dirty="0" err="1">
                <a:solidFill>
                  <a:prstClr val="black">
                    <a:lumMod val="65000"/>
                    <a:lumOff val="35000"/>
                  </a:prstClr>
                </a:solidFill>
                <a:latin typeface="+mn-lt"/>
                <a:ea typeface="+mn-ea"/>
                <a:cs typeface="+mn-cs"/>
              </a:rPr>
              <a:t>Är</a:t>
            </a:r>
            <a:r>
              <a:rPr lang="en-US" sz="1862" b="0" i="0" u="none" strike="noStrike" kern="1200" spc="0" baseline="0" dirty="0">
                <a:solidFill>
                  <a:prstClr val="black">
                    <a:lumMod val="65000"/>
                    <a:lumOff val="35000"/>
                  </a:prstClr>
                </a:solidFill>
                <a:latin typeface="+mn-lt"/>
                <a:ea typeface="+mn-ea"/>
                <a:cs typeface="+mn-cs"/>
              </a:rPr>
              <a:t> du…?</a:t>
            </a:r>
          </a:p>
        </c:rich>
      </c:tx>
      <c:layout>
        <c:manualLayout>
          <c:xMode val="edge"/>
          <c:yMode val="edge"/>
          <c:x val="0.26409891732283469"/>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accent3"/>
              </a:solidFill>
              <a:latin typeface="+mn-lt"/>
              <a:ea typeface="+mn-ea"/>
              <a:cs typeface="+mn-cs"/>
            </a:defRPr>
          </a:pPr>
          <a:endParaRPr lang="sv-SE"/>
        </a:p>
      </c:txPr>
    </c:title>
    <c:autoTitleDeleted val="0"/>
    <c:plotArea>
      <c:layout>
        <c:manualLayout>
          <c:layoutTarget val="inner"/>
          <c:xMode val="edge"/>
          <c:yMode val="edge"/>
          <c:x val="4.243069225721785E-2"/>
          <c:y val="9.0190704523603796E-2"/>
          <c:w val="0.95756930774278215"/>
          <c:h val="0.80737390824601329"/>
        </c:manualLayout>
      </c:layout>
      <c:barChart>
        <c:barDir val="col"/>
        <c:grouping val="clustered"/>
        <c:varyColors val="0"/>
        <c:ser>
          <c:idx val="0"/>
          <c:order val="0"/>
          <c:tx>
            <c:strRef>
              <c:f>Blad1!$B$1</c:f>
              <c:strCache>
                <c:ptCount val="1"/>
                <c:pt idx="0">
                  <c:v>Migranter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Man</c:v>
                </c:pt>
                <c:pt idx="1">
                  <c:v>Kvinna</c:v>
                </c:pt>
                <c:pt idx="2">
                  <c:v>Annat</c:v>
                </c:pt>
                <c:pt idx="3">
                  <c:v>Vill ej svara</c:v>
                </c:pt>
              </c:strCache>
            </c:strRef>
          </c:cat>
          <c:val>
            <c:numRef>
              <c:f>Blad1!$B$2:$B$5</c:f>
              <c:numCache>
                <c:formatCode>General</c:formatCode>
                <c:ptCount val="4"/>
                <c:pt idx="0">
                  <c:v>55</c:v>
                </c:pt>
                <c:pt idx="1">
                  <c:v>44</c:v>
                </c:pt>
                <c:pt idx="2">
                  <c:v>3</c:v>
                </c:pt>
                <c:pt idx="3">
                  <c:v>2</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Privatpersoner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Man</c:v>
                </c:pt>
                <c:pt idx="1">
                  <c:v>Kvinna</c:v>
                </c:pt>
                <c:pt idx="2">
                  <c:v>Annat</c:v>
                </c:pt>
                <c:pt idx="3">
                  <c:v>Vill ej svara</c:v>
                </c:pt>
              </c:strCache>
            </c:strRef>
          </c:cat>
          <c:val>
            <c:numRef>
              <c:f>Blad1!$C$2:$C$5</c:f>
              <c:numCache>
                <c:formatCode>General</c:formatCode>
                <c:ptCount val="4"/>
                <c:pt idx="0">
                  <c:v>42</c:v>
                </c:pt>
                <c:pt idx="1">
                  <c:v>57</c:v>
                </c:pt>
                <c:pt idx="2">
                  <c:v>0</c:v>
                </c:pt>
                <c:pt idx="3">
                  <c:v>1</c:v>
                </c:pt>
              </c:numCache>
            </c:numRef>
          </c:val>
          <c:extLst>
            <c:ext xmlns:c16="http://schemas.microsoft.com/office/drawing/2014/chart" uri="{C3380CC4-5D6E-409C-BE32-E72D297353CC}">
              <c16:uniqueId val="{00000001-9E22-4025-97E0-80C2869F0C13}"/>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Bas: </a:t>
            </a:r>
            <a:r>
              <a:rPr lang="en-US" dirty="0" err="1"/>
              <a:t>Migranter</a:t>
            </a:r>
            <a:r>
              <a:rPr lang="en-US" dirty="0"/>
              <a:t> + </a:t>
            </a:r>
            <a:r>
              <a:rPr lang="en-US" dirty="0" err="1"/>
              <a:t>Privatpersoner</a:t>
            </a:r>
            <a:r>
              <a:rPr lang="en-US" dirty="0"/>
              <a:t> </a:t>
            </a:r>
            <a:r>
              <a:rPr lang="en-US" sz="1862" b="0" i="0" u="none" strike="noStrike" baseline="0" dirty="0">
                <a:effectLst/>
              </a:rPr>
              <a:t>(1000/1000)</a:t>
            </a:r>
            <a:r>
              <a:rPr lang="en-US" dirty="0"/>
              <a:t> </a:t>
            </a:r>
          </a:p>
          <a:p>
            <a:pPr>
              <a:defRPr/>
            </a:pPr>
            <a:r>
              <a:rPr lang="sv-SE" sz="1862" b="0" i="0" u="none" strike="noStrike" baseline="0" dirty="0"/>
              <a:t>Känner du till att man kan ansöka om bostadsbidrag från Försäkringskassan?</a:t>
            </a:r>
            <a:endParaRPr lang="en-US" dirty="0"/>
          </a:p>
        </c:rich>
      </c:tx>
      <c:layout>
        <c:manualLayout>
          <c:xMode val="edge"/>
          <c:yMode val="edge"/>
          <c:x val="0.26473695866141733"/>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4.243069225721785E-2"/>
          <c:y val="0.13618219356830033"/>
          <c:w val="0.95756930774278215"/>
          <c:h val="0.7700051211685629"/>
        </c:manualLayout>
      </c:layout>
      <c:barChart>
        <c:barDir val="col"/>
        <c:grouping val="clustered"/>
        <c:varyColors val="0"/>
        <c:ser>
          <c:idx val="0"/>
          <c:order val="0"/>
          <c:tx>
            <c:strRef>
              <c:f>Blad1!$B$1</c:f>
              <c:strCache>
                <c:ptCount val="1"/>
                <c:pt idx="0">
                  <c:v>Migranter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2"/>
                <c:pt idx="0">
                  <c:v>Ja</c:v>
                </c:pt>
                <c:pt idx="1">
                  <c:v>Nej</c:v>
                </c:pt>
              </c:strCache>
            </c:strRef>
          </c:cat>
          <c:val>
            <c:numRef>
              <c:f>Blad1!$B$2:$B$12</c:f>
              <c:numCache>
                <c:formatCode>General</c:formatCode>
                <c:ptCount val="11"/>
                <c:pt idx="0">
                  <c:v>70</c:v>
                </c:pt>
                <c:pt idx="1">
                  <c:v>30</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Privatpersoner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2"/>
                <c:pt idx="0">
                  <c:v>Ja</c:v>
                </c:pt>
                <c:pt idx="1">
                  <c:v>Nej</c:v>
                </c:pt>
              </c:strCache>
            </c:strRef>
          </c:cat>
          <c:val>
            <c:numRef>
              <c:f>Blad1!$C$2:$C$12</c:f>
              <c:numCache>
                <c:formatCode>General</c:formatCode>
                <c:ptCount val="11"/>
                <c:pt idx="0">
                  <c:v>84</c:v>
                </c:pt>
                <c:pt idx="1">
                  <c:v>16</c:v>
                </c:pt>
              </c:numCache>
            </c:numRef>
          </c:val>
          <c:extLst>
            <c:ext xmlns:c16="http://schemas.microsoft.com/office/drawing/2014/chart" uri="{C3380CC4-5D6E-409C-BE32-E72D297353CC}">
              <c16:uniqueId val="{00000001-E49F-41BD-AA2F-C1458878EA7C}"/>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Bas: </a:t>
            </a:r>
            <a:r>
              <a:rPr lang="en-US" dirty="0" err="1"/>
              <a:t>Känner</a:t>
            </a:r>
            <a:r>
              <a:rPr lang="en-US" dirty="0"/>
              <a:t> till </a:t>
            </a:r>
            <a:r>
              <a:rPr lang="en-US" dirty="0" err="1"/>
              <a:t>att</a:t>
            </a:r>
            <a:r>
              <a:rPr lang="en-US" baseline="0" dirty="0"/>
              <a:t> man </a:t>
            </a:r>
            <a:r>
              <a:rPr lang="en-US" baseline="0" dirty="0" err="1"/>
              <a:t>kan</a:t>
            </a:r>
            <a:r>
              <a:rPr lang="en-US" baseline="0" dirty="0"/>
              <a:t> </a:t>
            </a:r>
            <a:r>
              <a:rPr lang="en-US" baseline="0" dirty="0" err="1"/>
              <a:t>ansöka</a:t>
            </a:r>
            <a:r>
              <a:rPr lang="en-US" dirty="0"/>
              <a:t> </a:t>
            </a:r>
            <a:r>
              <a:rPr lang="en-US" sz="1862" b="0" i="0" u="none" strike="noStrike" baseline="0" dirty="0">
                <a:effectLst/>
              </a:rPr>
              <a:t>(700/844)</a:t>
            </a:r>
            <a:r>
              <a:rPr lang="en-US" dirty="0"/>
              <a:t> </a:t>
            </a:r>
          </a:p>
          <a:p>
            <a:pPr>
              <a:defRPr/>
            </a:pPr>
            <a:r>
              <a:rPr lang="sv-SE" sz="1862" b="0" i="0" u="none" strike="noStrike" baseline="0" dirty="0"/>
              <a:t>Har du någon gång ansökt om bostadsbidrag?</a:t>
            </a:r>
            <a:endParaRPr lang="en-US" dirty="0"/>
          </a:p>
        </c:rich>
      </c:tx>
      <c:layout>
        <c:manualLayout>
          <c:xMode val="edge"/>
          <c:yMode val="edge"/>
          <c:x val="0.2636952919947506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4.243069225721785E-2"/>
          <c:y val="0.13704844081506812"/>
          <c:w val="0.95756930774278215"/>
          <c:h val="0.75976747110629717"/>
        </c:manualLayout>
      </c:layout>
      <c:barChart>
        <c:barDir val="col"/>
        <c:grouping val="clustered"/>
        <c:varyColors val="0"/>
        <c:ser>
          <c:idx val="0"/>
          <c:order val="0"/>
          <c:tx>
            <c:strRef>
              <c:f>Blad1!$B$1</c:f>
              <c:strCache>
                <c:ptCount val="1"/>
                <c:pt idx="0">
                  <c:v>Migranter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Blad1!$A$2:$A$11</c:f>
              <c:strCache>
                <c:ptCount val="2"/>
                <c:pt idx="0">
                  <c:v>Ja</c:v>
                </c:pt>
                <c:pt idx="1">
                  <c:v>Nej</c:v>
                </c:pt>
              </c:strCache>
            </c:strRef>
          </c:cat>
          <c:val>
            <c:numRef>
              <c:f>Blad1!$B$2:$B$11</c:f>
              <c:numCache>
                <c:formatCode>General</c:formatCode>
                <c:ptCount val="10"/>
                <c:pt idx="0">
                  <c:v>57</c:v>
                </c:pt>
                <c:pt idx="1">
                  <c:v>43</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Privatpersoner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Blad1!$A$2:$A$11</c:f>
              <c:strCache>
                <c:ptCount val="2"/>
                <c:pt idx="0">
                  <c:v>Ja</c:v>
                </c:pt>
                <c:pt idx="1">
                  <c:v>Nej</c:v>
                </c:pt>
              </c:strCache>
            </c:strRef>
          </c:cat>
          <c:val>
            <c:numRef>
              <c:f>Blad1!$C$2:$C$11</c:f>
              <c:numCache>
                <c:formatCode>General</c:formatCode>
                <c:ptCount val="10"/>
                <c:pt idx="0">
                  <c:v>35</c:v>
                </c:pt>
                <c:pt idx="1">
                  <c:v>65</c:v>
                </c:pt>
              </c:numCache>
            </c:numRef>
          </c:val>
          <c:extLst>
            <c:ext xmlns:c16="http://schemas.microsoft.com/office/drawing/2014/chart" uri="{C3380CC4-5D6E-409C-BE32-E72D297353CC}">
              <c16:uniqueId val="{00000001-0E1F-44C7-B318-28E99592B3DC}"/>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Bas: </a:t>
            </a:r>
            <a:r>
              <a:rPr lang="en-US" dirty="0" err="1"/>
              <a:t>Ansökt</a:t>
            </a:r>
            <a:r>
              <a:rPr lang="en-US" dirty="0"/>
              <a:t> om </a:t>
            </a:r>
            <a:r>
              <a:rPr lang="en-US" dirty="0" err="1"/>
              <a:t>bostadsbidrag</a:t>
            </a:r>
            <a:r>
              <a:rPr lang="en-US" dirty="0"/>
              <a:t> </a:t>
            </a:r>
            <a:r>
              <a:rPr lang="en-US" sz="1862" b="0" i="0" u="none" strike="noStrike" baseline="0" dirty="0">
                <a:effectLst/>
              </a:rPr>
              <a:t>(401/294)</a:t>
            </a:r>
            <a:r>
              <a:rPr lang="en-US" dirty="0"/>
              <a:t> </a:t>
            </a:r>
          </a:p>
          <a:p>
            <a:pPr>
              <a:defRPr/>
            </a:pPr>
            <a:r>
              <a:rPr lang="sv-SE" sz="1862" b="0" i="0" u="none" strike="noStrike" baseline="0" dirty="0"/>
              <a:t>Fick du bostadsbidrag senast du ansökte om det?</a:t>
            </a:r>
            <a:endParaRPr lang="en-US" dirty="0"/>
          </a:p>
        </c:rich>
      </c:tx>
      <c:layout>
        <c:manualLayout>
          <c:xMode val="edge"/>
          <c:yMode val="edge"/>
          <c:x val="0.26437741227852113"/>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3.9325284974279083E-2"/>
          <c:y val="0.13251940107177484"/>
          <c:w val="0.95756930774278215"/>
          <c:h val="0.76594985132268045"/>
        </c:manualLayout>
      </c:layout>
      <c:barChart>
        <c:barDir val="col"/>
        <c:grouping val="clustered"/>
        <c:varyColors val="0"/>
        <c:ser>
          <c:idx val="0"/>
          <c:order val="0"/>
          <c:tx>
            <c:strRef>
              <c:f>Blad1!$B$1</c:f>
              <c:strCache>
                <c:ptCount val="1"/>
                <c:pt idx="0">
                  <c:v>Migranter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2"/>
                <c:pt idx="0">
                  <c:v>Ja</c:v>
                </c:pt>
                <c:pt idx="1">
                  <c:v>Nej</c:v>
                </c:pt>
              </c:strCache>
            </c:strRef>
          </c:cat>
          <c:val>
            <c:numRef>
              <c:f>Blad1!$B$2:$B$12</c:f>
              <c:numCache>
                <c:formatCode>General</c:formatCode>
                <c:ptCount val="11"/>
                <c:pt idx="0">
                  <c:v>76</c:v>
                </c:pt>
                <c:pt idx="1">
                  <c:v>23</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Privatpersoner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2"/>
                <c:pt idx="0">
                  <c:v>Ja</c:v>
                </c:pt>
                <c:pt idx="1">
                  <c:v>Nej</c:v>
                </c:pt>
              </c:strCache>
            </c:strRef>
          </c:cat>
          <c:val>
            <c:numRef>
              <c:f>Blad1!$C$2:$C$12</c:f>
              <c:numCache>
                <c:formatCode>General</c:formatCode>
                <c:ptCount val="11"/>
                <c:pt idx="0">
                  <c:v>78</c:v>
                </c:pt>
                <c:pt idx="1">
                  <c:v>22</c:v>
                </c:pt>
              </c:numCache>
            </c:numRef>
          </c:val>
          <c:extLst>
            <c:ext xmlns:c16="http://schemas.microsoft.com/office/drawing/2014/chart" uri="{C3380CC4-5D6E-409C-BE32-E72D297353CC}">
              <c16:uniqueId val="{00000001-0E9C-4E2A-82C8-91489B67E4DC}"/>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r>
              <a:rPr lang="en-US" dirty="0"/>
              <a:t>Bas: Fick </a:t>
            </a:r>
            <a:r>
              <a:rPr lang="en-US" dirty="0" err="1"/>
              <a:t>bostadsbidrag</a:t>
            </a:r>
            <a:r>
              <a:rPr lang="en-US" dirty="0"/>
              <a:t> </a:t>
            </a:r>
            <a:r>
              <a:rPr lang="en-US" sz="1862" b="0" i="0" u="none" strike="noStrike" baseline="0" dirty="0">
                <a:effectLst/>
              </a:rPr>
              <a:t>(633/230)</a:t>
            </a:r>
            <a:endParaRPr lang="en-US" dirty="0"/>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r>
              <a:rPr lang="sv-SE" sz="1862" b="0" i="0" u="none" strike="noStrike" baseline="0" dirty="0"/>
              <a:t>Gjorde bostadsbidraget det möjligt för dig att hyra en annan bostad än du annars hade hyrt?</a:t>
            </a: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r>
              <a:rPr lang="sv-SE" sz="1400" b="0" i="0" baseline="0" dirty="0">
                <a:effectLst/>
              </a:rPr>
              <a:t>För svar som angivits under ”Annat”, se bilagan </a:t>
            </a:r>
            <a:r>
              <a:rPr lang="sv-SE" sz="1400" b="0" i="1" baseline="0" dirty="0">
                <a:effectLst/>
              </a:rPr>
              <a:t>Öppna svar</a:t>
            </a:r>
            <a:r>
              <a:rPr lang="sv-SE" sz="1400" b="0" i="0" baseline="0" dirty="0">
                <a:effectLst/>
              </a:rPr>
              <a:t>.</a:t>
            </a:r>
            <a:endParaRPr lang="sv-SE" sz="140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endParaRPr lang="en-US" dirty="0"/>
          </a:p>
        </c:rich>
      </c:tx>
      <c:layout>
        <c:manualLayout>
          <c:xMode val="edge"/>
          <c:yMode val="edge"/>
          <c:x val="0.20744529199475065"/>
          <c:y val="0"/>
        </c:manualLayout>
      </c:layout>
      <c:overlay val="0"/>
      <c:spPr>
        <a:solidFill>
          <a:schemeClr val="bg1"/>
        </a:solid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endParaRPr lang="sv-SE"/>
        </a:p>
      </c:txPr>
    </c:title>
    <c:autoTitleDeleted val="0"/>
    <c:plotArea>
      <c:layout>
        <c:manualLayout>
          <c:layoutTarget val="inner"/>
          <c:xMode val="edge"/>
          <c:yMode val="edge"/>
          <c:x val="2.5868607731908431E-2"/>
          <c:y val="1.7522423298324187E-2"/>
          <c:w val="0.95756930774278215"/>
          <c:h val="0.77419305920093318"/>
        </c:manualLayout>
      </c:layout>
      <c:barChart>
        <c:barDir val="col"/>
        <c:grouping val="clustered"/>
        <c:varyColors val="0"/>
        <c:ser>
          <c:idx val="0"/>
          <c:order val="0"/>
          <c:tx>
            <c:strRef>
              <c:f>Blad1!$B$1</c:f>
              <c:strCache>
                <c:ptCount val="1"/>
                <c:pt idx="0">
                  <c:v>Migranter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6"/>
                <c:pt idx="0">
                  <c:v>Ja</c:v>
                </c:pt>
                <c:pt idx="1">
                  <c:v>Nej</c:v>
                </c:pt>
                <c:pt idx="2">
                  <c:v>Ej godkänt hyreskontrakt</c:v>
                </c:pt>
                <c:pt idx="3">
                  <c:v>Ej kunnat hyra utan bidrag</c:v>
                </c:pt>
                <c:pt idx="4">
                  <c:v>Annat</c:v>
                </c:pt>
                <c:pt idx="5">
                  <c:v>Vet inte</c:v>
                </c:pt>
              </c:strCache>
            </c:strRef>
          </c:cat>
          <c:val>
            <c:numRef>
              <c:f>Blad1!$B$2:$B$12</c:f>
              <c:numCache>
                <c:formatCode>General</c:formatCode>
                <c:ptCount val="11"/>
                <c:pt idx="0">
                  <c:v>24</c:v>
                </c:pt>
                <c:pt idx="1">
                  <c:v>42</c:v>
                </c:pt>
                <c:pt idx="2">
                  <c:v>1</c:v>
                </c:pt>
                <c:pt idx="3">
                  <c:v>5</c:v>
                </c:pt>
                <c:pt idx="4">
                  <c:v>2</c:v>
                </c:pt>
                <c:pt idx="5">
                  <c:v>25</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Privatpersoner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6"/>
                <c:pt idx="0">
                  <c:v>Ja</c:v>
                </c:pt>
                <c:pt idx="1">
                  <c:v>Nej</c:v>
                </c:pt>
                <c:pt idx="2">
                  <c:v>Ej godkänt hyreskontrakt</c:v>
                </c:pt>
                <c:pt idx="3">
                  <c:v>Ej kunnat hyra utan bidrag</c:v>
                </c:pt>
                <c:pt idx="4">
                  <c:v>Annat</c:v>
                </c:pt>
                <c:pt idx="5">
                  <c:v>Vet inte</c:v>
                </c:pt>
              </c:strCache>
            </c:strRef>
          </c:cat>
          <c:val>
            <c:numRef>
              <c:f>Blad1!$C$2:$C$12</c:f>
              <c:numCache>
                <c:formatCode>General</c:formatCode>
                <c:ptCount val="11"/>
                <c:pt idx="0">
                  <c:v>24</c:v>
                </c:pt>
                <c:pt idx="1">
                  <c:v>50</c:v>
                </c:pt>
                <c:pt idx="2">
                  <c:v>0</c:v>
                </c:pt>
                <c:pt idx="3">
                  <c:v>2</c:v>
                </c:pt>
                <c:pt idx="4">
                  <c:v>8</c:v>
                </c:pt>
                <c:pt idx="5">
                  <c:v>16</c:v>
                </c:pt>
              </c:numCache>
            </c:numRef>
          </c:val>
          <c:extLst>
            <c:ext xmlns:c16="http://schemas.microsoft.com/office/drawing/2014/chart" uri="{C3380CC4-5D6E-409C-BE32-E72D297353CC}">
              <c16:uniqueId val="{00000001-E7A5-4BB2-8714-9FFA086F77C1}"/>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Bas: </a:t>
            </a:r>
            <a:r>
              <a:rPr lang="en-US" dirty="0" err="1"/>
              <a:t>Migranter</a:t>
            </a:r>
            <a:r>
              <a:rPr lang="en-US" baseline="0" dirty="0"/>
              <a:t> </a:t>
            </a:r>
            <a:r>
              <a:rPr lang="en-US" sz="1862" b="0" i="0" u="none" strike="noStrike" baseline="0" dirty="0">
                <a:effectLst/>
              </a:rPr>
              <a:t>(1000)</a:t>
            </a:r>
            <a:r>
              <a:rPr lang="en-US" dirty="0"/>
              <a:t> </a:t>
            </a:r>
          </a:p>
          <a:p>
            <a:pPr>
              <a:defRPr/>
            </a:pPr>
            <a:r>
              <a:rPr lang="sv-SE" sz="1862" b="0" i="0" u="none" strike="noStrike" baseline="0" dirty="0"/>
              <a:t>Hur lång väntetid tror du att det är för att hyra lägenhet i…?</a:t>
            </a:r>
            <a:endParaRPr lang="en-US" dirty="0"/>
          </a:p>
        </c:rich>
      </c:tx>
      <c:layout>
        <c:manualLayout>
          <c:xMode val="edge"/>
          <c:yMode val="edge"/>
          <c:x val="0.2628125"/>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2.576402559055118E-2"/>
          <c:y val="0.17501068935162084"/>
          <c:w val="0.9770833333333333"/>
          <c:h val="0.76376979152721824"/>
        </c:manualLayout>
      </c:layout>
      <c:barChart>
        <c:barDir val="col"/>
        <c:grouping val="clustered"/>
        <c:varyColors val="0"/>
        <c:ser>
          <c:idx val="0"/>
          <c:order val="0"/>
          <c:tx>
            <c:strRef>
              <c:f>Blad1!$B$1</c:f>
              <c:strCache>
                <c:ptCount val="1"/>
                <c:pt idx="0">
                  <c:v>Upp till 1 år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3"/>
                <c:pt idx="0">
                  <c:v>Storstad</c:v>
                </c:pt>
                <c:pt idx="1">
                  <c:v>Mellanstor stad</c:v>
                </c:pt>
                <c:pt idx="2">
                  <c:v>Små städer</c:v>
                </c:pt>
              </c:strCache>
            </c:strRef>
          </c:cat>
          <c:val>
            <c:numRef>
              <c:f>Blad1!$B$2:$B$12</c:f>
              <c:numCache>
                <c:formatCode>General</c:formatCode>
                <c:ptCount val="11"/>
                <c:pt idx="0">
                  <c:v>3</c:v>
                </c:pt>
                <c:pt idx="1">
                  <c:v>7</c:v>
                </c:pt>
                <c:pt idx="2">
                  <c:v>27</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1-2 år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3"/>
                <c:pt idx="0">
                  <c:v>Storstad</c:v>
                </c:pt>
                <c:pt idx="1">
                  <c:v>Mellanstor stad</c:v>
                </c:pt>
                <c:pt idx="2">
                  <c:v>Små städer</c:v>
                </c:pt>
              </c:strCache>
            </c:strRef>
          </c:cat>
          <c:val>
            <c:numRef>
              <c:f>Blad1!$C$2:$C$12</c:f>
              <c:numCache>
                <c:formatCode>General</c:formatCode>
                <c:ptCount val="11"/>
                <c:pt idx="0">
                  <c:v>8</c:v>
                </c:pt>
                <c:pt idx="1">
                  <c:v>16</c:v>
                </c:pt>
                <c:pt idx="2">
                  <c:v>22</c:v>
                </c:pt>
              </c:numCache>
            </c:numRef>
          </c:val>
          <c:extLst>
            <c:ext xmlns:c16="http://schemas.microsoft.com/office/drawing/2014/chart" uri="{C3380CC4-5D6E-409C-BE32-E72D297353CC}">
              <c16:uniqueId val="{00000000-D1EC-4707-A3C4-494F7841A602}"/>
            </c:ext>
          </c:extLst>
        </c:ser>
        <c:ser>
          <c:idx val="2"/>
          <c:order val="2"/>
          <c:tx>
            <c:strRef>
              <c:f>Blad1!$D$1</c:f>
              <c:strCache>
                <c:ptCount val="1"/>
                <c:pt idx="0">
                  <c:v>3-5 år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3"/>
                <c:pt idx="0">
                  <c:v>Storstad</c:v>
                </c:pt>
                <c:pt idx="1">
                  <c:v>Mellanstor stad</c:v>
                </c:pt>
                <c:pt idx="2">
                  <c:v>Små städer</c:v>
                </c:pt>
              </c:strCache>
            </c:strRef>
          </c:cat>
          <c:val>
            <c:numRef>
              <c:f>Blad1!$D$2:$D$12</c:f>
              <c:numCache>
                <c:formatCode>General</c:formatCode>
                <c:ptCount val="11"/>
                <c:pt idx="0">
                  <c:v>16</c:v>
                </c:pt>
                <c:pt idx="1">
                  <c:v>26</c:v>
                </c:pt>
                <c:pt idx="2">
                  <c:v>15</c:v>
                </c:pt>
              </c:numCache>
            </c:numRef>
          </c:val>
          <c:extLst>
            <c:ext xmlns:c16="http://schemas.microsoft.com/office/drawing/2014/chart" uri="{C3380CC4-5D6E-409C-BE32-E72D297353CC}">
              <c16:uniqueId val="{00000001-D1EC-4707-A3C4-494F7841A602}"/>
            </c:ext>
          </c:extLst>
        </c:ser>
        <c:ser>
          <c:idx val="3"/>
          <c:order val="3"/>
          <c:tx>
            <c:strRef>
              <c:f>Blad1!$E$1</c:f>
              <c:strCache>
                <c:ptCount val="1"/>
                <c:pt idx="0">
                  <c:v>5-10 år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3"/>
                <c:pt idx="0">
                  <c:v>Storstad</c:v>
                </c:pt>
                <c:pt idx="1">
                  <c:v>Mellanstor stad</c:v>
                </c:pt>
                <c:pt idx="2">
                  <c:v>Små städer</c:v>
                </c:pt>
              </c:strCache>
            </c:strRef>
          </c:cat>
          <c:val>
            <c:numRef>
              <c:f>Blad1!$E$2:$E$12</c:f>
              <c:numCache>
                <c:formatCode>General</c:formatCode>
                <c:ptCount val="11"/>
                <c:pt idx="0">
                  <c:v>26</c:v>
                </c:pt>
                <c:pt idx="1">
                  <c:v>19</c:v>
                </c:pt>
                <c:pt idx="2">
                  <c:v>5</c:v>
                </c:pt>
              </c:numCache>
            </c:numRef>
          </c:val>
          <c:extLst>
            <c:ext xmlns:c16="http://schemas.microsoft.com/office/drawing/2014/chart" uri="{C3380CC4-5D6E-409C-BE32-E72D297353CC}">
              <c16:uniqueId val="{00000002-D1EC-4707-A3C4-494F7841A602}"/>
            </c:ext>
          </c:extLst>
        </c:ser>
        <c:ser>
          <c:idx val="4"/>
          <c:order val="4"/>
          <c:tx>
            <c:strRef>
              <c:f>Blad1!$F$1</c:f>
              <c:strCache>
                <c:ptCount val="1"/>
                <c:pt idx="0">
                  <c:v>Längre än 10 år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3"/>
                <c:pt idx="0">
                  <c:v>Storstad</c:v>
                </c:pt>
                <c:pt idx="1">
                  <c:v>Mellanstor stad</c:v>
                </c:pt>
                <c:pt idx="2">
                  <c:v>Små städer</c:v>
                </c:pt>
              </c:strCache>
            </c:strRef>
          </c:cat>
          <c:val>
            <c:numRef>
              <c:f>Blad1!$F$2:$F$12</c:f>
              <c:numCache>
                <c:formatCode>General</c:formatCode>
                <c:ptCount val="11"/>
                <c:pt idx="0">
                  <c:v>29</c:v>
                </c:pt>
                <c:pt idx="1">
                  <c:v>8</c:v>
                </c:pt>
                <c:pt idx="2">
                  <c:v>1</c:v>
                </c:pt>
              </c:numCache>
            </c:numRef>
          </c:val>
          <c:extLst>
            <c:ext xmlns:c16="http://schemas.microsoft.com/office/drawing/2014/chart" uri="{C3380CC4-5D6E-409C-BE32-E72D297353CC}">
              <c16:uniqueId val="{00000003-D1EC-4707-A3C4-494F7841A602}"/>
            </c:ext>
          </c:extLst>
        </c:ser>
        <c:ser>
          <c:idx val="5"/>
          <c:order val="5"/>
          <c:tx>
            <c:strRef>
              <c:f>Blad1!$G$1</c:f>
              <c:strCache>
                <c:ptCount val="1"/>
                <c:pt idx="0">
                  <c:v>Vet inte</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3"/>
                <c:pt idx="0">
                  <c:v>Storstad</c:v>
                </c:pt>
                <c:pt idx="1">
                  <c:v>Mellanstor stad</c:v>
                </c:pt>
                <c:pt idx="2">
                  <c:v>Små städer</c:v>
                </c:pt>
              </c:strCache>
            </c:strRef>
          </c:cat>
          <c:val>
            <c:numRef>
              <c:f>Blad1!$G$2:$G$12</c:f>
              <c:numCache>
                <c:formatCode>General</c:formatCode>
                <c:ptCount val="11"/>
                <c:pt idx="0">
                  <c:v>18</c:v>
                </c:pt>
                <c:pt idx="1">
                  <c:v>24</c:v>
                </c:pt>
                <c:pt idx="2">
                  <c:v>30</c:v>
                </c:pt>
              </c:numCache>
            </c:numRef>
          </c:val>
          <c:extLst>
            <c:ext xmlns:c16="http://schemas.microsoft.com/office/drawing/2014/chart" uri="{C3380CC4-5D6E-409C-BE32-E72D297353CC}">
              <c16:uniqueId val="{00000004-D1EC-4707-A3C4-494F7841A602}"/>
            </c:ext>
          </c:extLst>
        </c:ser>
        <c:dLbls>
          <c:showLegendKey val="0"/>
          <c:showVal val="1"/>
          <c:showCatName val="0"/>
          <c:showSerName val="0"/>
          <c:showPercent val="0"/>
          <c:showBubbleSize val="0"/>
        </c:dLbls>
        <c:gapWidth val="150"/>
        <c:axId val="826871216"/>
        <c:axId val="826869552"/>
      </c:barChart>
      <c:catAx>
        <c:axId val="82687121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Bas: </a:t>
            </a:r>
            <a:r>
              <a:rPr lang="en-US" dirty="0" err="1"/>
              <a:t>Privatpersoner</a:t>
            </a:r>
            <a:r>
              <a:rPr lang="en-US" baseline="0" dirty="0"/>
              <a:t> </a:t>
            </a:r>
            <a:r>
              <a:rPr lang="en-US" sz="1862" b="0" i="0" u="none" strike="noStrike" baseline="0" dirty="0">
                <a:effectLst/>
              </a:rPr>
              <a:t>(1000)</a:t>
            </a:r>
            <a:r>
              <a:rPr lang="en-US" dirty="0"/>
              <a:t> </a:t>
            </a:r>
          </a:p>
          <a:p>
            <a:pPr>
              <a:defRPr/>
            </a:pPr>
            <a:r>
              <a:rPr lang="sv-SE" sz="1862" b="0" i="0" u="none" strike="noStrike" baseline="0" dirty="0"/>
              <a:t>Hur lång väntetid tror du att det är för att hyra lägenhet i…?</a:t>
            </a:r>
            <a:endParaRPr lang="en-US" dirty="0"/>
          </a:p>
        </c:rich>
      </c:tx>
      <c:layout>
        <c:manualLayout>
          <c:xMode val="edge"/>
          <c:yMode val="edge"/>
          <c:x val="0.2628125"/>
          <c:y val="1.8547140649149921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1.1458333333333333E-2"/>
          <c:y val="0.17913227616254304"/>
          <c:w val="0.9770833333333333"/>
          <c:h val="0.74316185747260732"/>
        </c:manualLayout>
      </c:layout>
      <c:barChart>
        <c:barDir val="col"/>
        <c:grouping val="clustered"/>
        <c:varyColors val="0"/>
        <c:ser>
          <c:idx val="0"/>
          <c:order val="0"/>
          <c:tx>
            <c:strRef>
              <c:f>Blad1!$B$1</c:f>
              <c:strCache>
                <c:ptCount val="1"/>
                <c:pt idx="0">
                  <c:v>Upp till 1 år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3"/>
                <c:pt idx="0">
                  <c:v>Storstad</c:v>
                </c:pt>
                <c:pt idx="1">
                  <c:v>Mellanstor stad</c:v>
                </c:pt>
                <c:pt idx="2">
                  <c:v>Små städer</c:v>
                </c:pt>
              </c:strCache>
            </c:strRef>
          </c:cat>
          <c:val>
            <c:numRef>
              <c:f>Blad1!$B$2:$B$12</c:f>
              <c:numCache>
                <c:formatCode>General</c:formatCode>
                <c:ptCount val="11"/>
                <c:pt idx="0">
                  <c:v>3</c:v>
                </c:pt>
                <c:pt idx="1">
                  <c:v>9</c:v>
                </c:pt>
                <c:pt idx="2">
                  <c:v>48</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1-2 år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3"/>
                <c:pt idx="0">
                  <c:v>Storstad</c:v>
                </c:pt>
                <c:pt idx="1">
                  <c:v>Mellanstor stad</c:v>
                </c:pt>
                <c:pt idx="2">
                  <c:v>Små städer</c:v>
                </c:pt>
              </c:strCache>
            </c:strRef>
          </c:cat>
          <c:val>
            <c:numRef>
              <c:f>Blad1!$C$2:$C$12</c:f>
              <c:numCache>
                <c:formatCode>General</c:formatCode>
                <c:ptCount val="11"/>
                <c:pt idx="0">
                  <c:v>5</c:v>
                </c:pt>
                <c:pt idx="1">
                  <c:v>25</c:v>
                </c:pt>
                <c:pt idx="2">
                  <c:v>27</c:v>
                </c:pt>
              </c:numCache>
            </c:numRef>
          </c:val>
          <c:extLst>
            <c:ext xmlns:c16="http://schemas.microsoft.com/office/drawing/2014/chart" uri="{C3380CC4-5D6E-409C-BE32-E72D297353CC}">
              <c16:uniqueId val="{00000000-D1EC-4707-A3C4-494F7841A602}"/>
            </c:ext>
          </c:extLst>
        </c:ser>
        <c:ser>
          <c:idx val="2"/>
          <c:order val="2"/>
          <c:tx>
            <c:strRef>
              <c:f>Blad1!$D$1</c:f>
              <c:strCache>
                <c:ptCount val="1"/>
                <c:pt idx="0">
                  <c:v>3-5 år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3"/>
                <c:pt idx="0">
                  <c:v>Storstad</c:v>
                </c:pt>
                <c:pt idx="1">
                  <c:v>Mellanstor stad</c:v>
                </c:pt>
                <c:pt idx="2">
                  <c:v>Små städer</c:v>
                </c:pt>
              </c:strCache>
            </c:strRef>
          </c:cat>
          <c:val>
            <c:numRef>
              <c:f>Blad1!$D$2:$D$12</c:f>
              <c:numCache>
                <c:formatCode>General</c:formatCode>
                <c:ptCount val="11"/>
                <c:pt idx="0">
                  <c:v>16</c:v>
                </c:pt>
                <c:pt idx="1">
                  <c:v>32</c:v>
                </c:pt>
                <c:pt idx="2">
                  <c:v>12</c:v>
                </c:pt>
              </c:numCache>
            </c:numRef>
          </c:val>
          <c:extLst>
            <c:ext xmlns:c16="http://schemas.microsoft.com/office/drawing/2014/chart" uri="{C3380CC4-5D6E-409C-BE32-E72D297353CC}">
              <c16:uniqueId val="{00000001-D1EC-4707-A3C4-494F7841A602}"/>
            </c:ext>
          </c:extLst>
        </c:ser>
        <c:ser>
          <c:idx val="3"/>
          <c:order val="3"/>
          <c:tx>
            <c:strRef>
              <c:f>Blad1!$E$1</c:f>
              <c:strCache>
                <c:ptCount val="1"/>
                <c:pt idx="0">
                  <c:v>5-10 år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3"/>
                <c:pt idx="0">
                  <c:v>Storstad</c:v>
                </c:pt>
                <c:pt idx="1">
                  <c:v>Mellanstor stad</c:v>
                </c:pt>
                <c:pt idx="2">
                  <c:v>Små städer</c:v>
                </c:pt>
              </c:strCache>
            </c:strRef>
          </c:cat>
          <c:val>
            <c:numRef>
              <c:f>Blad1!$E$2:$E$12</c:f>
              <c:numCache>
                <c:formatCode>General</c:formatCode>
                <c:ptCount val="11"/>
                <c:pt idx="0">
                  <c:v>30</c:v>
                </c:pt>
                <c:pt idx="1">
                  <c:v>21</c:v>
                </c:pt>
                <c:pt idx="2">
                  <c:v>4</c:v>
                </c:pt>
              </c:numCache>
            </c:numRef>
          </c:val>
          <c:extLst>
            <c:ext xmlns:c16="http://schemas.microsoft.com/office/drawing/2014/chart" uri="{C3380CC4-5D6E-409C-BE32-E72D297353CC}">
              <c16:uniqueId val="{00000002-D1EC-4707-A3C4-494F7841A602}"/>
            </c:ext>
          </c:extLst>
        </c:ser>
        <c:ser>
          <c:idx val="4"/>
          <c:order val="4"/>
          <c:tx>
            <c:strRef>
              <c:f>Blad1!$F$1</c:f>
              <c:strCache>
                <c:ptCount val="1"/>
                <c:pt idx="0">
                  <c:v>Längre än 10 år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3"/>
                <c:pt idx="0">
                  <c:v>Storstad</c:v>
                </c:pt>
                <c:pt idx="1">
                  <c:v>Mellanstor stad</c:v>
                </c:pt>
                <c:pt idx="2">
                  <c:v>Små städer</c:v>
                </c:pt>
              </c:strCache>
            </c:strRef>
          </c:cat>
          <c:val>
            <c:numRef>
              <c:f>Blad1!$F$2:$F$12</c:f>
              <c:numCache>
                <c:formatCode>General</c:formatCode>
                <c:ptCount val="11"/>
                <c:pt idx="0">
                  <c:v>36</c:v>
                </c:pt>
                <c:pt idx="1">
                  <c:v>4</c:v>
                </c:pt>
                <c:pt idx="2">
                  <c:v>1</c:v>
                </c:pt>
              </c:numCache>
            </c:numRef>
          </c:val>
          <c:extLst>
            <c:ext xmlns:c16="http://schemas.microsoft.com/office/drawing/2014/chart" uri="{C3380CC4-5D6E-409C-BE32-E72D297353CC}">
              <c16:uniqueId val="{00000003-D1EC-4707-A3C4-494F7841A602}"/>
            </c:ext>
          </c:extLst>
        </c:ser>
        <c:ser>
          <c:idx val="5"/>
          <c:order val="5"/>
          <c:tx>
            <c:strRef>
              <c:f>Blad1!$G$1</c:f>
              <c:strCache>
                <c:ptCount val="1"/>
                <c:pt idx="0">
                  <c:v>Vet inte</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3"/>
                <c:pt idx="0">
                  <c:v>Storstad</c:v>
                </c:pt>
                <c:pt idx="1">
                  <c:v>Mellanstor stad</c:v>
                </c:pt>
                <c:pt idx="2">
                  <c:v>Små städer</c:v>
                </c:pt>
              </c:strCache>
            </c:strRef>
          </c:cat>
          <c:val>
            <c:numRef>
              <c:f>Blad1!$G$2:$G$12</c:f>
              <c:numCache>
                <c:formatCode>General</c:formatCode>
                <c:ptCount val="11"/>
                <c:pt idx="0">
                  <c:v>9</c:v>
                </c:pt>
                <c:pt idx="1">
                  <c:v>9</c:v>
                </c:pt>
                <c:pt idx="2">
                  <c:v>8</c:v>
                </c:pt>
              </c:numCache>
            </c:numRef>
          </c:val>
          <c:extLst>
            <c:ext xmlns:c16="http://schemas.microsoft.com/office/drawing/2014/chart" uri="{C3380CC4-5D6E-409C-BE32-E72D297353CC}">
              <c16:uniqueId val="{00000004-D1EC-4707-A3C4-494F7841A602}"/>
            </c:ext>
          </c:extLst>
        </c:ser>
        <c:dLbls>
          <c:showLegendKey val="0"/>
          <c:showVal val="1"/>
          <c:showCatName val="0"/>
          <c:showSerName val="0"/>
          <c:showPercent val="0"/>
          <c:showBubbleSize val="0"/>
        </c:dLbls>
        <c:gapWidth val="150"/>
        <c:axId val="826871216"/>
        <c:axId val="826869552"/>
      </c:barChart>
      <c:catAx>
        <c:axId val="82687121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Bas: </a:t>
            </a:r>
            <a:r>
              <a:rPr lang="en-US" dirty="0" err="1"/>
              <a:t>Migranter+Privatpersoner</a:t>
            </a:r>
            <a:r>
              <a:rPr lang="en-US" baseline="0" dirty="0"/>
              <a:t> </a:t>
            </a:r>
            <a:r>
              <a:rPr lang="en-US" sz="1862" b="0" i="0" u="none" strike="noStrike" baseline="0" dirty="0">
                <a:effectLst/>
              </a:rPr>
              <a:t>(1000/1000)</a:t>
            </a:r>
            <a:r>
              <a:rPr lang="en-US" dirty="0"/>
              <a:t> </a:t>
            </a:r>
          </a:p>
          <a:p>
            <a:pPr>
              <a:defRPr/>
            </a:pPr>
            <a:r>
              <a:rPr lang="sv-SE" sz="1862" b="0" i="0" u="none" strike="noStrike" baseline="0" dirty="0"/>
              <a:t>Vilket stämmer bäst in på dig? Jag bor i ett bostadsområde där…</a:t>
            </a:r>
            <a:endParaRPr lang="en-US" dirty="0"/>
          </a:p>
        </c:rich>
      </c:tx>
      <c:layout>
        <c:manualLayout>
          <c:xMode val="edge"/>
          <c:yMode val="edge"/>
          <c:x val="0.26400254265091866"/>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4.243069225721785E-2"/>
          <c:y val="9.377177930038498E-2"/>
          <c:w val="0.95756930774278215"/>
          <c:h val="0.77419305920093318"/>
        </c:manualLayout>
      </c:layout>
      <c:barChart>
        <c:barDir val="col"/>
        <c:grouping val="clustered"/>
        <c:varyColors val="0"/>
        <c:ser>
          <c:idx val="0"/>
          <c:order val="0"/>
          <c:tx>
            <c:strRef>
              <c:f>Blad1!$B$1</c:f>
              <c:strCache>
                <c:ptCount val="1"/>
                <c:pt idx="0">
                  <c:v>Migranter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7"/>
                <c:pt idx="0">
                  <c:v>Nästan alla är invandrare</c:v>
                </c:pt>
                <c:pt idx="1">
                  <c:v>En större del är invandrare</c:v>
                </c:pt>
                <c:pt idx="2">
                  <c:v>Lika stor del invandrare som icke-invandrare</c:v>
                </c:pt>
                <c:pt idx="3">
                  <c:v>En mindre del är invandrare</c:v>
                </c:pt>
                <c:pt idx="4">
                  <c:v>Nästan inga är invandrare</c:v>
                </c:pt>
                <c:pt idx="5">
                  <c:v>Vet inte</c:v>
                </c:pt>
                <c:pt idx="6">
                  <c:v>Vill ej svara</c:v>
                </c:pt>
              </c:strCache>
            </c:strRef>
          </c:cat>
          <c:val>
            <c:numRef>
              <c:f>Blad1!$B$2:$B$12</c:f>
              <c:numCache>
                <c:formatCode>General</c:formatCode>
                <c:ptCount val="11"/>
                <c:pt idx="0">
                  <c:v>12</c:v>
                </c:pt>
                <c:pt idx="1">
                  <c:v>14</c:v>
                </c:pt>
                <c:pt idx="2">
                  <c:v>27</c:v>
                </c:pt>
                <c:pt idx="3">
                  <c:v>32</c:v>
                </c:pt>
                <c:pt idx="4">
                  <c:v>14</c:v>
                </c:pt>
                <c:pt idx="5">
                  <c:v>1</c:v>
                </c:pt>
                <c:pt idx="6">
                  <c:v>1</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Privatpersoner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7"/>
                <c:pt idx="0">
                  <c:v>Nästan alla är invandrare</c:v>
                </c:pt>
                <c:pt idx="1">
                  <c:v>En större del är invandrare</c:v>
                </c:pt>
                <c:pt idx="2">
                  <c:v>Lika stor del invandrare som icke-invandrare</c:v>
                </c:pt>
                <c:pt idx="3">
                  <c:v>En mindre del är invandrare</c:v>
                </c:pt>
                <c:pt idx="4">
                  <c:v>Nästan inga är invandrare</c:v>
                </c:pt>
                <c:pt idx="5">
                  <c:v>Vet inte</c:v>
                </c:pt>
                <c:pt idx="6">
                  <c:v>Vill ej svara</c:v>
                </c:pt>
              </c:strCache>
            </c:strRef>
          </c:cat>
          <c:val>
            <c:numRef>
              <c:f>Blad1!$C$2:$C$12</c:f>
              <c:numCache>
                <c:formatCode>General</c:formatCode>
                <c:ptCount val="11"/>
                <c:pt idx="0">
                  <c:v>1</c:v>
                </c:pt>
                <c:pt idx="1">
                  <c:v>4</c:v>
                </c:pt>
                <c:pt idx="2">
                  <c:v>14</c:v>
                </c:pt>
                <c:pt idx="3">
                  <c:v>37</c:v>
                </c:pt>
                <c:pt idx="4">
                  <c:v>44</c:v>
                </c:pt>
                <c:pt idx="5">
                  <c:v>0</c:v>
                </c:pt>
                <c:pt idx="6">
                  <c:v>0</c:v>
                </c:pt>
              </c:numCache>
            </c:numRef>
          </c:val>
          <c:extLst>
            <c:ext xmlns:c16="http://schemas.microsoft.com/office/drawing/2014/chart" uri="{C3380CC4-5D6E-409C-BE32-E72D297353CC}">
              <c16:uniqueId val="{00000001-F038-468C-B0C5-1432E329E39C}"/>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Bas: </a:t>
            </a:r>
            <a:r>
              <a:rPr lang="en-US" dirty="0" err="1"/>
              <a:t>Migranter+Privatpersoner</a:t>
            </a:r>
            <a:r>
              <a:rPr lang="en-US" baseline="0" dirty="0"/>
              <a:t> </a:t>
            </a:r>
            <a:r>
              <a:rPr lang="en-US" sz="1862" b="0" i="0" u="none" strike="noStrike" baseline="0" dirty="0">
                <a:effectLst/>
              </a:rPr>
              <a:t>(1000/1000)</a:t>
            </a:r>
            <a:r>
              <a:rPr lang="en-US" dirty="0"/>
              <a:t> </a:t>
            </a:r>
          </a:p>
          <a:p>
            <a:pPr>
              <a:defRPr/>
            </a:pPr>
            <a:r>
              <a:rPr lang="sv-SE" sz="1862" b="0" i="0" u="none" strike="noStrike" baseline="0" dirty="0"/>
              <a:t>Vill du helst bo i ett bostadsområde där…</a:t>
            </a:r>
            <a:endParaRPr lang="en-US" dirty="0"/>
          </a:p>
        </c:rich>
      </c:tx>
      <c:layout>
        <c:manualLayout>
          <c:xMode val="edge"/>
          <c:yMode val="edge"/>
          <c:x val="0.26400254265091866"/>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4.243069225721785E-2"/>
          <c:y val="9.377177930038498E-2"/>
          <c:w val="0.95756930774278215"/>
          <c:h val="0.77419305920093318"/>
        </c:manualLayout>
      </c:layout>
      <c:barChart>
        <c:barDir val="col"/>
        <c:grouping val="clustered"/>
        <c:varyColors val="0"/>
        <c:ser>
          <c:idx val="0"/>
          <c:order val="0"/>
          <c:tx>
            <c:strRef>
              <c:f>Blad1!$B$1</c:f>
              <c:strCache>
                <c:ptCount val="1"/>
                <c:pt idx="0">
                  <c:v>Migranter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Blad1!$A$2:$A$11</c:f>
              <c:strCache>
                <c:ptCount val="6"/>
                <c:pt idx="0">
                  <c:v>Nästan alla är invandrare</c:v>
                </c:pt>
                <c:pt idx="1">
                  <c:v>En större del är invandrare</c:v>
                </c:pt>
                <c:pt idx="2">
                  <c:v>Lika stor del invandrare som icke-invandrare</c:v>
                </c:pt>
                <c:pt idx="3">
                  <c:v>En mindre del är invandrare</c:v>
                </c:pt>
                <c:pt idx="4">
                  <c:v>Nästan inga är invandrare</c:v>
                </c:pt>
                <c:pt idx="5">
                  <c:v>Spelar ingen roll</c:v>
                </c:pt>
              </c:strCache>
            </c:strRef>
          </c:cat>
          <c:val>
            <c:numRef>
              <c:f>Blad1!$B$2:$B$11</c:f>
              <c:numCache>
                <c:formatCode>General</c:formatCode>
                <c:ptCount val="10"/>
                <c:pt idx="0">
                  <c:v>2</c:v>
                </c:pt>
                <c:pt idx="1">
                  <c:v>3</c:v>
                </c:pt>
                <c:pt idx="2">
                  <c:v>24</c:v>
                </c:pt>
                <c:pt idx="3">
                  <c:v>26</c:v>
                </c:pt>
                <c:pt idx="4">
                  <c:v>10</c:v>
                </c:pt>
                <c:pt idx="5">
                  <c:v>36</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Privatpersoner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Blad1!$A$2:$A$11</c:f>
              <c:strCache>
                <c:ptCount val="6"/>
                <c:pt idx="0">
                  <c:v>Nästan alla är invandrare</c:v>
                </c:pt>
                <c:pt idx="1">
                  <c:v>En större del är invandrare</c:v>
                </c:pt>
                <c:pt idx="2">
                  <c:v>Lika stor del invandrare som icke-invandrare</c:v>
                </c:pt>
                <c:pt idx="3">
                  <c:v>En mindre del är invandrare</c:v>
                </c:pt>
                <c:pt idx="4">
                  <c:v>Nästan inga är invandrare</c:v>
                </c:pt>
                <c:pt idx="5">
                  <c:v>Spelar ingen roll</c:v>
                </c:pt>
              </c:strCache>
            </c:strRef>
          </c:cat>
          <c:val>
            <c:numRef>
              <c:f>Blad1!$C$2:$C$11</c:f>
              <c:numCache>
                <c:formatCode>General</c:formatCode>
                <c:ptCount val="10"/>
                <c:pt idx="0">
                  <c:v>0</c:v>
                </c:pt>
                <c:pt idx="1">
                  <c:v>1</c:v>
                </c:pt>
                <c:pt idx="2">
                  <c:v>15</c:v>
                </c:pt>
                <c:pt idx="3">
                  <c:v>26</c:v>
                </c:pt>
                <c:pt idx="4">
                  <c:v>17</c:v>
                </c:pt>
                <c:pt idx="5">
                  <c:v>42</c:v>
                </c:pt>
              </c:numCache>
            </c:numRef>
          </c:val>
          <c:extLst>
            <c:ext xmlns:c16="http://schemas.microsoft.com/office/drawing/2014/chart" uri="{C3380CC4-5D6E-409C-BE32-E72D297353CC}">
              <c16:uniqueId val="{00000001-F038-468C-B0C5-1432E329E39C}"/>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Bas: </a:t>
            </a:r>
            <a:r>
              <a:rPr lang="en-US" dirty="0" err="1"/>
              <a:t>Migranter+Privatpersoner</a:t>
            </a:r>
            <a:r>
              <a:rPr lang="en-US" baseline="0" dirty="0"/>
              <a:t> </a:t>
            </a:r>
            <a:r>
              <a:rPr lang="en-US" sz="1862" b="0" i="0" u="none" strike="noStrike" baseline="0" dirty="0">
                <a:effectLst/>
              </a:rPr>
              <a:t>(1000/1000)</a:t>
            </a:r>
            <a:r>
              <a:rPr lang="en-US" dirty="0"/>
              <a:t> </a:t>
            </a:r>
          </a:p>
          <a:p>
            <a:pPr>
              <a:defRPr/>
            </a:pPr>
            <a:r>
              <a:rPr lang="sv-SE" sz="1862" b="0" i="0" u="none" strike="noStrike" baseline="0" dirty="0"/>
              <a:t>Tror du att det är lättare eller svårare för dig att hitta bostad än det är att hitta arbete? </a:t>
            </a:r>
            <a:endParaRPr lang="en-US" dirty="0"/>
          </a:p>
        </c:rich>
      </c:tx>
      <c:layout>
        <c:manualLayout>
          <c:xMode val="edge"/>
          <c:yMode val="edge"/>
          <c:x val="0.26400254265091866"/>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3.2014025590551179E-2"/>
          <c:y val="8.7589399084001665E-2"/>
          <c:w val="0.95756930774278215"/>
          <c:h val="0.74946350407899165"/>
        </c:manualLayout>
      </c:layout>
      <c:barChart>
        <c:barDir val="col"/>
        <c:grouping val="clustered"/>
        <c:varyColors val="0"/>
        <c:ser>
          <c:idx val="0"/>
          <c:order val="0"/>
          <c:tx>
            <c:strRef>
              <c:f>Blad1!$B$1</c:f>
              <c:strCache>
                <c:ptCount val="1"/>
                <c:pt idx="0">
                  <c:v>Migranter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5"/>
                <c:pt idx="0">
                  <c:v>Svårare att hitta bostad än arbete</c:v>
                </c:pt>
                <c:pt idx="1">
                  <c:v>Lika svårt att hitta bostad som att hitta arbete</c:v>
                </c:pt>
                <c:pt idx="2">
                  <c:v>Lika lätt att hitta bostad som att hitta arbete</c:v>
                </c:pt>
                <c:pt idx="3">
                  <c:v>Lättare att hitta bostad än arbete</c:v>
                </c:pt>
                <c:pt idx="4">
                  <c:v>Vet ej</c:v>
                </c:pt>
              </c:strCache>
            </c:strRef>
          </c:cat>
          <c:val>
            <c:numRef>
              <c:f>Blad1!$B$2:$B$12</c:f>
              <c:numCache>
                <c:formatCode>General</c:formatCode>
                <c:ptCount val="11"/>
                <c:pt idx="0">
                  <c:v>39</c:v>
                </c:pt>
                <c:pt idx="1">
                  <c:v>36</c:v>
                </c:pt>
                <c:pt idx="2">
                  <c:v>10</c:v>
                </c:pt>
                <c:pt idx="3">
                  <c:v>15</c:v>
                </c:pt>
                <c:pt idx="4">
                  <c:v>1</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Privatpersoner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5"/>
                <c:pt idx="0">
                  <c:v>Svårare att hitta bostad än arbete</c:v>
                </c:pt>
                <c:pt idx="1">
                  <c:v>Lika svårt att hitta bostad som att hitta arbete</c:v>
                </c:pt>
                <c:pt idx="2">
                  <c:v>Lika lätt att hitta bostad som att hitta arbete</c:v>
                </c:pt>
                <c:pt idx="3">
                  <c:v>Lättare att hitta bostad än arbete</c:v>
                </c:pt>
                <c:pt idx="4">
                  <c:v>Vet ej</c:v>
                </c:pt>
              </c:strCache>
            </c:strRef>
          </c:cat>
          <c:val>
            <c:numRef>
              <c:f>Blad1!$C$2:$C$12</c:f>
              <c:numCache>
                <c:formatCode>General</c:formatCode>
                <c:ptCount val="11"/>
                <c:pt idx="0">
                  <c:v>43</c:v>
                </c:pt>
                <c:pt idx="1">
                  <c:v>21</c:v>
                </c:pt>
                <c:pt idx="2">
                  <c:v>18</c:v>
                </c:pt>
                <c:pt idx="3">
                  <c:v>18</c:v>
                </c:pt>
                <c:pt idx="4">
                  <c:v>0</c:v>
                </c:pt>
              </c:numCache>
            </c:numRef>
          </c:val>
          <c:extLst>
            <c:ext xmlns:c16="http://schemas.microsoft.com/office/drawing/2014/chart" uri="{C3380CC4-5D6E-409C-BE32-E72D297353CC}">
              <c16:uniqueId val="{00000001-9E94-4DAA-9249-1D0119209944}"/>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Bas: </a:t>
            </a:r>
            <a:r>
              <a:rPr lang="en-US" dirty="0" err="1"/>
              <a:t>Migranter+Privatpersoner</a:t>
            </a:r>
            <a:r>
              <a:rPr lang="en-US" baseline="0" dirty="0"/>
              <a:t> </a:t>
            </a:r>
            <a:r>
              <a:rPr lang="en-US" sz="1862" b="0" i="0" u="none" strike="noStrike" baseline="0" dirty="0">
                <a:effectLst/>
              </a:rPr>
              <a:t>(1000/1000)</a:t>
            </a:r>
            <a:r>
              <a:rPr lang="en-US" dirty="0"/>
              <a:t> </a:t>
            </a:r>
          </a:p>
          <a:p>
            <a:pPr>
              <a:defRPr/>
            </a:pPr>
            <a:r>
              <a:rPr lang="sv-SE" sz="1862" b="0" i="0" u="none" strike="noStrike" baseline="0" dirty="0"/>
              <a:t>Hur viktigt är det för dig att området du bor i har bra rykte?</a:t>
            </a:r>
            <a:endParaRPr lang="en-US" dirty="0"/>
          </a:p>
        </c:rich>
      </c:tx>
      <c:layout>
        <c:manualLayout>
          <c:xMode val="edge"/>
          <c:yMode val="edge"/>
          <c:x val="0.26400254265091866"/>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3.6180692257217845E-2"/>
          <c:y val="9.171098589492388E-2"/>
          <c:w val="0.95756930774278215"/>
          <c:h val="0.77831461175544714"/>
        </c:manualLayout>
      </c:layout>
      <c:barChart>
        <c:barDir val="col"/>
        <c:grouping val="clustered"/>
        <c:varyColors val="0"/>
        <c:ser>
          <c:idx val="0"/>
          <c:order val="0"/>
          <c:tx>
            <c:strRef>
              <c:f>Blad1!$B$1</c:f>
              <c:strCache>
                <c:ptCount val="1"/>
                <c:pt idx="0">
                  <c:v>Migranter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4"/>
                <c:pt idx="0">
                  <c:v>Mycket viktigt</c:v>
                </c:pt>
                <c:pt idx="1">
                  <c:v>Ganska viktigt</c:v>
                </c:pt>
                <c:pt idx="2">
                  <c:v>Inte särskilt viktigt</c:v>
                </c:pt>
                <c:pt idx="3">
                  <c:v>Inte alls viktigt</c:v>
                </c:pt>
              </c:strCache>
            </c:strRef>
          </c:cat>
          <c:val>
            <c:numRef>
              <c:f>Blad1!$B$2:$B$12</c:f>
              <c:numCache>
                <c:formatCode>General</c:formatCode>
                <c:ptCount val="11"/>
                <c:pt idx="0">
                  <c:v>57</c:v>
                </c:pt>
                <c:pt idx="1">
                  <c:v>28</c:v>
                </c:pt>
                <c:pt idx="2">
                  <c:v>9</c:v>
                </c:pt>
                <c:pt idx="3">
                  <c:v>6</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Privatpersoner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4"/>
                <c:pt idx="0">
                  <c:v>Mycket viktigt</c:v>
                </c:pt>
                <c:pt idx="1">
                  <c:v>Ganska viktigt</c:v>
                </c:pt>
                <c:pt idx="2">
                  <c:v>Inte särskilt viktigt</c:v>
                </c:pt>
                <c:pt idx="3">
                  <c:v>Inte alls viktigt</c:v>
                </c:pt>
              </c:strCache>
            </c:strRef>
          </c:cat>
          <c:val>
            <c:numRef>
              <c:f>Blad1!$C$2:$C$12</c:f>
              <c:numCache>
                <c:formatCode>General</c:formatCode>
                <c:ptCount val="11"/>
                <c:pt idx="0">
                  <c:v>31</c:v>
                </c:pt>
                <c:pt idx="1">
                  <c:v>43</c:v>
                </c:pt>
                <c:pt idx="2">
                  <c:v>19</c:v>
                </c:pt>
                <c:pt idx="3">
                  <c:v>7</c:v>
                </c:pt>
              </c:numCache>
            </c:numRef>
          </c:val>
          <c:extLst>
            <c:ext xmlns:c16="http://schemas.microsoft.com/office/drawing/2014/chart" uri="{C3380CC4-5D6E-409C-BE32-E72D297353CC}">
              <c16:uniqueId val="{00000001-E712-4F85-9203-C796835153D9}"/>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Bas: </a:t>
            </a:r>
            <a:r>
              <a:rPr lang="en-US" sz="1862" b="0" i="0" u="none" strike="noStrike" baseline="0" dirty="0" err="1">
                <a:effectLst/>
              </a:rPr>
              <a:t>Migranter+Privatpersoner</a:t>
            </a:r>
            <a:r>
              <a:rPr lang="en-US" dirty="0"/>
              <a:t> (1000/1000) </a:t>
            </a:r>
          </a:p>
          <a:p>
            <a:pPr>
              <a:defRPr/>
            </a:pPr>
            <a:r>
              <a:rPr lang="en-US" baseline="0" dirty="0" err="1"/>
              <a:t>Hur</a:t>
            </a:r>
            <a:r>
              <a:rPr lang="en-US" baseline="0" dirty="0"/>
              <a:t> </a:t>
            </a:r>
            <a:r>
              <a:rPr lang="en-US" baseline="0" dirty="0" err="1"/>
              <a:t>gammal</a:t>
            </a:r>
            <a:r>
              <a:rPr lang="en-US" baseline="0" dirty="0"/>
              <a:t> </a:t>
            </a:r>
            <a:r>
              <a:rPr lang="en-US" baseline="0" dirty="0" err="1"/>
              <a:t>är</a:t>
            </a:r>
            <a:r>
              <a:rPr lang="en-US" baseline="0" dirty="0"/>
              <a:t> du?</a:t>
            </a:r>
            <a:endParaRPr lang="en-US" dirty="0"/>
          </a:p>
        </c:rich>
      </c:tx>
      <c:layout>
        <c:manualLayout>
          <c:xMode val="edge"/>
          <c:yMode val="edge"/>
          <c:x val="0.26437500000000003"/>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2.576402559055118E-2"/>
          <c:y val="9.5832572705846081E-2"/>
          <c:w val="0.95756930774278215"/>
          <c:h val="0.80098333921551923"/>
        </c:manualLayout>
      </c:layout>
      <c:barChart>
        <c:barDir val="col"/>
        <c:grouping val="clustered"/>
        <c:varyColors val="0"/>
        <c:ser>
          <c:idx val="0"/>
          <c:order val="0"/>
          <c:tx>
            <c:strRef>
              <c:f>Blad1!$B$1</c:f>
              <c:strCache>
                <c:ptCount val="1"/>
                <c:pt idx="0">
                  <c:v>Migranter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Blad1!$A$2:$A$13</c:f>
              <c:strCache>
                <c:ptCount val="12"/>
                <c:pt idx="0">
                  <c:v>15-18 år</c:v>
                </c:pt>
                <c:pt idx="1">
                  <c:v>19-20 år</c:v>
                </c:pt>
                <c:pt idx="2">
                  <c:v>21-25 år</c:v>
                </c:pt>
                <c:pt idx="3">
                  <c:v>26-30 år</c:v>
                </c:pt>
                <c:pt idx="4">
                  <c:v>31-35 år</c:v>
                </c:pt>
                <c:pt idx="5">
                  <c:v>36-40 år</c:v>
                </c:pt>
                <c:pt idx="6">
                  <c:v>41-45 år</c:v>
                </c:pt>
                <c:pt idx="7">
                  <c:v>46-50 år</c:v>
                </c:pt>
                <c:pt idx="8">
                  <c:v>51-55 år</c:v>
                </c:pt>
                <c:pt idx="9">
                  <c:v>56-60 år</c:v>
                </c:pt>
                <c:pt idx="10">
                  <c:v>61-65 år</c:v>
                </c:pt>
                <c:pt idx="11">
                  <c:v>66år-</c:v>
                </c:pt>
              </c:strCache>
            </c:strRef>
          </c:cat>
          <c:val>
            <c:numRef>
              <c:f>Blad1!$B$2:$B$13</c:f>
              <c:numCache>
                <c:formatCode>General</c:formatCode>
                <c:ptCount val="12"/>
                <c:pt idx="0">
                  <c:v>2</c:v>
                </c:pt>
                <c:pt idx="1">
                  <c:v>2</c:v>
                </c:pt>
                <c:pt idx="2">
                  <c:v>8</c:v>
                </c:pt>
                <c:pt idx="3">
                  <c:v>10</c:v>
                </c:pt>
                <c:pt idx="4">
                  <c:v>12</c:v>
                </c:pt>
                <c:pt idx="5">
                  <c:v>20</c:v>
                </c:pt>
                <c:pt idx="6">
                  <c:v>18</c:v>
                </c:pt>
                <c:pt idx="7">
                  <c:v>11</c:v>
                </c:pt>
                <c:pt idx="8">
                  <c:v>9</c:v>
                </c:pt>
                <c:pt idx="9">
                  <c:v>4</c:v>
                </c:pt>
                <c:pt idx="10">
                  <c:v>2</c:v>
                </c:pt>
                <c:pt idx="11">
                  <c:v>1</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Privatpersoner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Blad1!$A$2:$A$13</c:f>
              <c:strCache>
                <c:ptCount val="12"/>
                <c:pt idx="0">
                  <c:v>15-18 år</c:v>
                </c:pt>
                <c:pt idx="1">
                  <c:v>19-20 år</c:v>
                </c:pt>
                <c:pt idx="2">
                  <c:v>21-25 år</c:v>
                </c:pt>
                <c:pt idx="3">
                  <c:v>26-30 år</c:v>
                </c:pt>
                <c:pt idx="4">
                  <c:v>31-35 år</c:v>
                </c:pt>
                <c:pt idx="5">
                  <c:v>36-40 år</c:v>
                </c:pt>
                <c:pt idx="6">
                  <c:v>41-45 år</c:v>
                </c:pt>
                <c:pt idx="7">
                  <c:v>46-50 år</c:v>
                </c:pt>
                <c:pt idx="8">
                  <c:v>51-55 år</c:v>
                </c:pt>
                <c:pt idx="9">
                  <c:v>56-60 år</c:v>
                </c:pt>
                <c:pt idx="10">
                  <c:v>61-65 år</c:v>
                </c:pt>
                <c:pt idx="11">
                  <c:v>66år-</c:v>
                </c:pt>
              </c:strCache>
            </c:strRef>
          </c:cat>
          <c:val>
            <c:numRef>
              <c:f>Blad1!$C$2:$C$13</c:f>
              <c:numCache>
                <c:formatCode>General</c:formatCode>
                <c:ptCount val="12"/>
                <c:pt idx="0">
                  <c:v>0</c:v>
                </c:pt>
                <c:pt idx="1">
                  <c:v>6</c:v>
                </c:pt>
                <c:pt idx="2">
                  <c:v>7</c:v>
                </c:pt>
                <c:pt idx="3">
                  <c:v>12</c:v>
                </c:pt>
                <c:pt idx="4">
                  <c:v>9</c:v>
                </c:pt>
                <c:pt idx="5">
                  <c:v>10</c:v>
                </c:pt>
                <c:pt idx="6">
                  <c:v>10</c:v>
                </c:pt>
                <c:pt idx="7">
                  <c:v>9</c:v>
                </c:pt>
                <c:pt idx="8">
                  <c:v>11</c:v>
                </c:pt>
                <c:pt idx="9">
                  <c:v>14</c:v>
                </c:pt>
                <c:pt idx="10">
                  <c:v>14</c:v>
                </c:pt>
                <c:pt idx="11">
                  <c:v>0</c:v>
                </c:pt>
              </c:numCache>
            </c:numRef>
          </c:val>
          <c:extLst>
            <c:ext xmlns:c16="http://schemas.microsoft.com/office/drawing/2014/chart" uri="{C3380CC4-5D6E-409C-BE32-E72D297353CC}">
              <c16:uniqueId val="{00000001-4166-4D63-9F21-87B3E316C453}"/>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Bas: </a:t>
            </a:r>
            <a:r>
              <a:rPr lang="en-US" dirty="0" err="1"/>
              <a:t>Migranter+Privatpersoner</a:t>
            </a:r>
            <a:r>
              <a:rPr lang="en-US" baseline="0" dirty="0"/>
              <a:t> </a:t>
            </a:r>
            <a:r>
              <a:rPr lang="en-US" sz="1862" b="0" i="0" u="none" strike="noStrike" baseline="0" dirty="0">
                <a:effectLst/>
              </a:rPr>
              <a:t>(1000/1000)</a:t>
            </a:r>
            <a:r>
              <a:rPr lang="en-US" dirty="0"/>
              <a:t> </a:t>
            </a:r>
          </a:p>
          <a:p>
            <a:pPr>
              <a:defRPr/>
            </a:pPr>
            <a:r>
              <a:rPr lang="sv-SE" sz="1862" b="0" i="0" u="none" strike="noStrike" baseline="0" dirty="0"/>
              <a:t>Hur vanligt tror du att det är att människor födda utanför Europa…? ”Mycket”/"Ganska” vanligt (%) </a:t>
            </a:r>
            <a:endParaRPr lang="en-US" dirty="0"/>
          </a:p>
        </c:rich>
      </c:tx>
      <c:layout>
        <c:manualLayout>
          <c:xMode val="edge"/>
          <c:yMode val="edge"/>
          <c:x val="0.20578125000000003"/>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2.576402559055118E-2"/>
          <c:y val="8.6396572916793438E-2"/>
          <c:w val="0.9770833333333333"/>
          <c:h val="0.75140503109445167"/>
        </c:manualLayout>
      </c:layout>
      <c:barChart>
        <c:barDir val="col"/>
        <c:grouping val="clustered"/>
        <c:varyColors val="0"/>
        <c:ser>
          <c:idx val="0"/>
          <c:order val="0"/>
          <c:tx>
            <c:strRef>
              <c:f>Blad1!$B$1</c:f>
              <c:strCache>
                <c:ptCount val="1"/>
                <c:pt idx="0">
                  <c:v>Migranter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2"/>
                <c:pt idx="0">
                  <c:v>Har svårare än svenskar i allmänhet att få hyra</c:v>
                </c:pt>
                <c:pt idx="1">
                  <c:v>Har svårare än svenskar i allmänhet att få arbete</c:v>
                </c:pt>
              </c:strCache>
            </c:strRef>
          </c:cat>
          <c:val>
            <c:numRef>
              <c:f>Blad1!$B$2:$B$12</c:f>
              <c:numCache>
                <c:formatCode>General</c:formatCode>
                <c:ptCount val="11"/>
                <c:pt idx="0">
                  <c:v>57</c:v>
                </c:pt>
                <c:pt idx="1">
                  <c:v>64</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Privatpersoner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2"/>
                <c:pt idx="0">
                  <c:v>Har svårare än svenskar i allmänhet att få hyra</c:v>
                </c:pt>
                <c:pt idx="1">
                  <c:v>Har svårare än svenskar i allmänhet att få arbete</c:v>
                </c:pt>
              </c:strCache>
            </c:strRef>
          </c:cat>
          <c:val>
            <c:numRef>
              <c:f>Blad1!$C$2:$C$12</c:f>
              <c:numCache>
                <c:formatCode>General</c:formatCode>
                <c:ptCount val="11"/>
                <c:pt idx="0">
                  <c:v>71</c:v>
                </c:pt>
                <c:pt idx="1">
                  <c:v>80</c:v>
                </c:pt>
              </c:numCache>
            </c:numRef>
          </c:val>
          <c:extLst>
            <c:ext xmlns:c16="http://schemas.microsoft.com/office/drawing/2014/chart" uri="{C3380CC4-5D6E-409C-BE32-E72D297353CC}">
              <c16:uniqueId val="{00000000-D1EC-4707-A3C4-494F7841A602}"/>
            </c:ext>
          </c:extLst>
        </c:ser>
        <c:dLbls>
          <c:showLegendKey val="0"/>
          <c:showVal val="1"/>
          <c:showCatName val="0"/>
          <c:showSerName val="0"/>
          <c:showPercent val="0"/>
          <c:showBubbleSize val="0"/>
        </c:dLbls>
        <c:gapWidth val="150"/>
        <c:axId val="826871216"/>
        <c:axId val="826869552"/>
      </c:barChart>
      <c:catAx>
        <c:axId val="82687121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Bas: </a:t>
            </a:r>
            <a:r>
              <a:rPr lang="en-US" dirty="0" err="1"/>
              <a:t>Migranter+Privatpersoner</a:t>
            </a:r>
            <a:r>
              <a:rPr lang="en-US" baseline="0" dirty="0"/>
              <a:t> </a:t>
            </a:r>
            <a:r>
              <a:rPr lang="en-US" sz="1862" b="0" i="0" u="none" strike="noStrike" baseline="0" dirty="0">
                <a:effectLst/>
              </a:rPr>
              <a:t>(1000/1000)</a:t>
            </a:r>
            <a:r>
              <a:rPr lang="en-US" dirty="0"/>
              <a:t> </a:t>
            </a:r>
          </a:p>
          <a:p>
            <a:pPr>
              <a:defRPr/>
            </a:pPr>
            <a:r>
              <a:rPr lang="sv-SE" sz="1862" b="0" i="0" u="none" strike="noStrike" baseline="0" dirty="0"/>
              <a:t>Hur vanligt tror du att det är att …? </a:t>
            </a:r>
            <a:r>
              <a:rPr lang="sv-SE" sz="1862" b="0" i="0" u="none" strike="noStrike" baseline="0" dirty="0">
                <a:effectLst/>
              </a:rPr>
              <a:t>”Mycket”/"Ganska” vanligt (%) </a:t>
            </a:r>
            <a:endParaRPr lang="en-US" dirty="0"/>
          </a:p>
        </c:rich>
      </c:tx>
      <c:layout>
        <c:manualLayout>
          <c:xMode val="edge"/>
          <c:yMode val="edge"/>
          <c:x val="0.26249212598425192"/>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1.6394356955380578E-3"/>
          <c:y val="0.11318688718778777"/>
          <c:w val="0.9770833333333333"/>
          <c:h val="0.6573082305979141"/>
        </c:manualLayout>
      </c:layout>
      <c:barChart>
        <c:barDir val="col"/>
        <c:grouping val="clustered"/>
        <c:varyColors val="0"/>
        <c:ser>
          <c:idx val="0"/>
          <c:order val="0"/>
          <c:tx>
            <c:strRef>
              <c:f>Blad1!$B$1</c:f>
              <c:strCache>
                <c:ptCount val="1"/>
                <c:pt idx="0">
                  <c:v>Migranter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5"/>
                <c:pt idx="0">
                  <c:v>Alla behandlas lika när man ska hyra bostad i Sverige</c:v>
                </c:pt>
                <c:pt idx="1">
                  <c:v>Man får hyra bostad även om man inte har arbete</c:v>
                </c:pt>
                <c:pt idx="2">
                  <c:v>Personer födda utanför Europa inte kan påverka vart de skall bo</c:v>
                </c:pt>
                <c:pt idx="3">
                  <c:v>Det är svårare att få arbete om man bor i ett bostadsområde med många invandrare</c:v>
                </c:pt>
                <c:pt idx="4">
                  <c:v>Det är svårare för personer födda utanför Europa att få arbete i Sverige än för svenskar i allmänhet</c:v>
                </c:pt>
              </c:strCache>
            </c:strRef>
          </c:cat>
          <c:val>
            <c:numRef>
              <c:f>Blad1!$B$2:$B$12</c:f>
              <c:numCache>
                <c:formatCode>General</c:formatCode>
                <c:ptCount val="11"/>
                <c:pt idx="0">
                  <c:v>63</c:v>
                </c:pt>
                <c:pt idx="1">
                  <c:v>36</c:v>
                </c:pt>
                <c:pt idx="2">
                  <c:v>63</c:v>
                </c:pt>
                <c:pt idx="3">
                  <c:v>51</c:v>
                </c:pt>
                <c:pt idx="4">
                  <c:v>77</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Privatpersoner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5"/>
                <c:pt idx="0">
                  <c:v>Alla behandlas lika när man ska hyra bostad i Sverige</c:v>
                </c:pt>
                <c:pt idx="1">
                  <c:v>Man får hyra bostad även om man inte har arbete</c:v>
                </c:pt>
                <c:pt idx="2">
                  <c:v>Personer födda utanför Europa inte kan påverka vart de skall bo</c:v>
                </c:pt>
                <c:pt idx="3">
                  <c:v>Det är svårare att få arbete om man bor i ett bostadsområde med många invandrare</c:v>
                </c:pt>
                <c:pt idx="4">
                  <c:v>Det är svårare för personer födda utanför Europa att få arbete i Sverige än för svenskar i allmänhet</c:v>
                </c:pt>
              </c:strCache>
            </c:strRef>
          </c:cat>
          <c:val>
            <c:numRef>
              <c:f>Blad1!$C$2:$C$12</c:f>
              <c:numCache>
                <c:formatCode>General</c:formatCode>
                <c:ptCount val="11"/>
                <c:pt idx="0">
                  <c:v>47</c:v>
                </c:pt>
                <c:pt idx="1">
                  <c:v>24</c:v>
                </c:pt>
                <c:pt idx="2">
                  <c:v>74</c:v>
                </c:pt>
                <c:pt idx="3">
                  <c:v>49</c:v>
                </c:pt>
                <c:pt idx="4">
                  <c:v>88</c:v>
                </c:pt>
              </c:numCache>
            </c:numRef>
          </c:val>
          <c:extLst>
            <c:ext xmlns:c16="http://schemas.microsoft.com/office/drawing/2014/chart" uri="{C3380CC4-5D6E-409C-BE32-E72D297353CC}">
              <c16:uniqueId val="{00000000-D1EC-4707-A3C4-494F7841A602}"/>
            </c:ext>
          </c:extLst>
        </c:ser>
        <c:dLbls>
          <c:showLegendKey val="0"/>
          <c:showVal val="1"/>
          <c:showCatName val="0"/>
          <c:showSerName val="0"/>
          <c:showPercent val="0"/>
          <c:showBubbleSize val="0"/>
        </c:dLbls>
        <c:gapWidth val="150"/>
        <c:axId val="826871216"/>
        <c:axId val="826869552"/>
      </c:barChart>
      <c:catAx>
        <c:axId val="82687121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Bas: </a:t>
            </a:r>
            <a:r>
              <a:rPr lang="en-US" dirty="0" err="1"/>
              <a:t>Migranter+Privatpersoner</a:t>
            </a:r>
            <a:r>
              <a:rPr lang="en-US" baseline="0" dirty="0"/>
              <a:t> </a:t>
            </a:r>
            <a:r>
              <a:rPr lang="en-US" sz="1862" b="0" i="0" u="none" strike="noStrike" baseline="0" dirty="0">
                <a:effectLst/>
              </a:rPr>
              <a:t>(1000/1000)</a:t>
            </a:r>
            <a:r>
              <a:rPr lang="en-US" dirty="0"/>
              <a:t> </a:t>
            </a:r>
          </a:p>
          <a:p>
            <a:pPr>
              <a:defRPr/>
            </a:pPr>
            <a:r>
              <a:rPr lang="sv-SE" sz="1862" b="0" i="0" u="none" strike="noStrike" baseline="0" dirty="0"/>
              <a:t>Om du skulle flytta till någon annan kommun i Sverige, skulle du då först söka arbete eller bostad? </a:t>
            </a:r>
            <a:endParaRPr lang="en-US" dirty="0"/>
          </a:p>
        </c:rich>
      </c:tx>
      <c:layout>
        <c:manualLayout>
          <c:xMode val="edge"/>
          <c:yMode val="edge"/>
          <c:x val="0.20462754265091865"/>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4.243069225721785E-2"/>
          <c:y val="3.6069563947474105E-2"/>
          <c:w val="0.95756930774278215"/>
          <c:h val="0.86280714137935233"/>
        </c:manualLayout>
      </c:layout>
      <c:barChart>
        <c:barDir val="col"/>
        <c:grouping val="clustered"/>
        <c:varyColors val="0"/>
        <c:ser>
          <c:idx val="0"/>
          <c:order val="0"/>
          <c:tx>
            <c:strRef>
              <c:f>Blad1!$B$1</c:f>
              <c:strCache>
                <c:ptCount val="1"/>
                <c:pt idx="0">
                  <c:v>Migranter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4"/>
                <c:pt idx="0">
                  <c:v>Först arbete</c:v>
                </c:pt>
                <c:pt idx="1">
                  <c:v>Först bostad</c:v>
                </c:pt>
                <c:pt idx="2">
                  <c:v>Vet inte</c:v>
                </c:pt>
                <c:pt idx="3">
                  <c:v>Vill ej svara</c:v>
                </c:pt>
              </c:strCache>
            </c:strRef>
          </c:cat>
          <c:val>
            <c:numRef>
              <c:f>Blad1!$B$2:$B$12</c:f>
              <c:numCache>
                <c:formatCode>General</c:formatCode>
                <c:ptCount val="11"/>
                <c:pt idx="0">
                  <c:v>63</c:v>
                </c:pt>
                <c:pt idx="1">
                  <c:v>27</c:v>
                </c:pt>
                <c:pt idx="2">
                  <c:v>8</c:v>
                </c:pt>
                <c:pt idx="3">
                  <c:v>2</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Privatpersoner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4"/>
                <c:pt idx="0">
                  <c:v>Först arbete</c:v>
                </c:pt>
                <c:pt idx="1">
                  <c:v>Först bostad</c:v>
                </c:pt>
                <c:pt idx="2">
                  <c:v>Vet inte</c:v>
                </c:pt>
                <c:pt idx="3">
                  <c:v>Vill ej svara</c:v>
                </c:pt>
              </c:strCache>
            </c:strRef>
          </c:cat>
          <c:val>
            <c:numRef>
              <c:f>Blad1!$C$2:$C$12</c:f>
              <c:numCache>
                <c:formatCode>General</c:formatCode>
                <c:ptCount val="11"/>
                <c:pt idx="0">
                  <c:v>72</c:v>
                </c:pt>
                <c:pt idx="1">
                  <c:v>19</c:v>
                </c:pt>
                <c:pt idx="2">
                  <c:v>9</c:v>
                </c:pt>
                <c:pt idx="3">
                  <c:v>1</c:v>
                </c:pt>
              </c:numCache>
            </c:numRef>
          </c:val>
          <c:extLst>
            <c:ext xmlns:c16="http://schemas.microsoft.com/office/drawing/2014/chart" uri="{C3380CC4-5D6E-409C-BE32-E72D297353CC}">
              <c16:uniqueId val="{00000001-64A6-42BF-A91B-D063512E3BC6}"/>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Bas: </a:t>
            </a:r>
            <a:r>
              <a:rPr lang="en-US" dirty="0" err="1"/>
              <a:t>Migranter+Privatpersoner</a:t>
            </a:r>
            <a:r>
              <a:rPr lang="en-US" baseline="0" dirty="0"/>
              <a:t> </a:t>
            </a:r>
            <a:r>
              <a:rPr lang="en-US" sz="1862" b="0" i="0" u="none" strike="noStrike" baseline="0" dirty="0">
                <a:effectLst/>
              </a:rPr>
              <a:t>(1000/1000)</a:t>
            </a:r>
            <a:r>
              <a:rPr lang="en-US" dirty="0"/>
              <a:t> </a:t>
            </a:r>
          </a:p>
          <a:p>
            <a:pPr>
              <a:defRPr/>
            </a:pPr>
            <a:r>
              <a:rPr lang="sv-SE" sz="1862" b="0" i="0" u="none" strike="noStrike" baseline="0" dirty="0"/>
              <a:t>Har du vid något tillfälle tvingats tacka nej till ett arbete på grund av du inte kunde ordna bostad? </a:t>
            </a:r>
            <a:endParaRPr lang="en-US" dirty="0"/>
          </a:p>
        </c:rich>
      </c:tx>
      <c:layout>
        <c:manualLayout>
          <c:xMode val="edge"/>
          <c:yMode val="edge"/>
          <c:x val="0.2067108759842519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3.6544947506561683E-2"/>
          <c:y val="9.5832572705846081E-2"/>
          <c:w val="0.95756930774278215"/>
          <c:h val="0.80098333921551923"/>
        </c:manualLayout>
      </c:layout>
      <c:barChart>
        <c:barDir val="col"/>
        <c:grouping val="clustered"/>
        <c:varyColors val="0"/>
        <c:ser>
          <c:idx val="0"/>
          <c:order val="0"/>
          <c:tx>
            <c:strRef>
              <c:f>Blad1!$B$1</c:f>
              <c:strCache>
                <c:ptCount val="1"/>
                <c:pt idx="0">
                  <c:v>Migranter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3"/>
                <c:pt idx="0">
                  <c:v>Ja</c:v>
                </c:pt>
                <c:pt idx="1">
                  <c:v>Nej</c:v>
                </c:pt>
                <c:pt idx="2">
                  <c:v>Vill ej svara</c:v>
                </c:pt>
              </c:strCache>
            </c:strRef>
          </c:cat>
          <c:val>
            <c:numRef>
              <c:f>Blad1!$B$2:$B$12</c:f>
              <c:numCache>
                <c:formatCode>General</c:formatCode>
                <c:ptCount val="11"/>
                <c:pt idx="0">
                  <c:v>19</c:v>
                </c:pt>
                <c:pt idx="1">
                  <c:v>64</c:v>
                </c:pt>
                <c:pt idx="2">
                  <c:v>17</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Privatpersoner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3"/>
                <c:pt idx="0">
                  <c:v>Ja</c:v>
                </c:pt>
                <c:pt idx="1">
                  <c:v>Nej</c:v>
                </c:pt>
                <c:pt idx="2">
                  <c:v>Vill ej svara</c:v>
                </c:pt>
              </c:strCache>
            </c:strRef>
          </c:cat>
          <c:val>
            <c:numRef>
              <c:f>Blad1!$C$2:$C$12</c:f>
              <c:numCache>
                <c:formatCode>General</c:formatCode>
                <c:ptCount val="11"/>
                <c:pt idx="0">
                  <c:v>7</c:v>
                </c:pt>
                <c:pt idx="1">
                  <c:v>89</c:v>
                </c:pt>
                <c:pt idx="2">
                  <c:v>4</c:v>
                </c:pt>
              </c:numCache>
            </c:numRef>
          </c:val>
          <c:extLst>
            <c:ext xmlns:c16="http://schemas.microsoft.com/office/drawing/2014/chart" uri="{C3380CC4-5D6E-409C-BE32-E72D297353CC}">
              <c16:uniqueId val="{00000001-501A-46FA-8089-150AD9ED9BD6}"/>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Bas: </a:t>
            </a:r>
            <a:r>
              <a:rPr lang="en-US" dirty="0" err="1"/>
              <a:t>Migranter+Privatpersoner</a:t>
            </a:r>
            <a:r>
              <a:rPr lang="en-US" baseline="0" dirty="0"/>
              <a:t> </a:t>
            </a:r>
            <a:r>
              <a:rPr lang="en-US" sz="1862" b="0" i="0" u="none" strike="noStrike" baseline="0" dirty="0">
                <a:effectLst/>
              </a:rPr>
              <a:t>(1000/1000)</a:t>
            </a:r>
            <a:r>
              <a:rPr lang="en-US" dirty="0"/>
              <a:t> </a:t>
            </a:r>
          </a:p>
          <a:p>
            <a:pPr>
              <a:defRPr/>
            </a:pPr>
            <a:r>
              <a:rPr lang="sv-SE" sz="1862" b="0" i="0" u="none" strike="noStrike" baseline="0" dirty="0"/>
              <a:t>Hur viktigt tror du följande är när man söker arbete i Sverige? </a:t>
            </a:r>
            <a:r>
              <a:rPr lang="sv-SE" sz="1862" b="0" i="0" u="none" strike="noStrike" baseline="0" dirty="0">
                <a:effectLst/>
              </a:rPr>
              <a:t>”Mycket”/"Ganska” viktigt (%) </a:t>
            </a:r>
            <a:endParaRPr lang="en-US" dirty="0"/>
          </a:p>
        </c:rich>
      </c:tx>
      <c:layout>
        <c:manualLayout>
          <c:xMode val="edge"/>
          <c:yMode val="edge"/>
          <c:x val="0.20386712598425194"/>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1.3120816929133859E-2"/>
          <c:y val="8.8457366322254538E-2"/>
          <c:w val="0.9770833333333333"/>
          <c:h val="0.80704645304190148"/>
        </c:manualLayout>
      </c:layout>
      <c:barChart>
        <c:barDir val="col"/>
        <c:grouping val="clustered"/>
        <c:varyColors val="0"/>
        <c:ser>
          <c:idx val="0"/>
          <c:order val="0"/>
          <c:tx>
            <c:strRef>
              <c:f>Blad1!$B$1</c:f>
              <c:strCache>
                <c:ptCount val="1"/>
                <c:pt idx="0">
                  <c:v>Migranter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7"/>
                <c:pt idx="0">
                  <c:v>Arbetslivserfarenhet</c:v>
                </c:pt>
                <c:pt idx="1">
                  <c:v>Utbildning</c:v>
                </c:pt>
                <c:pt idx="2">
                  <c:v>Pendlingsavstånd</c:v>
                </c:pt>
                <c:pt idx="3">
                  <c:v>Född i Sverige</c:v>
                </c:pt>
                <c:pt idx="4">
                  <c:v>Efternamn</c:v>
                </c:pt>
                <c:pt idx="5">
                  <c:v>Förnamn</c:v>
                </c:pt>
                <c:pt idx="6">
                  <c:v>Bostadsområde</c:v>
                </c:pt>
              </c:strCache>
            </c:strRef>
          </c:cat>
          <c:val>
            <c:numRef>
              <c:f>Blad1!$B$2:$B$12</c:f>
              <c:numCache>
                <c:formatCode>General</c:formatCode>
                <c:ptCount val="11"/>
                <c:pt idx="0">
                  <c:v>85</c:v>
                </c:pt>
                <c:pt idx="1">
                  <c:v>84</c:v>
                </c:pt>
                <c:pt idx="2">
                  <c:v>70</c:v>
                </c:pt>
                <c:pt idx="3">
                  <c:v>53</c:v>
                </c:pt>
                <c:pt idx="4">
                  <c:v>60</c:v>
                </c:pt>
                <c:pt idx="5">
                  <c:v>58</c:v>
                </c:pt>
                <c:pt idx="6">
                  <c:v>39</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Privatpersoner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7"/>
                <c:pt idx="0">
                  <c:v>Arbetslivserfarenhet</c:v>
                </c:pt>
                <c:pt idx="1">
                  <c:v>Utbildning</c:v>
                </c:pt>
                <c:pt idx="2">
                  <c:v>Pendlingsavstånd</c:v>
                </c:pt>
                <c:pt idx="3">
                  <c:v>Född i Sverige</c:v>
                </c:pt>
                <c:pt idx="4">
                  <c:v>Efternamn</c:v>
                </c:pt>
                <c:pt idx="5">
                  <c:v>Förnamn</c:v>
                </c:pt>
                <c:pt idx="6">
                  <c:v>Bostadsområde</c:v>
                </c:pt>
              </c:strCache>
            </c:strRef>
          </c:cat>
          <c:val>
            <c:numRef>
              <c:f>Blad1!$C$2:$C$12</c:f>
              <c:numCache>
                <c:formatCode>General</c:formatCode>
                <c:ptCount val="11"/>
                <c:pt idx="0">
                  <c:v>97</c:v>
                </c:pt>
                <c:pt idx="1">
                  <c:v>91</c:v>
                </c:pt>
                <c:pt idx="2">
                  <c:v>60</c:v>
                </c:pt>
                <c:pt idx="3">
                  <c:v>51</c:v>
                </c:pt>
                <c:pt idx="4">
                  <c:v>53</c:v>
                </c:pt>
                <c:pt idx="5">
                  <c:v>48</c:v>
                </c:pt>
                <c:pt idx="6">
                  <c:v>22</c:v>
                </c:pt>
              </c:numCache>
            </c:numRef>
          </c:val>
          <c:extLst>
            <c:ext xmlns:c16="http://schemas.microsoft.com/office/drawing/2014/chart" uri="{C3380CC4-5D6E-409C-BE32-E72D297353CC}">
              <c16:uniqueId val="{00000000-D1EC-4707-A3C4-494F7841A602}"/>
            </c:ext>
          </c:extLst>
        </c:ser>
        <c:dLbls>
          <c:showLegendKey val="0"/>
          <c:showVal val="1"/>
          <c:showCatName val="0"/>
          <c:showSerName val="0"/>
          <c:showPercent val="0"/>
          <c:showBubbleSize val="0"/>
        </c:dLbls>
        <c:gapWidth val="150"/>
        <c:axId val="826871216"/>
        <c:axId val="826869552"/>
      </c:barChart>
      <c:catAx>
        <c:axId val="82687121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1"/>
        <c:axPos val="l"/>
        <c:numFmt formatCode="General" sourceLinked="1"/>
        <c:majorTickMark val="none"/>
        <c:minorTickMark val="none"/>
        <c:tickLblPos val="nextTo"/>
        <c:crossAx val="82687121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Bas: </a:t>
            </a:r>
            <a:r>
              <a:rPr lang="en-US" dirty="0" err="1"/>
              <a:t>Migranter+Privatpersoner</a:t>
            </a:r>
            <a:r>
              <a:rPr lang="en-US" baseline="0" dirty="0"/>
              <a:t> </a:t>
            </a:r>
            <a:r>
              <a:rPr lang="en-US" sz="1862" b="0" i="0" u="none" strike="noStrike" baseline="0" dirty="0">
                <a:effectLst/>
              </a:rPr>
              <a:t>(1000/1000)</a:t>
            </a:r>
            <a:r>
              <a:rPr lang="en-US" dirty="0"/>
              <a:t> </a:t>
            </a:r>
          </a:p>
          <a:p>
            <a:pPr>
              <a:defRPr/>
            </a:pPr>
            <a:r>
              <a:rPr lang="sv-SE" sz="1862" b="0" i="0" u="none" strike="noStrike" baseline="0" dirty="0"/>
              <a:t>Tror du att det är kommunens ansvar att ordna bostad till alla? </a:t>
            </a:r>
            <a:endParaRPr lang="en-US" dirty="0"/>
          </a:p>
        </c:rich>
      </c:tx>
      <c:layout>
        <c:manualLayout>
          <c:xMode val="edge"/>
          <c:yMode val="edge"/>
          <c:x val="0.26400254265091866"/>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4.1766322178477693E-2"/>
          <c:y val="5.461670459662403E-2"/>
          <c:w val="0.95756930774278215"/>
          <c:h val="0.83807762051381907"/>
        </c:manualLayout>
      </c:layout>
      <c:barChart>
        <c:barDir val="col"/>
        <c:grouping val="clustered"/>
        <c:varyColors val="0"/>
        <c:ser>
          <c:idx val="0"/>
          <c:order val="0"/>
          <c:tx>
            <c:strRef>
              <c:f>Blad1!$B$1</c:f>
              <c:strCache>
                <c:ptCount val="1"/>
                <c:pt idx="0">
                  <c:v>Migranter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3"/>
                <c:pt idx="0">
                  <c:v>Ja</c:v>
                </c:pt>
                <c:pt idx="1">
                  <c:v>Nej</c:v>
                </c:pt>
                <c:pt idx="2">
                  <c:v>Vet ej</c:v>
                </c:pt>
              </c:strCache>
            </c:strRef>
          </c:cat>
          <c:val>
            <c:numRef>
              <c:f>Blad1!$B$2:$B$12</c:f>
              <c:numCache>
                <c:formatCode>General</c:formatCode>
                <c:ptCount val="11"/>
                <c:pt idx="0">
                  <c:v>57</c:v>
                </c:pt>
                <c:pt idx="1">
                  <c:v>20</c:v>
                </c:pt>
                <c:pt idx="2">
                  <c:v>23</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Privatpersoner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3"/>
                <c:pt idx="0">
                  <c:v>Ja</c:v>
                </c:pt>
                <c:pt idx="1">
                  <c:v>Nej</c:v>
                </c:pt>
                <c:pt idx="2">
                  <c:v>Vet ej</c:v>
                </c:pt>
              </c:strCache>
            </c:strRef>
          </c:cat>
          <c:val>
            <c:numRef>
              <c:f>Blad1!$C$2:$C$12</c:f>
              <c:numCache>
                <c:formatCode>General</c:formatCode>
                <c:ptCount val="11"/>
                <c:pt idx="0">
                  <c:v>35</c:v>
                </c:pt>
                <c:pt idx="1">
                  <c:v>50</c:v>
                </c:pt>
                <c:pt idx="2">
                  <c:v>15</c:v>
                </c:pt>
              </c:numCache>
            </c:numRef>
          </c:val>
          <c:extLst>
            <c:ext xmlns:c16="http://schemas.microsoft.com/office/drawing/2014/chart" uri="{C3380CC4-5D6E-409C-BE32-E72D297353CC}">
              <c16:uniqueId val="{00000001-A156-44D6-8409-852144506A1E}"/>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Bas: </a:t>
            </a:r>
            <a:r>
              <a:rPr lang="en-US" dirty="0" err="1"/>
              <a:t>Migranter+Privatpersoner</a:t>
            </a:r>
            <a:r>
              <a:rPr lang="en-US" baseline="0" dirty="0"/>
              <a:t> </a:t>
            </a:r>
            <a:r>
              <a:rPr lang="en-US" sz="1862" b="0" i="0" u="none" strike="noStrike" baseline="0" dirty="0">
                <a:effectLst/>
              </a:rPr>
              <a:t>(1000/1000)</a:t>
            </a:r>
            <a:r>
              <a:rPr lang="en-US" dirty="0"/>
              <a:t> </a:t>
            </a:r>
          </a:p>
          <a:p>
            <a:pPr>
              <a:defRPr/>
            </a:pPr>
            <a:r>
              <a:rPr lang="sv-SE" sz="1862" b="0" i="0" u="none" strike="noStrike" baseline="0" dirty="0"/>
              <a:t>Vilken är din högsta avslutade utbildning (i Sverige)? </a:t>
            </a:r>
            <a:endParaRPr lang="en-US" dirty="0"/>
          </a:p>
        </c:rich>
      </c:tx>
      <c:layout>
        <c:manualLayout>
          <c:xMode val="edge"/>
          <c:yMode val="edge"/>
          <c:x val="0.26504420931758532"/>
          <c:y val="1.0303967027305513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2.576402559055118E-2"/>
          <c:y val="6.4920671623929546E-2"/>
          <c:w val="0.95756930774278215"/>
          <c:h val="0.83189524029743589"/>
        </c:manualLayout>
      </c:layout>
      <c:barChart>
        <c:barDir val="col"/>
        <c:grouping val="clustered"/>
        <c:varyColors val="0"/>
        <c:ser>
          <c:idx val="0"/>
          <c:order val="0"/>
          <c:tx>
            <c:strRef>
              <c:f>Blad1!$B$1</c:f>
              <c:strCache>
                <c:ptCount val="1"/>
                <c:pt idx="0">
                  <c:v>Migranter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4"/>
                <c:pt idx="0">
                  <c:v>Ingen skolutbildning</c:v>
                </c:pt>
                <c:pt idx="1">
                  <c:v>Grundskola</c:v>
                </c:pt>
                <c:pt idx="2">
                  <c:v>Gymnasium</c:v>
                </c:pt>
                <c:pt idx="3">
                  <c:v>Högskola/Universitet</c:v>
                </c:pt>
              </c:strCache>
            </c:strRef>
          </c:cat>
          <c:val>
            <c:numRef>
              <c:f>Blad1!$B$2:$B$12</c:f>
              <c:numCache>
                <c:formatCode>General</c:formatCode>
                <c:ptCount val="11"/>
                <c:pt idx="0">
                  <c:v>24</c:v>
                </c:pt>
                <c:pt idx="1">
                  <c:v>15</c:v>
                </c:pt>
                <c:pt idx="2">
                  <c:v>28</c:v>
                </c:pt>
                <c:pt idx="3">
                  <c:v>33</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Privatpersoner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4"/>
                <c:pt idx="0">
                  <c:v>Ingen skolutbildning</c:v>
                </c:pt>
                <c:pt idx="1">
                  <c:v>Grundskola</c:v>
                </c:pt>
                <c:pt idx="2">
                  <c:v>Gymnasium</c:v>
                </c:pt>
                <c:pt idx="3">
                  <c:v>Högskola/Universitet</c:v>
                </c:pt>
              </c:strCache>
            </c:strRef>
          </c:cat>
          <c:val>
            <c:numRef>
              <c:f>Blad1!$C$2:$C$12</c:f>
              <c:numCache>
                <c:formatCode>General</c:formatCode>
                <c:ptCount val="11"/>
                <c:pt idx="0">
                  <c:v>2</c:v>
                </c:pt>
                <c:pt idx="1">
                  <c:v>6</c:v>
                </c:pt>
                <c:pt idx="2">
                  <c:v>39</c:v>
                </c:pt>
                <c:pt idx="3">
                  <c:v>54</c:v>
                </c:pt>
              </c:numCache>
            </c:numRef>
          </c:val>
          <c:extLst>
            <c:ext xmlns:c16="http://schemas.microsoft.com/office/drawing/2014/chart" uri="{C3380CC4-5D6E-409C-BE32-E72D297353CC}">
              <c16:uniqueId val="{00000001-4A74-474D-B629-7BC568A099F6}"/>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Bas: </a:t>
            </a:r>
            <a:r>
              <a:rPr lang="en-US" dirty="0" err="1"/>
              <a:t>Migranter+Privatpersoner</a:t>
            </a:r>
            <a:r>
              <a:rPr lang="en-US" baseline="0" dirty="0"/>
              <a:t> </a:t>
            </a:r>
            <a:r>
              <a:rPr lang="en-US" sz="1862" b="0" i="0" u="none" strike="noStrike" baseline="0" dirty="0">
                <a:effectLst/>
              </a:rPr>
              <a:t>(1000/1000)</a:t>
            </a:r>
            <a:r>
              <a:rPr lang="en-US" dirty="0"/>
              <a:t> </a:t>
            </a:r>
          </a:p>
          <a:p>
            <a:pPr>
              <a:defRPr/>
            </a:pPr>
            <a:r>
              <a:rPr lang="sv-SE" sz="1862" b="0" i="0" u="none" strike="noStrike" baseline="0" dirty="0"/>
              <a:t>Vad gör du huvudsakligen just nu? </a:t>
            </a:r>
            <a:endParaRPr lang="en-US" dirty="0"/>
          </a:p>
        </c:rich>
      </c:tx>
      <c:layout>
        <c:manualLayout>
          <c:xMode val="edge"/>
          <c:yMode val="edge"/>
          <c:x val="0.27337754265091868"/>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4.0347358923884517E-2"/>
          <c:y val="3.6069563947474105E-2"/>
          <c:w val="0.95756930774278215"/>
          <c:h val="0.85662476116296904"/>
        </c:manualLayout>
      </c:layout>
      <c:barChart>
        <c:barDir val="col"/>
        <c:grouping val="clustered"/>
        <c:varyColors val="0"/>
        <c:ser>
          <c:idx val="0"/>
          <c:order val="0"/>
          <c:tx>
            <c:strRef>
              <c:f>Blad1!$B$1</c:f>
              <c:strCache>
                <c:ptCount val="1"/>
                <c:pt idx="0">
                  <c:v>Migranter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7"/>
                <c:pt idx="0">
                  <c:v>Arbetar</c:v>
                </c:pt>
                <c:pt idx="1">
                  <c:v>Studerar</c:v>
                </c:pt>
                <c:pt idx="2">
                  <c:v>A-sökande/a-lös</c:v>
                </c:pt>
                <c:pt idx="3">
                  <c:v>Sjukskriven</c:v>
                </c:pt>
                <c:pt idx="4">
                  <c:v>Föräldraledig</c:v>
                </c:pt>
                <c:pt idx="5">
                  <c:v>Pensionär/sjukp.</c:v>
                </c:pt>
                <c:pt idx="6">
                  <c:v>Annat</c:v>
                </c:pt>
              </c:strCache>
            </c:strRef>
          </c:cat>
          <c:val>
            <c:numRef>
              <c:f>Blad1!$B$2:$B$12</c:f>
              <c:numCache>
                <c:formatCode>General</c:formatCode>
                <c:ptCount val="11"/>
                <c:pt idx="0">
                  <c:v>69</c:v>
                </c:pt>
                <c:pt idx="1">
                  <c:v>12</c:v>
                </c:pt>
                <c:pt idx="2">
                  <c:v>11</c:v>
                </c:pt>
                <c:pt idx="3">
                  <c:v>2</c:v>
                </c:pt>
                <c:pt idx="4">
                  <c:v>2</c:v>
                </c:pt>
                <c:pt idx="5">
                  <c:v>2</c:v>
                </c:pt>
                <c:pt idx="6">
                  <c:v>2</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Privatpersoner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7"/>
                <c:pt idx="0">
                  <c:v>Arbetar</c:v>
                </c:pt>
                <c:pt idx="1">
                  <c:v>Studerar</c:v>
                </c:pt>
                <c:pt idx="2">
                  <c:v>A-sökande/a-lös</c:v>
                </c:pt>
                <c:pt idx="3">
                  <c:v>Sjukskriven</c:v>
                </c:pt>
                <c:pt idx="4">
                  <c:v>Föräldraledig</c:v>
                </c:pt>
                <c:pt idx="5">
                  <c:v>Pensionär/sjukp.</c:v>
                </c:pt>
                <c:pt idx="6">
                  <c:v>Annat</c:v>
                </c:pt>
              </c:strCache>
            </c:strRef>
          </c:cat>
          <c:val>
            <c:numRef>
              <c:f>Blad1!$C$2:$C$12</c:f>
              <c:numCache>
                <c:formatCode>General</c:formatCode>
                <c:ptCount val="11"/>
                <c:pt idx="0">
                  <c:v>75</c:v>
                </c:pt>
                <c:pt idx="1">
                  <c:v>8</c:v>
                </c:pt>
                <c:pt idx="2">
                  <c:v>4</c:v>
                </c:pt>
                <c:pt idx="3">
                  <c:v>2</c:v>
                </c:pt>
                <c:pt idx="4">
                  <c:v>2</c:v>
                </c:pt>
                <c:pt idx="5">
                  <c:v>7</c:v>
                </c:pt>
                <c:pt idx="6">
                  <c:v>3</c:v>
                </c:pt>
              </c:numCache>
            </c:numRef>
          </c:val>
          <c:extLst>
            <c:ext xmlns:c16="http://schemas.microsoft.com/office/drawing/2014/chart" uri="{C3380CC4-5D6E-409C-BE32-E72D297353CC}">
              <c16:uniqueId val="{00000001-20E8-4CBB-A117-1F93D2155DAA}"/>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Bas: </a:t>
            </a:r>
            <a:r>
              <a:rPr lang="en-US" dirty="0" err="1"/>
              <a:t>Migranter+Privatpersoner</a:t>
            </a:r>
            <a:r>
              <a:rPr lang="en-US" baseline="0" dirty="0"/>
              <a:t> </a:t>
            </a:r>
            <a:r>
              <a:rPr lang="en-US" sz="1862" b="0" i="0" u="none" strike="noStrike" baseline="0" dirty="0">
                <a:effectLst/>
              </a:rPr>
              <a:t>(1000/1000)</a:t>
            </a:r>
            <a:r>
              <a:rPr lang="en-US" dirty="0"/>
              <a:t> </a:t>
            </a:r>
          </a:p>
          <a:p>
            <a:pPr>
              <a:defRPr/>
            </a:pPr>
            <a:r>
              <a:rPr lang="sv-SE" sz="1862" b="0" i="0" u="none" strike="noStrike" baseline="0" dirty="0"/>
              <a:t>Ungefär hur stor är ert hushålls sammanlagda månadsinkomst? </a:t>
            </a:r>
            <a:endParaRPr lang="en-US" dirty="0"/>
          </a:p>
        </c:rich>
      </c:tx>
      <c:layout>
        <c:manualLayout>
          <c:xMode val="edge"/>
          <c:yMode val="edge"/>
          <c:x val="0.26608587598425193"/>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4.1740157480314954E-2"/>
          <c:y val="4.8542812084786377E-2"/>
          <c:w val="0.95756930774278215"/>
          <c:h val="0.80239286026002843"/>
        </c:manualLayout>
      </c:layout>
      <c:barChart>
        <c:barDir val="col"/>
        <c:grouping val="clustered"/>
        <c:varyColors val="0"/>
        <c:ser>
          <c:idx val="0"/>
          <c:order val="0"/>
          <c:tx>
            <c:strRef>
              <c:f>Blad1!$B$1</c:f>
              <c:strCache>
                <c:ptCount val="1"/>
                <c:pt idx="0">
                  <c:v>Migranter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Blad1!$A$2:$A$13</c:f>
              <c:strCache>
                <c:ptCount val="12"/>
                <c:pt idx="0">
                  <c:v>10 000 eller mindre</c:v>
                </c:pt>
                <c:pt idx="1">
                  <c:v>10 100-20 000</c:v>
                </c:pt>
                <c:pt idx="2">
                  <c:v>20 100-30 000</c:v>
                </c:pt>
                <c:pt idx="3">
                  <c:v>30 100-40 000</c:v>
                </c:pt>
                <c:pt idx="4">
                  <c:v>40 100-50 000</c:v>
                </c:pt>
                <c:pt idx="5">
                  <c:v>50 100-60 000</c:v>
                </c:pt>
                <c:pt idx="6">
                  <c:v>60 100-70 000</c:v>
                </c:pt>
                <c:pt idx="7">
                  <c:v>70 100-80 000</c:v>
                </c:pt>
                <c:pt idx="8">
                  <c:v>80 100-90 000</c:v>
                </c:pt>
                <c:pt idx="9">
                  <c:v>90 100-100 000</c:v>
                </c:pt>
                <c:pt idx="10">
                  <c:v>Mer än 100 000</c:v>
                </c:pt>
                <c:pt idx="11">
                  <c:v>Vill inte svara</c:v>
                </c:pt>
              </c:strCache>
            </c:strRef>
          </c:cat>
          <c:val>
            <c:numRef>
              <c:f>Blad1!$B$2:$B$13</c:f>
              <c:numCache>
                <c:formatCode>General</c:formatCode>
                <c:ptCount val="12"/>
                <c:pt idx="0">
                  <c:v>13</c:v>
                </c:pt>
                <c:pt idx="1">
                  <c:v>23</c:v>
                </c:pt>
                <c:pt idx="2">
                  <c:v>25</c:v>
                </c:pt>
                <c:pt idx="3">
                  <c:v>15</c:v>
                </c:pt>
                <c:pt idx="4">
                  <c:v>9</c:v>
                </c:pt>
                <c:pt idx="5">
                  <c:v>4</c:v>
                </c:pt>
                <c:pt idx="6">
                  <c:v>3</c:v>
                </c:pt>
                <c:pt idx="7">
                  <c:v>1</c:v>
                </c:pt>
                <c:pt idx="8">
                  <c:v>1</c:v>
                </c:pt>
                <c:pt idx="9">
                  <c:v>1</c:v>
                </c:pt>
                <c:pt idx="10">
                  <c:v>3</c:v>
                </c:pt>
                <c:pt idx="11">
                  <c:v>2</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Privatpersoner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Blad1!$A$2:$A$13</c:f>
              <c:strCache>
                <c:ptCount val="12"/>
                <c:pt idx="0">
                  <c:v>10 000 eller mindre</c:v>
                </c:pt>
                <c:pt idx="1">
                  <c:v>10 100-20 000</c:v>
                </c:pt>
                <c:pt idx="2">
                  <c:v>20 100-30 000</c:v>
                </c:pt>
                <c:pt idx="3">
                  <c:v>30 100-40 000</c:v>
                </c:pt>
                <c:pt idx="4">
                  <c:v>40 100-50 000</c:v>
                </c:pt>
                <c:pt idx="5">
                  <c:v>50 100-60 000</c:v>
                </c:pt>
                <c:pt idx="6">
                  <c:v>60 100-70 000</c:v>
                </c:pt>
                <c:pt idx="7">
                  <c:v>70 100-80 000</c:v>
                </c:pt>
                <c:pt idx="8">
                  <c:v>80 100-90 000</c:v>
                </c:pt>
                <c:pt idx="9">
                  <c:v>90 100-100 000</c:v>
                </c:pt>
                <c:pt idx="10">
                  <c:v>Mer än 100 000</c:v>
                </c:pt>
                <c:pt idx="11">
                  <c:v>Vill inte svara</c:v>
                </c:pt>
              </c:strCache>
            </c:strRef>
          </c:cat>
          <c:val>
            <c:numRef>
              <c:f>Blad1!$C$2:$C$13</c:f>
              <c:numCache>
                <c:formatCode>General</c:formatCode>
                <c:ptCount val="12"/>
                <c:pt idx="0">
                  <c:v>6</c:v>
                </c:pt>
                <c:pt idx="1">
                  <c:v>12</c:v>
                </c:pt>
                <c:pt idx="2">
                  <c:v>19</c:v>
                </c:pt>
                <c:pt idx="3">
                  <c:v>15</c:v>
                </c:pt>
                <c:pt idx="4">
                  <c:v>17</c:v>
                </c:pt>
                <c:pt idx="5">
                  <c:v>12</c:v>
                </c:pt>
                <c:pt idx="6">
                  <c:v>7</c:v>
                </c:pt>
                <c:pt idx="7">
                  <c:v>5</c:v>
                </c:pt>
                <c:pt idx="8">
                  <c:v>3</c:v>
                </c:pt>
                <c:pt idx="9">
                  <c:v>2</c:v>
                </c:pt>
                <c:pt idx="10">
                  <c:v>3</c:v>
                </c:pt>
              </c:numCache>
            </c:numRef>
          </c:val>
          <c:extLst>
            <c:ext xmlns:c16="http://schemas.microsoft.com/office/drawing/2014/chart" uri="{C3380CC4-5D6E-409C-BE32-E72D297353CC}">
              <c16:uniqueId val="{00000001-513E-4DB8-A5DB-0360B813D6F3}"/>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Bas: </a:t>
            </a:r>
            <a:r>
              <a:rPr lang="en-US" dirty="0" err="1"/>
              <a:t>Kommunala</a:t>
            </a:r>
            <a:r>
              <a:rPr lang="en-US" dirty="0"/>
              <a:t>/</a:t>
            </a:r>
            <a:r>
              <a:rPr lang="en-US" dirty="0" err="1"/>
              <a:t>Privata</a:t>
            </a:r>
            <a:r>
              <a:rPr lang="en-US" baseline="0" dirty="0"/>
              <a:t> </a:t>
            </a:r>
            <a:r>
              <a:rPr lang="en-US" sz="1862" b="0" i="0" u="none" strike="noStrike" baseline="0" dirty="0">
                <a:effectLst/>
              </a:rPr>
              <a:t>(202/208)</a:t>
            </a:r>
            <a:r>
              <a:rPr lang="en-US" dirty="0"/>
              <a:t> </a:t>
            </a:r>
          </a:p>
          <a:p>
            <a:pPr>
              <a:defRPr/>
            </a:pPr>
            <a:r>
              <a:rPr lang="sv-SE" sz="1862" b="0" i="0" u="none" strike="noStrike" baseline="0" dirty="0"/>
              <a:t>Ungefär hur många hyresrätter äger ni?</a:t>
            </a:r>
            <a:endParaRPr lang="en-US" dirty="0"/>
          </a:p>
        </c:rich>
      </c:tx>
      <c:layout>
        <c:manualLayout>
          <c:xMode val="edge"/>
          <c:yMode val="edge"/>
          <c:x val="0.20571875000000001"/>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4.243069225721785E-2"/>
          <c:y val="4.6373530974779628E-2"/>
          <c:w val="0.95756930774278215"/>
          <c:h val="0.77419305920093318"/>
        </c:manualLayout>
      </c:layout>
      <c:barChart>
        <c:barDir val="col"/>
        <c:grouping val="clustered"/>
        <c:varyColors val="0"/>
        <c:ser>
          <c:idx val="0"/>
          <c:order val="0"/>
          <c:tx>
            <c:strRef>
              <c:f>Blad1!$B$1</c:f>
              <c:strCache>
                <c:ptCount val="1"/>
                <c:pt idx="0">
                  <c:v>Kommunala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Blad1!$A$2:$A$11</c:f>
              <c:strCache>
                <c:ptCount val="5"/>
                <c:pt idx="0">
                  <c:v>1-100</c:v>
                </c:pt>
                <c:pt idx="1">
                  <c:v>101-500</c:v>
                </c:pt>
                <c:pt idx="2">
                  <c:v>501-2000</c:v>
                </c:pt>
                <c:pt idx="3">
                  <c:v>2001-10000</c:v>
                </c:pt>
                <c:pt idx="4">
                  <c:v>Fler än 10000</c:v>
                </c:pt>
              </c:strCache>
            </c:strRef>
          </c:cat>
          <c:val>
            <c:numRef>
              <c:f>Blad1!$B$2:$B$11</c:f>
              <c:numCache>
                <c:formatCode>General</c:formatCode>
                <c:ptCount val="10"/>
                <c:pt idx="0">
                  <c:v>1</c:v>
                </c:pt>
                <c:pt idx="1">
                  <c:v>13</c:v>
                </c:pt>
                <c:pt idx="2">
                  <c:v>49</c:v>
                </c:pt>
                <c:pt idx="3">
                  <c:v>31</c:v>
                </c:pt>
                <c:pt idx="4">
                  <c:v>5</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Blad1!$A$2:$A$11</c:f>
              <c:strCache>
                <c:ptCount val="5"/>
                <c:pt idx="0">
                  <c:v>1-100</c:v>
                </c:pt>
                <c:pt idx="1">
                  <c:v>101-500</c:v>
                </c:pt>
                <c:pt idx="2">
                  <c:v>501-2000</c:v>
                </c:pt>
                <c:pt idx="3">
                  <c:v>2001-10000</c:v>
                </c:pt>
                <c:pt idx="4">
                  <c:v>Fler än 10000</c:v>
                </c:pt>
              </c:strCache>
            </c:strRef>
          </c:cat>
          <c:val>
            <c:numRef>
              <c:f>Blad1!$C$2:$C$11</c:f>
              <c:numCache>
                <c:formatCode>General</c:formatCode>
                <c:ptCount val="10"/>
                <c:pt idx="0">
                  <c:v>33</c:v>
                </c:pt>
                <c:pt idx="1">
                  <c:v>46</c:v>
                </c:pt>
                <c:pt idx="2">
                  <c:v>16</c:v>
                </c:pt>
                <c:pt idx="3">
                  <c:v>4</c:v>
                </c:pt>
                <c:pt idx="4">
                  <c:v>1</c:v>
                </c:pt>
              </c:numCache>
            </c:numRef>
          </c:val>
          <c:extLst>
            <c:ext xmlns:c16="http://schemas.microsoft.com/office/drawing/2014/chart" uri="{C3380CC4-5D6E-409C-BE32-E72D297353CC}">
              <c16:uniqueId val="{00000000-7028-4561-BB4A-100669B9567C}"/>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lt1"/>
                </a:solidFill>
                <a:latin typeface="+mn-lt"/>
                <a:ea typeface="+mn-ea"/>
                <a:cs typeface="+mn-cs"/>
              </a:defRPr>
            </a:pPr>
            <a:r>
              <a:rPr lang="en-US" sz="1862" b="0" i="0" u="none" strike="noStrike" kern="1200" spc="0" baseline="0" dirty="0">
                <a:solidFill>
                  <a:prstClr val="black">
                    <a:lumMod val="65000"/>
                    <a:lumOff val="35000"/>
                  </a:prstClr>
                </a:solidFill>
                <a:latin typeface="+mn-lt"/>
                <a:ea typeface="+mn-ea"/>
                <a:cs typeface="+mn-cs"/>
              </a:rPr>
              <a:t>Bas: </a:t>
            </a:r>
            <a:r>
              <a:rPr lang="en-US" sz="1862" b="0" i="0" u="none" strike="noStrike" kern="1200" spc="0" baseline="0" dirty="0" err="1">
                <a:solidFill>
                  <a:prstClr val="black">
                    <a:lumMod val="65000"/>
                    <a:lumOff val="35000"/>
                  </a:prstClr>
                </a:solidFill>
                <a:latin typeface="+mn-lt"/>
                <a:ea typeface="+mn-ea"/>
                <a:cs typeface="+mn-cs"/>
              </a:rPr>
              <a:t>Migranter+Privatpersoner</a:t>
            </a:r>
            <a:r>
              <a:rPr lang="en-US" sz="1862" b="0" i="0" u="none" strike="noStrike" kern="1200" spc="0" baseline="0" dirty="0">
                <a:solidFill>
                  <a:prstClr val="black">
                    <a:lumMod val="65000"/>
                    <a:lumOff val="35000"/>
                  </a:prstClr>
                </a:solidFill>
                <a:latin typeface="+mn-lt"/>
                <a:ea typeface="+mn-ea"/>
                <a:cs typeface="+mn-cs"/>
              </a:rPr>
              <a:t> (1000/1000)</a:t>
            </a:r>
          </a:p>
          <a:p>
            <a:pPr>
              <a:defRPr>
                <a:solidFill>
                  <a:schemeClr val="lt1"/>
                </a:solidFill>
              </a:defRPr>
            </a:pPr>
            <a:r>
              <a:rPr lang="sv-SE" sz="1862" b="0" i="0" u="none" strike="noStrike" kern="1200" spc="0" baseline="0" dirty="0">
                <a:solidFill>
                  <a:prstClr val="black">
                    <a:lumMod val="65000"/>
                    <a:lumOff val="35000"/>
                  </a:prstClr>
                </a:solidFill>
                <a:latin typeface="+mn-lt"/>
                <a:ea typeface="+mn-ea"/>
                <a:cs typeface="+mn-cs"/>
              </a:rPr>
              <a:t>Hur många hemmavarande barn bor i ert hushåll?</a:t>
            </a:r>
            <a:endParaRPr lang="en-US" sz="1862" b="0" i="0" u="none" strike="noStrike" kern="1200" spc="0" baseline="0" dirty="0">
              <a:solidFill>
                <a:prstClr val="black">
                  <a:lumMod val="65000"/>
                  <a:lumOff val="35000"/>
                </a:prstClr>
              </a:solidFill>
              <a:latin typeface="+mn-lt"/>
              <a:ea typeface="+mn-ea"/>
              <a:cs typeface="+mn-cs"/>
            </a:endParaRPr>
          </a:p>
        </c:rich>
      </c:tx>
      <c:layout>
        <c:manualLayout>
          <c:xMode val="edge"/>
          <c:yMode val="edge"/>
          <c:x val="0.27256504265091863"/>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lt1"/>
              </a:solidFill>
              <a:latin typeface="+mn-lt"/>
              <a:ea typeface="+mn-ea"/>
              <a:cs typeface="+mn-cs"/>
            </a:defRPr>
          </a:pPr>
          <a:endParaRPr lang="sv-SE"/>
        </a:p>
      </c:txPr>
    </c:title>
    <c:autoTitleDeleted val="0"/>
    <c:plotArea>
      <c:layout>
        <c:manualLayout>
          <c:layoutTarget val="inner"/>
          <c:xMode val="edge"/>
          <c:yMode val="edge"/>
          <c:x val="3.9305692257217854E-2"/>
          <c:y val="5.255591119116293E-2"/>
          <c:w val="0.95756930774278215"/>
          <c:h val="0.84632079413566352"/>
        </c:manualLayout>
      </c:layout>
      <c:barChart>
        <c:barDir val="col"/>
        <c:grouping val="clustered"/>
        <c:varyColors val="0"/>
        <c:ser>
          <c:idx val="0"/>
          <c:order val="0"/>
          <c:tx>
            <c:strRef>
              <c:f>Blad1!$B$1</c:f>
              <c:strCache>
                <c:ptCount val="1"/>
                <c:pt idx="0">
                  <c:v>Migranter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7"/>
                <c:pt idx="0">
                  <c:v>0</c:v>
                </c:pt>
                <c:pt idx="1">
                  <c:v>1</c:v>
                </c:pt>
                <c:pt idx="2">
                  <c:v>2</c:v>
                </c:pt>
                <c:pt idx="3">
                  <c:v>3</c:v>
                </c:pt>
                <c:pt idx="4">
                  <c:v>4</c:v>
                </c:pt>
                <c:pt idx="5">
                  <c:v>5 eller fler</c:v>
                </c:pt>
                <c:pt idx="6">
                  <c:v>Vill inte svara</c:v>
                </c:pt>
              </c:strCache>
            </c:strRef>
          </c:cat>
          <c:val>
            <c:numRef>
              <c:f>Blad1!$B$2:$B$12</c:f>
              <c:numCache>
                <c:formatCode>General</c:formatCode>
                <c:ptCount val="11"/>
                <c:pt idx="0">
                  <c:v>26</c:v>
                </c:pt>
                <c:pt idx="1">
                  <c:v>14</c:v>
                </c:pt>
                <c:pt idx="2">
                  <c:v>25</c:v>
                </c:pt>
                <c:pt idx="3">
                  <c:v>15</c:v>
                </c:pt>
                <c:pt idx="4">
                  <c:v>5</c:v>
                </c:pt>
                <c:pt idx="5">
                  <c:v>5</c:v>
                </c:pt>
                <c:pt idx="6">
                  <c:v>9</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Privatpersoner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7"/>
                <c:pt idx="0">
                  <c:v>0</c:v>
                </c:pt>
                <c:pt idx="1">
                  <c:v>1</c:v>
                </c:pt>
                <c:pt idx="2">
                  <c:v>2</c:v>
                </c:pt>
                <c:pt idx="3">
                  <c:v>3</c:v>
                </c:pt>
                <c:pt idx="4">
                  <c:v>4</c:v>
                </c:pt>
                <c:pt idx="5">
                  <c:v>5 eller fler</c:v>
                </c:pt>
                <c:pt idx="6">
                  <c:v>Vill inte svara</c:v>
                </c:pt>
              </c:strCache>
            </c:strRef>
          </c:cat>
          <c:val>
            <c:numRef>
              <c:f>Blad1!$C$2:$C$12</c:f>
              <c:numCache>
                <c:formatCode>General</c:formatCode>
                <c:ptCount val="11"/>
                <c:pt idx="0">
                  <c:v>59</c:v>
                </c:pt>
                <c:pt idx="1">
                  <c:v>14</c:v>
                </c:pt>
                <c:pt idx="2">
                  <c:v>17</c:v>
                </c:pt>
                <c:pt idx="3">
                  <c:v>6</c:v>
                </c:pt>
                <c:pt idx="4">
                  <c:v>1</c:v>
                </c:pt>
                <c:pt idx="5">
                  <c:v>1</c:v>
                </c:pt>
                <c:pt idx="6">
                  <c:v>2</c:v>
                </c:pt>
              </c:numCache>
            </c:numRef>
          </c:val>
          <c:extLst>
            <c:ext xmlns:c16="http://schemas.microsoft.com/office/drawing/2014/chart" uri="{C3380CC4-5D6E-409C-BE32-E72D297353CC}">
              <c16:uniqueId val="{00000001-E4F7-419E-B5C8-3BFBC2FFC22A}"/>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0" i="0" baseline="0" dirty="0">
                <a:effectLst/>
              </a:rPr>
              <a:t>Bas: </a:t>
            </a:r>
            <a:r>
              <a:rPr lang="en-US" sz="1800" b="0" i="0" baseline="0" dirty="0" err="1">
                <a:effectLst/>
              </a:rPr>
              <a:t>Kommunala</a:t>
            </a:r>
            <a:r>
              <a:rPr lang="en-US" sz="1800" b="0" i="0" baseline="0" dirty="0">
                <a:effectLst/>
              </a:rPr>
              <a:t>/</a:t>
            </a:r>
            <a:r>
              <a:rPr lang="en-US" sz="1800" b="0" i="0" baseline="0" dirty="0" err="1">
                <a:effectLst/>
              </a:rPr>
              <a:t>Privata</a:t>
            </a:r>
            <a:r>
              <a:rPr lang="en-US" sz="1800" b="0" i="0" baseline="0" dirty="0">
                <a:effectLst/>
              </a:rPr>
              <a:t> (202/208) </a:t>
            </a:r>
            <a:endParaRPr lang="sv-SE" dirty="0">
              <a:effectLst/>
            </a:endParaRPr>
          </a:p>
          <a:p>
            <a:pPr>
              <a:defRPr/>
            </a:pPr>
            <a:r>
              <a:rPr lang="sv-SE" sz="1862" b="0" i="0" u="none" strike="noStrike" baseline="0" dirty="0"/>
              <a:t>Gör ni någon prövning av personer innan ni tecknar hyresavtal?</a:t>
            </a:r>
            <a:endParaRPr lang="en-US" dirty="0"/>
          </a:p>
        </c:rich>
      </c:tx>
      <c:layout>
        <c:manualLayout>
          <c:xMode val="edge"/>
          <c:yMode val="edge"/>
          <c:x val="0.2067604166666666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4.2430692257217836E-2"/>
          <c:y val="8.1407018867618364E-2"/>
          <c:w val="0.95756930774278215"/>
          <c:h val="0.77419305920093318"/>
        </c:manualLayout>
      </c:layout>
      <c:barChart>
        <c:barDir val="col"/>
        <c:grouping val="clustered"/>
        <c:varyColors val="0"/>
        <c:ser>
          <c:idx val="0"/>
          <c:order val="0"/>
          <c:tx>
            <c:strRef>
              <c:f>Blad1!$B$1</c:f>
              <c:strCache>
                <c:ptCount val="1"/>
                <c:pt idx="0">
                  <c:v>Kommunala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4"/>
                <c:pt idx="0">
                  <c:v>Ja, alltid</c:v>
                </c:pt>
                <c:pt idx="1">
                  <c:v>Ja, ibland</c:v>
                </c:pt>
                <c:pt idx="2">
                  <c:v>Nej</c:v>
                </c:pt>
                <c:pt idx="3">
                  <c:v>Vill ej svara</c:v>
                </c:pt>
              </c:strCache>
            </c:strRef>
          </c:cat>
          <c:val>
            <c:numRef>
              <c:f>Blad1!$B$2:$B$12</c:f>
              <c:numCache>
                <c:formatCode>General</c:formatCode>
                <c:ptCount val="11"/>
                <c:pt idx="0">
                  <c:v>96</c:v>
                </c:pt>
                <c:pt idx="1">
                  <c:v>3</c:v>
                </c:pt>
                <c:pt idx="2">
                  <c:v>0</c:v>
                </c:pt>
                <c:pt idx="3">
                  <c:v>0</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4"/>
                <c:pt idx="0">
                  <c:v>Ja, alltid</c:v>
                </c:pt>
                <c:pt idx="1">
                  <c:v>Ja, ibland</c:v>
                </c:pt>
                <c:pt idx="2">
                  <c:v>Nej</c:v>
                </c:pt>
                <c:pt idx="3">
                  <c:v>Vill ej svara</c:v>
                </c:pt>
              </c:strCache>
            </c:strRef>
          </c:cat>
          <c:val>
            <c:numRef>
              <c:f>Blad1!$C$2:$C$12</c:f>
              <c:numCache>
                <c:formatCode>General</c:formatCode>
                <c:ptCount val="11"/>
                <c:pt idx="0">
                  <c:v>84</c:v>
                </c:pt>
                <c:pt idx="1">
                  <c:v>12</c:v>
                </c:pt>
                <c:pt idx="2">
                  <c:v>2</c:v>
                </c:pt>
                <c:pt idx="3">
                  <c:v>1</c:v>
                </c:pt>
              </c:numCache>
            </c:numRef>
          </c:val>
          <c:extLst>
            <c:ext xmlns:c16="http://schemas.microsoft.com/office/drawing/2014/chart" uri="{C3380CC4-5D6E-409C-BE32-E72D297353CC}">
              <c16:uniqueId val="{00000000-A3FC-4163-8CF1-505FC601DAFE}"/>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r>
              <a:rPr lang="en-US" dirty="0"/>
              <a:t>Bas: </a:t>
            </a:r>
            <a:r>
              <a:rPr lang="en-US" dirty="0" err="1"/>
              <a:t>Gör</a:t>
            </a:r>
            <a:r>
              <a:rPr lang="en-US" baseline="0" dirty="0"/>
              <a:t> </a:t>
            </a:r>
            <a:r>
              <a:rPr lang="en-US" baseline="0" dirty="0" err="1"/>
              <a:t>prövning</a:t>
            </a:r>
            <a:r>
              <a:rPr lang="en-US" baseline="0" dirty="0"/>
              <a:t> </a:t>
            </a:r>
            <a:r>
              <a:rPr lang="en-US" baseline="0" dirty="0" err="1"/>
              <a:t>innan</a:t>
            </a:r>
            <a:r>
              <a:rPr lang="en-US" baseline="0" dirty="0"/>
              <a:t> </a:t>
            </a:r>
            <a:r>
              <a:rPr lang="en-US" baseline="0" dirty="0" err="1"/>
              <a:t>tecknande</a:t>
            </a:r>
            <a:r>
              <a:rPr lang="en-US" baseline="0" dirty="0"/>
              <a:t> av </a:t>
            </a:r>
            <a:r>
              <a:rPr lang="en-US" baseline="0" dirty="0" err="1"/>
              <a:t>hyresavtal</a:t>
            </a:r>
            <a:r>
              <a:rPr lang="en-US" baseline="0" dirty="0"/>
              <a:t> </a:t>
            </a:r>
            <a:r>
              <a:rPr lang="en-US" sz="1862" b="0" i="0" u="none" strike="noStrike" baseline="0" dirty="0">
                <a:effectLst/>
              </a:rPr>
              <a:t>(200/201)</a:t>
            </a:r>
            <a:r>
              <a:rPr lang="en-US" dirty="0"/>
              <a:t> </a:t>
            </a: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r>
              <a:rPr lang="sv-SE" sz="1862" b="0" i="0" u="none" strike="noStrike" baseline="0" dirty="0"/>
              <a:t>Vilken typ av prövning gör ni? Andel som svarat </a:t>
            </a:r>
            <a:r>
              <a:rPr lang="sv-SE" sz="1862" b="0" i="1" u="none" strike="noStrike" baseline="0" dirty="0"/>
              <a:t>Alltid</a:t>
            </a:r>
            <a:r>
              <a:rPr lang="sv-SE" sz="1862" b="0" i="0" u="none" strike="noStrike" baseline="0" dirty="0"/>
              <a:t> eller </a:t>
            </a:r>
            <a:r>
              <a:rPr lang="sv-SE" sz="1862" b="0" i="1" u="none" strike="noStrike" baseline="0" dirty="0"/>
              <a:t>Oftast</a:t>
            </a: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r>
              <a:rPr lang="sv-SE" sz="1400" b="0" i="0" baseline="0" dirty="0">
                <a:effectLst/>
              </a:rPr>
              <a:t>För svar som angivits under ”Annat”, se bilagan </a:t>
            </a:r>
            <a:r>
              <a:rPr lang="sv-SE" sz="1400" b="0" i="1" baseline="0" dirty="0">
                <a:effectLst/>
              </a:rPr>
              <a:t>Öppna svar</a:t>
            </a:r>
            <a:r>
              <a:rPr lang="sv-SE" sz="1400" b="0" i="0" baseline="0" dirty="0">
                <a:effectLst/>
              </a:rPr>
              <a:t>.</a:t>
            </a:r>
            <a:endParaRPr lang="sv-SE" sz="140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endParaRPr lang="en-US" i="1" dirty="0"/>
          </a:p>
        </c:rich>
      </c:tx>
      <c:layout>
        <c:manualLayout>
          <c:xMode val="edge"/>
          <c:yMode val="edge"/>
          <c:x val="0.20571875000000001"/>
          <c:y val="0"/>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endParaRPr lang="sv-SE"/>
        </a:p>
      </c:txPr>
    </c:title>
    <c:autoTitleDeleted val="0"/>
    <c:plotArea>
      <c:layout>
        <c:manualLayout>
          <c:layoutTarget val="inner"/>
          <c:xMode val="edge"/>
          <c:yMode val="edge"/>
          <c:x val="4.243069225721785E-2"/>
          <c:y val="8.1407018867618364E-2"/>
          <c:w val="0.95756930774278215"/>
          <c:h val="0.77419305920093318"/>
        </c:manualLayout>
      </c:layout>
      <c:barChart>
        <c:barDir val="col"/>
        <c:grouping val="clustered"/>
        <c:varyColors val="0"/>
        <c:ser>
          <c:idx val="0"/>
          <c:order val="0"/>
          <c:tx>
            <c:strRef>
              <c:f>Blad1!$B$1</c:f>
              <c:strCache>
                <c:ptCount val="1"/>
                <c:pt idx="0">
                  <c:v>Kommunala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7"/>
                <c:pt idx="0">
                  <c:v>Kreditupplysning</c:v>
                </c:pt>
                <c:pt idx="1">
                  <c:v>Inkomstintyg</c:v>
                </c:pt>
                <c:pt idx="2">
                  <c:v>Anställning minst 6 mån</c:v>
                </c:pt>
                <c:pt idx="3">
                  <c:v>Referenser från tidigare hyresvärd</c:v>
                </c:pt>
                <c:pt idx="4">
                  <c:v>Personligt möte</c:v>
                </c:pt>
                <c:pt idx="5">
                  <c:v>Kollar personens sociala medier</c:v>
                </c:pt>
                <c:pt idx="6">
                  <c:v>Annat</c:v>
                </c:pt>
              </c:strCache>
            </c:strRef>
          </c:cat>
          <c:val>
            <c:numRef>
              <c:f>Blad1!$B$2:$B$12</c:f>
              <c:numCache>
                <c:formatCode>General</c:formatCode>
                <c:ptCount val="11"/>
                <c:pt idx="0">
                  <c:v>98</c:v>
                </c:pt>
                <c:pt idx="1">
                  <c:v>70</c:v>
                </c:pt>
                <c:pt idx="2">
                  <c:v>54</c:v>
                </c:pt>
                <c:pt idx="3">
                  <c:v>40</c:v>
                </c:pt>
                <c:pt idx="4">
                  <c:v>32</c:v>
                </c:pt>
                <c:pt idx="5">
                  <c:v>2</c:v>
                </c:pt>
                <c:pt idx="6">
                  <c:v>7</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7"/>
                <c:pt idx="0">
                  <c:v>Kreditupplysning</c:v>
                </c:pt>
                <c:pt idx="1">
                  <c:v>Inkomstintyg</c:v>
                </c:pt>
                <c:pt idx="2">
                  <c:v>Anställning minst 6 mån</c:v>
                </c:pt>
                <c:pt idx="3">
                  <c:v>Referenser från tidigare hyresvärd</c:v>
                </c:pt>
                <c:pt idx="4">
                  <c:v>Personligt möte</c:v>
                </c:pt>
                <c:pt idx="5">
                  <c:v>Kollar personens sociala medier</c:v>
                </c:pt>
                <c:pt idx="6">
                  <c:v>Annat</c:v>
                </c:pt>
              </c:strCache>
            </c:strRef>
          </c:cat>
          <c:val>
            <c:numRef>
              <c:f>Blad1!$C$2:$C$12</c:f>
              <c:numCache>
                <c:formatCode>General</c:formatCode>
                <c:ptCount val="11"/>
                <c:pt idx="0">
                  <c:v>94</c:v>
                </c:pt>
                <c:pt idx="1">
                  <c:v>50</c:v>
                </c:pt>
                <c:pt idx="2">
                  <c:v>42</c:v>
                </c:pt>
                <c:pt idx="3">
                  <c:v>46</c:v>
                </c:pt>
                <c:pt idx="4">
                  <c:v>67</c:v>
                </c:pt>
                <c:pt idx="5">
                  <c:v>23</c:v>
                </c:pt>
                <c:pt idx="6">
                  <c:v>15</c:v>
                </c:pt>
              </c:numCache>
            </c:numRef>
          </c:val>
          <c:extLst>
            <c:ext xmlns:c16="http://schemas.microsoft.com/office/drawing/2014/chart" uri="{C3380CC4-5D6E-409C-BE32-E72D297353CC}">
              <c16:uniqueId val="{00000000-A3FC-4163-8CF1-505FC601DAFE}"/>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0" i="0" baseline="0" dirty="0">
                <a:effectLst/>
              </a:rPr>
              <a:t>Bas: </a:t>
            </a:r>
            <a:r>
              <a:rPr lang="en-US" sz="1800" b="0" i="0" baseline="0" dirty="0" err="1">
                <a:effectLst/>
              </a:rPr>
              <a:t>Kommunala</a:t>
            </a:r>
            <a:r>
              <a:rPr lang="en-US" sz="1800" b="0" i="0" baseline="0" dirty="0">
                <a:effectLst/>
              </a:rPr>
              <a:t>/</a:t>
            </a:r>
            <a:r>
              <a:rPr lang="en-US" sz="1800" b="0" i="0" baseline="0" dirty="0" err="1">
                <a:effectLst/>
              </a:rPr>
              <a:t>Privata</a:t>
            </a:r>
            <a:r>
              <a:rPr lang="en-US" sz="1800" b="0" i="0" baseline="0" dirty="0">
                <a:effectLst/>
              </a:rPr>
              <a:t> (202/208) </a:t>
            </a:r>
            <a:endParaRPr lang="sv-SE" dirty="0">
              <a:effectLst/>
            </a:endParaRPr>
          </a:p>
          <a:p>
            <a:pPr>
              <a:defRPr/>
            </a:pPr>
            <a:r>
              <a:rPr lang="sv-SE" sz="1862" b="0" i="0" u="none" strike="noStrike" baseline="0" dirty="0"/>
              <a:t>Ställer ni "alltid", "ofta", "sällan" eller "aldrig" krav på viss lägsta inkomst vid uthyrning? </a:t>
            </a:r>
            <a:endParaRPr lang="en-US" dirty="0"/>
          </a:p>
        </c:rich>
      </c:tx>
      <c:layout>
        <c:manualLayout>
          <c:xMode val="edge"/>
          <c:yMode val="edge"/>
          <c:x val="0.2067604166666666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4.243069225721785E-2"/>
          <c:y val="5.8738291407546238E-2"/>
          <c:w val="0.95756930774278215"/>
          <c:h val="0.77419305920093318"/>
        </c:manualLayout>
      </c:layout>
      <c:barChart>
        <c:barDir val="col"/>
        <c:grouping val="clustered"/>
        <c:varyColors val="0"/>
        <c:ser>
          <c:idx val="0"/>
          <c:order val="0"/>
          <c:tx>
            <c:strRef>
              <c:f>Blad1!$B$1</c:f>
              <c:strCache>
                <c:ptCount val="1"/>
                <c:pt idx="0">
                  <c:v>Kommunala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5"/>
                <c:pt idx="0">
                  <c:v>Alltid</c:v>
                </c:pt>
                <c:pt idx="1">
                  <c:v>Ofta</c:v>
                </c:pt>
                <c:pt idx="2">
                  <c:v>Sällan</c:v>
                </c:pt>
                <c:pt idx="3">
                  <c:v>Aldrig</c:v>
                </c:pt>
                <c:pt idx="4">
                  <c:v>Vet ej/Ej svar</c:v>
                </c:pt>
              </c:strCache>
            </c:strRef>
          </c:cat>
          <c:val>
            <c:numRef>
              <c:f>Blad1!$B$2:$B$12</c:f>
              <c:numCache>
                <c:formatCode>General</c:formatCode>
                <c:ptCount val="11"/>
                <c:pt idx="0">
                  <c:v>60</c:v>
                </c:pt>
                <c:pt idx="1">
                  <c:v>21</c:v>
                </c:pt>
                <c:pt idx="2">
                  <c:v>6</c:v>
                </c:pt>
                <c:pt idx="3">
                  <c:v>12</c:v>
                </c:pt>
                <c:pt idx="4">
                  <c:v>1</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5"/>
                <c:pt idx="0">
                  <c:v>Alltid</c:v>
                </c:pt>
                <c:pt idx="1">
                  <c:v>Ofta</c:v>
                </c:pt>
                <c:pt idx="2">
                  <c:v>Sällan</c:v>
                </c:pt>
                <c:pt idx="3">
                  <c:v>Aldrig</c:v>
                </c:pt>
                <c:pt idx="4">
                  <c:v>Vet ej/Ej svar</c:v>
                </c:pt>
              </c:strCache>
            </c:strRef>
          </c:cat>
          <c:val>
            <c:numRef>
              <c:f>Blad1!$C$2:$C$12</c:f>
              <c:numCache>
                <c:formatCode>General</c:formatCode>
                <c:ptCount val="11"/>
                <c:pt idx="0">
                  <c:v>50</c:v>
                </c:pt>
                <c:pt idx="1">
                  <c:v>23</c:v>
                </c:pt>
                <c:pt idx="2">
                  <c:v>9</c:v>
                </c:pt>
                <c:pt idx="3">
                  <c:v>16</c:v>
                </c:pt>
                <c:pt idx="4">
                  <c:v>2</c:v>
                </c:pt>
              </c:numCache>
            </c:numRef>
          </c:val>
          <c:extLst>
            <c:ext xmlns:c16="http://schemas.microsoft.com/office/drawing/2014/chart" uri="{C3380CC4-5D6E-409C-BE32-E72D297353CC}">
              <c16:uniqueId val="{00000000-A3FC-4163-8CF1-505FC601DAFE}"/>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r>
              <a:rPr lang="en-US" sz="1800" b="0" i="0" baseline="0" dirty="0">
                <a:effectLst/>
              </a:rPr>
              <a:t>Bas: </a:t>
            </a:r>
            <a:r>
              <a:rPr lang="en-US" sz="1800" b="0" i="0" baseline="0" dirty="0" err="1">
                <a:effectLst/>
              </a:rPr>
              <a:t>Ställer</a:t>
            </a:r>
            <a:r>
              <a:rPr lang="en-US" sz="1800" b="0" i="0" baseline="0" dirty="0">
                <a:effectLst/>
              </a:rPr>
              <a:t> </a:t>
            </a:r>
            <a:r>
              <a:rPr lang="en-US" sz="1800" b="0" i="0" baseline="0" dirty="0" err="1">
                <a:effectLst/>
              </a:rPr>
              <a:t>inkomstkrav</a:t>
            </a:r>
            <a:r>
              <a:rPr lang="en-US" sz="1800" b="0" i="0" baseline="0" dirty="0">
                <a:effectLst/>
              </a:rPr>
              <a:t> (176/171) </a:t>
            </a:r>
            <a:endParaRPr lang="sv-SE"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r>
              <a:rPr lang="sv-SE" sz="1862" b="0" i="0" u="none" strike="noStrike" baseline="0" dirty="0"/>
              <a:t>Vilka krav ställer ni på den bostadssökande?</a:t>
            </a: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r>
              <a:rPr lang="sv-SE" sz="1400" b="0" i="0" baseline="0" dirty="0">
                <a:effectLst/>
              </a:rPr>
              <a:t>För svar som angivits under ”Annat”, se bilagan </a:t>
            </a:r>
            <a:r>
              <a:rPr lang="sv-SE" sz="1400" b="0" i="1" baseline="0" dirty="0">
                <a:effectLst/>
              </a:rPr>
              <a:t>Öppna svar</a:t>
            </a:r>
            <a:r>
              <a:rPr lang="sv-SE" sz="1400" b="0" i="0" baseline="0" dirty="0">
                <a:effectLst/>
              </a:rPr>
              <a:t>.</a:t>
            </a:r>
            <a:endParaRPr lang="sv-SE" sz="140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r>
              <a:rPr lang="sv-SE" sz="1862" b="0" i="0" u="none" strike="noStrike" baseline="0" dirty="0"/>
              <a:t> </a:t>
            </a:r>
            <a:endParaRPr lang="en-US" i="1" dirty="0"/>
          </a:p>
        </c:rich>
      </c:tx>
      <c:layout>
        <c:manualLayout>
          <c:xMode val="edge"/>
          <c:yMode val="edge"/>
          <c:x val="0.20571875000000001"/>
          <c:y val="0"/>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endParaRPr lang="sv-SE"/>
        </a:p>
      </c:txPr>
    </c:title>
    <c:autoTitleDeleted val="0"/>
    <c:plotArea>
      <c:layout>
        <c:manualLayout>
          <c:layoutTarget val="inner"/>
          <c:xMode val="edge"/>
          <c:yMode val="edge"/>
          <c:x val="4.243069225721785E-2"/>
          <c:y val="6.6981465029390647E-2"/>
          <c:w val="0.95756930774278215"/>
          <c:h val="0.78861857878275265"/>
        </c:manualLayout>
      </c:layout>
      <c:barChart>
        <c:barDir val="col"/>
        <c:grouping val="clustered"/>
        <c:varyColors val="0"/>
        <c:ser>
          <c:idx val="0"/>
          <c:order val="0"/>
          <c:tx>
            <c:strRef>
              <c:f>Blad1!$B$1</c:f>
              <c:strCache>
                <c:ptCount val="1"/>
                <c:pt idx="0">
                  <c:v>Kommunala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7"/>
                <c:pt idx="0">
                  <c:v>Visst belopp kvar när hyran är betald</c:v>
                </c:pt>
                <c:pt idx="1">
                  <c:v>Belopp kvar motsvarande kronofogdens förmånsbelopp</c:v>
                </c:pt>
                <c:pt idx="2">
                  <c:v>Belopp kvar motsvarande riksnormen för försörjningsstöd</c:v>
                </c:pt>
                <c:pt idx="3">
                  <c:v>Viss årsinkomst</c:v>
                </c:pt>
                <c:pt idx="4">
                  <c:v>Bruttoinkomst motsvarande ett visst antal gånger årshyran</c:v>
                </c:pt>
                <c:pt idx="5">
                  <c:v>Nettoinkomst motsvarande ett visst antal gånger årshyran</c:v>
                </c:pt>
                <c:pt idx="6">
                  <c:v>Annat</c:v>
                </c:pt>
              </c:strCache>
            </c:strRef>
          </c:cat>
          <c:val>
            <c:numRef>
              <c:f>Blad1!$B$2:$B$12</c:f>
              <c:numCache>
                <c:formatCode>General</c:formatCode>
                <c:ptCount val="11"/>
                <c:pt idx="0">
                  <c:v>49</c:v>
                </c:pt>
                <c:pt idx="1">
                  <c:v>23</c:v>
                </c:pt>
                <c:pt idx="2">
                  <c:v>16</c:v>
                </c:pt>
                <c:pt idx="3">
                  <c:v>27</c:v>
                </c:pt>
                <c:pt idx="4">
                  <c:v>20</c:v>
                </c:pt>
                <c:pt idx="5">
                  <c:v>16</c:v>
                </c:pt>
                <c:pt idx="6">
                  <c:v>18</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7"/>
                <c:pt idx="0">
                  <c:v>Visst belopp kvar när hyran är betald</c:v>
                </c:pt>
                <c:pt idx="1">
                  <c:v>Belopp kvar motsvarande kronofogdens förmånsbelopp</c:v>
                </c:pt>
                <c:pt idx="2">
                  <c:v>Belopp kvar motsvarande riksnormen för försörjningsstöd</c:v>
                </c:pt>
                <c:pt idx="3">
                  <c:v>Viss årsinkomst</c:v>
                </c:pt>
                <c:pt idx="4">
                  <c:v>Bruttoinkomst motsvarande ett visst antal gånger årshyran</c:v>
                </c:pt>
                <c:pt idx="5">
                  <c:v>Nettoinkomst motsvarande ett visst antal gånger årshyran</c:v>
                </c:pt>
                <c:pt idx="6">
                  <c:v>Annat</c:v>
                </c:pt>
              </c:strCache>
            </c:strRef>
          </c:cat>
          <c:val>
            <c:numRef>
              <c:f>Blad1!$C$2:$C$12</c:f>
              <c:numCache>
                <c:formatCode>General</c:formatCode>
                <c:ptCount val="11"/>
                <c:pt idx="0">
                  <c:v>40</c:v>
                </c:pt>
                <c:pt idx="1">
                  <c:v>8</c:v>
                </c:pt>
                <c:pt idx="2">
                  <c:v>11</c:v>
                </c:pt>
                <c:pt idx="3">
                  <c:v>40</c:v>
                </c:pt>
                <c:pt idx="4">
                  <c:v>42</c:v>
                </c:pt>
                <c:pt idx="5">
                  <c:v>15</c:v>
                </c:pt>
                <c:pt idx="6">
                  <c:v>12</c:v>
                </c:pt>
              </c:numCache>
            </c:numRef>
          </c:val>
          <c:extLst>
            <c:ext xmlns:c16="http://schemas.microsoft.com/office/drawing/2014/chart" uri="{C3380CC4-5D6E-409C-BE32-E72D297353CC}">
              <c16:uniqueId val="{00000000-A3FC-4163-8CF1-505FC601DAFE}"/>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Bas: </a:t>
            </a:r>
            <a:r>
              <a:rPr lang="en-US" dirty="0" err="1"/>
              <a:t>Ställer</a:t>
            </a:r>
            <a:r>
              <a:rPr lang="en-US" dirty="0"/>
              <a:t> </a:t>
            </a:r>
            <a:r>
              <a:rPr lang="en-US" dirty="0" err="1"/>
              <a:t>inkomstkrav</a:t>
            </a:r>
            <a:r>
              <a:rPr lang="en-US" dirty="0"/>
              <a:t> </a:t>
            </a:r>
            <a:r>
              <a:rPr lang="en-US" sz="1862" b="0" i="0" u="none" strike="noStrike" baseline="0" dirty="0">
                <a:effectLst/>
              </a:rPr>
              <a:t>(176/171)</a:t>
            </a:r>
            <a:r>
              <a:rPr lang="en-US" dirty="0"/>
              <a:t> </a:t>
            </a:r>
          </a:p>
          <a:p>
            <a:pPr>
              <a:defRPr/>
            </a:pPr>
            <a:r>
              <a:rPr lang="sv-SE" sz="1862" b="0" i="0" u="none" strike="noStrike" baseline="0" dirty="0"/>
              <a:t>Tillämpar ni individuell prövning av betalningsförmågan om den sökande inte når inkomstkraven?</a:t>
            </a:r>
            <a:endParaRPr lang="en-US" i="1" dirty="0"/>
          </a:p>
        </c:rich>
      </c:tx>
      <c:layout>
        <c:manualLayout>
          <c:xMode val="edge"/>
          <c:yMode val="edge"/>
          <c:x val="0.20571875000000001"/>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4.243069225721785E-2"/>
          <c:y val="6.6981465029390647E-2"/>
          <c:w val="0.95756930774278215"/>
          <c:h val="0.77419305920093318"/>
        </c:manualLayout>
      </c:layout>
      <c:barChart>
        <c:barDir val="col"/>
        <c:grouping val="clustered"/>
        <c:varyColors val="0"/>
        <c:ser>
          <c:idx val="0"/>
          <c:order val="0"/>
          <c:tx>
            <c:strRef>
              <c:f>Blad1!$B$1</c:f>
              <c:strCache>
                <c:ptCount val="1"/>
                <c:pt idx="0">
                  <c:v>Kommunala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5"/>
                <c:pt idx="0">
                  <c:v>Alltid</c:v>
                </c:pt>
                <c:pt idx="1">
                  <c:v>Oftast</c:v>
                </c:pt>
                <c:pt idx="2">
                  <c:v>Sällan</c:v>
                </c:pt>
                <c:pt idx="3">
                  <c:v>Aldrig</c:v>
                </c:pt>
                <c:pt idx="4">
                  <c:v>Vill ej svara</c:v>
                </c:pt>
              </c:strCache>
            </c:strRef>
          </c:cat>
          <c:val>
            <c:numRef>
              <c:f>Blad1!$B$2:$B$12</c:f>
              <c:numCache>
                <c:formatCode>General</c:formatCode>
                <c:ptCount val="11"/>
                <c:pt idx="0">
                  <c:v>32</c:v>
                </c:pt>
                <c:pt idx="1">
                  <c:v>26</c:v>
                </c:pt>
                <c:pt idx="2">
                  <c:v>30</c:v>
                </c:pt>
                <c:pt idx="3">
                  <c:v>11</c:v>
                </c:pt>
                <c:pt idx="4">
                  <c:v>2</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5"/>
                <c:pt idx="0">
                  <c:v>Alltid</c:v>
                </c:pt>
                <c:pt idx="1">
                  <c:v>Oftast</c:v>
                </c:pt>
                <c:pt idx="2">
                  <c:v>Sällan</c:v>
                </c:pt>
                <c:pt idx="3">
                  <c:v>Aldrig</c:v>
                </c:pt>
                <c:pt idx="4">
                  <c:v>Vill ej svara</c:v>
                </c:pt>
              </c:strCache>
            </c:strRef>
          </c:cat>
          <c:val>
            <c:numRef>
              <c:f>Blad1!$C$2:$C$12</c:f>
              <c:numCache>
                <c:formatCode>General</c:formatCode>
                <c:ptCount val="11"/>
                <c:pt idx="0">
                  <c:v>28</c:v>
                </c:pt>
                <c:pt idx="1">
                  <c:v>25</c:v>
                </c:pt>
                <c:pt idx="2">
                  <c:v>28</c:v>
                </c:pt>
                <c:pt idx="3">
                  <c:v>15</c:v>
                </c:pt>
                <c:pt idx="4">
                  <c:v>4</c:v>
                </c:pt>
              </c:numCache>
            </c:numRef>
          </c:val>
          <c:extLst>
            <c:ext xmlns:c16="http://schemas.microsoft.com/office/drawing/2014/chart" uri="{C3380CC4-5D6E-409C-BE32-E72D297353CC}">
              <c16:uniqueId val="{00000000-A3FC-4163-8CF1-505FC601DAFE}"/>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0" i="0" baseline="0" dirty="0">
                <a:effectLst/>
              </a:rPr>
              <a:t>Bas: </a:t>
            </a:r>
            <a:r>
              <a:rPr lang="en-US" sz="1800" b="0" i="0" baseline="0" dirty="0" err="1">
                <a:effectLst/>
              </a:rPr>
              <a:t>Kommunala</a:t>
            </a:r>
            <a:r>
              <a:rPr lang="en-US" sz="1800" b="0" i="0" baseline="0" dirty="0">
                <a:effectLst/>
              </a:rPr>
              <a:t>/</a:t>
            </a:r>
            <a:r>
              <a:rPr lang="en-US" sz="1800" b="0" i="0" baseline="0" dirty="0" err="1">
                <a:effectLst/>
              </a:rPr>
              <a:t>Privata</a:t>
            </a:r>
            <a:r>
              <a:rPr lang="en-US" sz="1800" b="0" i="0" baseline="0" dirty="0">
                <a:effectLst/>
              </a:rPr>
              <a:t> (202/208) </a:t>
            </a:r>
            <a:endParaRPr lang="sv-SE" dirty="0">
              <a:effectLst/>
            </a:endParaRPr>
          </a:p>
          <a:p>
            <a:pPr>
              <a:defRPr/>
            </a:pPr>
            <a:r>
              <a:rPr lang="sv-SE" sz="1862" b="0" i="0" u="none" strike="noStrike" baseline="0" dirty="0"/>
              <a:t>Tillämpar ni samma tillträdeskrav/uthyrningspolicy i hela bostadsbeståndet?</a:t>
            </a:r>
            <a:endParaRPr lang="en-US" dirty="0"/>
          </a:p>
        </c:rich>
      </c:tx>
      <c:layout>
        <c:manualLayout>
          <c:xMode val="edge"/>
          <c:yMode val="edge"/>
          <c:x val="0.2067604166666666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4.2430692257217836E-2"/>
          <c:y val="8.1407018867618364E-2"/>
          <c:w val="0.95756930774278215"/>
          <c:h val="0.77419305920093318"/>
        </c:manualLayout>
      </c:layout>
      <c:barChart>
        <c:barDir val="col"/>
        <c:grouping val="clustered"/>
        <c:varyColors val="0"/>
        <c:ser>
          <c:idx val="0"/>
          <c:order val="0"/>
          <c:tx>
            <c:strRef>
              <c:f>Blad1!$B$1</c:f>
              <c:strCache>
                <c:ptCount val="1"/>
                <c:pt idx="0">
                  <c:v>Kommunala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5"/>
                <c:pt idx="0">
                  <c:v>Ja</c:v>
                </c:pt>
                <c:pt idx="1">
                  <c:v>Nej, kraven kan skilja sig mellan olika bostadsområden</c:v>
                </c:pt>
                <c:pt idx="2">
                  <c:v>Nej, vi har andra krav för vissa grupper</c:v>
                </c:pt>
                <c:pt idx="3">
                  <c:v>Nej, vi har andra krav för nyproducerade lägenheter</c:v>
                </c:pt>
                <c:pt idx="4">
                  <c:v>Vill ej svara</c:v>
                </c:pt>
              </c:strCache>
            </c:strRef>
          </c:cat>
          <c:val>
            <c:numRef>
              <c:f>Blad1!$B$2:$B$12</c:f>
              <c:numCache>
                <c:formatCode>General</c:formatCode>
                <c:ptCount val="11"/>
                <c:pt idx="0">
                  <c:v>86</c:v>
                </c:pt>
                <c:pt idx="1">
                  <c:v>3</c:v>
                </c:pt>
                <c:pt idx="2">
                  <c:v>10</c:v>
                </c:pt>
                <c:pt idx="3">
                  <c:v>0</c:v>
                </c:pt>
                <c:pt idx="4">
                  <c:v>0</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5"/>
                <c:pt idx="0">
                  <c:v>Ja</c:v>
                </c:pt>
                <c:pt idx="1">
                  <c:v>Nej, kraven kan skilja sig mellan olika bostadsområden</c:v>
                </c:pt>
                <c:pt idx="2">
                  <c:v>Nej, vi har andra krav för vissa grupper</c:v>
                </c:pt>
                <c:pt idx="3">
                  <c:v>Nej, vi har andra krav för nyproducerade lägenheter</c:v>
                </c:pt>
                <c:pt idx="4">
                  <c:v>Vill ej svara</c:v>
                </c:pt>
              </c:strCache>
            </c:strRef>
          </c:cat>
          <c:val>
            <c:numRef>
              <c:f>Blad1!$C$2:$C$12</c:f>
              <c:numCache>
                <c:formatCode>General</c:formatCode>
                <c:ptCount val="11"/>
                <c:pt idx="0">
                  <c:v>78</c:v>
                </c:pt>
                <c:pt idx="1">
                  <c:v>8</c:v>
                </c:pt>
                <c:pt idx="2">
                  <c:v>11</c:v>
                </c:pt>
                <c:pt idx="3">
                  <c:v>1</c:v>
                </c:pt>
                <c:pt idx="4">
                  <c:v>2</c:v>
                </c:pt>
              </c:numCache>
            </c:numRef>
          </c:val>
          <c:extLst>
            <c:ext xmlns:c16="http://schemas.microsoft.com/office/drawing/2014/chart" uri="{C3380CC4-5D6E-409C-BE32-E72D297353CC}">
              <c16:uniqueId val="{00000000-A3FC-4163-8CF1-505FC601DAFE}"/>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r>
              <a:rPr lang="en-US" sz="1800" b="0" i="0" baseline="0" dirty="0">
                <a:effectLst/>
              </a:rPr>
              <a:t>Bas: </a:t>
            </a:r>
            <a:r>
              <a:rPr lang="en-US" sz="1800" b="0" i="0" baseline="0" dirty="0" err="1">
                <a:effectLst/>
              </a:rPr>
              <a:t>Kommunala</a:t>
            </a:r>
            <a:r>
              <a:rPr lang="en-US" sz="1800" b="0" i="0" baseline="0" dirty="0">
                <a:effectLst/>
              </a:rPr>
              <a:t>/</a:t>
            </a:r>
            <a:r>
              <a:rPr lang="en-US" sz="1800" b="0" i="0" baseline="0" dirty="0" err="1">
                <a:effectLst/>
              </a:rPr>
              <a:t>Privata</a:t>
            </a:r>
            <a:r>
              <a:rPr lang="en-US" sz="1800" b="0" i="0" baseline="0" dirty="0">
                <a:effectLst/>
              </a:rPr>
              <a:t> (202/208) </a:t>
            </a:r>
            <a:endParaRPr lang="sv-SE"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r>
              <a:rPr lang="en-US" dirty="0"/>
              <a:t> </a:t>
            </a:r>
            <a:r>
              <a:rPr lang="sv-SE" sz="1862" b="0" i="0" u="none" strike="noStrike" baseline="0" dirty="0"/>
              <a:t>Vilket, eller vilka, inkomstslag (förutom lön) godkänner ni? Andel som svarat </a:t>
            </a:r>
            <a:r>
              <a:rPr lang="sv-SE" sz="1862" b="0" i="1" u="none" strike="noStrike" baseline="0" dirty="0"/>
              <a:t>Alltid</a:t>
            </a:r>
            <a:r>
              <a:rPr lang="sv-SE" sz="1862" b="0" i="0" u="none" strike="noStrike" baseline="0" dirty="0"/>
              <a:t> eller </a:t>
            </a:r>
            <a:r>
              <a:rPr lang="sv-SE" sz="1862" b="0" i="1" u="none" strike="noStrike" baseline="0" dirty="0"/>
              <a:t>Oftast</a:t>
            </a:r>
            <a:endParaRPr lang="en-US" i="1" dirty="0"/>
          </a:p>
        </c:rich>
      </c:tx>
      <c:layout>
        <c:manualLayout>
          <c:xMode val="edge"/>
          <c:yMode val="edge"/>
          <c:x val="0.20571875000000001"/>
          <c:y val="0"/>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endParaRPr lang="sv-SE"/>
        </a:p>
      </c:txPr>
    </c:title>
    <c:autoTitleDeleted val="0"/>
    <c:plotArea>
      <c:layout>
        <c:manualLayout>
          <c:layoutTarget val="inner"/>
          <c:xMode val="edge"/>
          <c:yMode val="edge"/>
          <c:x val="4.243069225721785E-2"/>
          <c:y val="8.1407018867618364E-2"/>
          <c:w val="0.95756930774278215"/>
          <c:h val="0.77419305920093318"/>
        </c:manualLayout>
      </c:layout>
      <c:barChart>
        <c:barDir val="col"/>
        <c:grouping val="clustered"/>
        <c:varyColors val="0"/>
        <c:ser>
          <c:idx val="0"/>
          <c:order val="0"/>
          <c:tx>
            <c:strRef>
              <c:f>Blad1!$B$1</c:f>
              <c:strCache>
                <c:ptCount val="1"/>
                <c:pt idx="0">
                  <c:v>Kommunala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9"/>
                <c:pt idx="0">
                  <c:v>A-kassa</c:v>
                </c:pt>
                <c:pt idx="1">
                  <c:v>Sjukpenning</c:v>
                </c:pt>
                <c:pt idx="2">
                  <c:v>Aktivitetsstöd/sjukersättning</c:v>
                </c:pt>
                <c:pt idx="3">
                  <c:v>Etableringsersättning</c:v>
                </c:pt>
                <c:pt idx="4">
                  <c:v>Försörjningsstöd</c:v>
                </c:pt>
                <c:pt idx="5">
                  <c:v>Underhållsbidrag/underhållsstöd</c:v>
                </c:pt>
                <c:pt idx="6">
                  <c:v>Bostadsbidrag</c:v>
                </c:pt>
                <c:pt idx="7">
                  <c:v>Barnbidrag</c:v>
                </c:pt>
                <c:pt idx="8">
                  <c:v>Studiestöd/stipendium</c:v>
                </c:pt>
              </c:strCache>
            </c:strRef>
          </c:cat>
          <c:val>
            <c:numRef>
              <c:f>Blad1!$B$2:$B$12</c:f>
              <c:numCache>
                <c:formatCode>General</c:formatCode>
                <c:ptCount val="11"/>
                <c:pt idx="0">
                  <c:v>95</c:v>
                </c:pt>
                <c:pt idx="1">
                  <c:v>91</c:v>
                </c:pt>
                <c:pt idx="2">
                  <c:v>87</c:v>
                </c:pt>
                <c:pt idx="3">
                  <c:v>73</c:v>
                </c:pt>
                <c:pt idx="4">
                  <c:v>64</c:v>
                </c:pt>
                <c:pt idx="5">
                  <c:v>71</c:v>
                </c:pt>
                <c:pt idx="6">
                  <c:v>79</c:v>
                </c:pt>
                <c:pt idx="7">
                  <c:v>71</c:v>
                </c:pt>
                <c:pt idx="8">
                  <c:v>87</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9"/>
                <c:pt idx="0">
                  <c:v>A-kassa</c:v>
                </c:pt>
                <c:pt idx="1">
                  <c:v>Sjukpenning</c:v>
                </c:pt>
                <c:pt idx="2">
                  <c:v>Aktivitetsstöd/sjukersättning</c:v>
                </c:pt>
                <c:pt idx="3">
                  <c:v>Etableringsersättning</c:v>
                </c:pt>
                <c:pt idx="4">
                  <c:v>Försörjningsstöd</c:v>
                </c:pt>
                <c:pt idx="5">
                  <c:v>Underhållsbidrag/underhållsstöd</c:v>
                </c:pt>
                <c:pt idx="6">
                  <c:v>Bostadsbidrag</c:v>
                </c:pt>
                <c:pt idx="7">
                  <c:v>Barnbidrag</c:v>
                </c:pt>
                <c:pt idx="8">
                  <c:v>Studiestöd/stipendium</c:v>
                </c:pt>
              </c:strCache>
            </c:strRef>
          </c:cat>
          <c:val>
            <c:numRef>
              <c:f>Blad1!$C$2:$C$12</c:f>
              <c:numCache>
                <c:formatCode>General</c:formatCode>
                <c:ptCount val="11"/>
                <c:pt idx="0">
                  <c:v>54</c:v>
                </c:pt>
                <c:pt idx="1">
                  <c:v>58</c:v>
                </c:pt>
                <c:pt idx="2">
                  <c:v>51</c:v>
                </c:pt>
                <c:pt idx="3">
                  <c:v>29</c:v>
                </c:pt>
                <c:pt idx="4">
                  <c:v>37</c:v>
                </c:pt>
                <c:pt idx="5">
                  <c:v>44</c:v>
                </c:pt>
                <c:pt idx="6">
                  <c:v>64</c:v>
                </c:pt>
                <c:pt idx="7">
                  <c:v>53</c:v>
                </c:pt>
                <c:pt idx="8">
                  <c:v>66</c:v>
                </c:pt>
              </c:numCache>
            </c:numRef>
          </c:val>
          <c:extLst>
            <c:ext xmlns:c16="http://schemas.microsoft.com/office/drawing/2014/chart" uri="{C3380CC4-5D6E-409C-BE32-E72D297353CC}">
              <c16:uniqueId val="{00000000-A3FC-4163-8CF1-505FC601DAFE}"/>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0" i="0" baseline="0" dirty="0">
                <a:effectLst/>
              </a:rPr>
              <a:t>Bas: </a:t>
            </a:r>
            <a:r>
              <a:rPr lang="en-US" sz="1800" b="0" i="0" baseline="0" dirty="0" err="1">
                <a:effectLst/>
              </a:rPr>
              <a:t>Ställer</a:t>
            </a:r>
            <a:r>
              <a:rPr lang="en-US" sz="1800" b="0" i="0" baseline="0" dirty="0">
                <a:effectLst/>
              </a:rPr>
              <a:t> </a:t>
            </a:r>
            <a:r>
              <a:rPr lang="en-US" sz="1800" b="0" i="0" baseline="0" dirty="0" err="1">
                <a:effectLst/>
              </a:rPr>
              <a:t>inkomstkrav</a:t>
            </a:r>
            <a:r>
              <a:rPr lang="en-US" sz="1800" b="0" i="0" baseline="0" dirty="0">
                <a:effectLst/>
              </a:rPr>
              <a:t> (176/171) </a:t>
            </a:r>
            <a:endParaRPr lang="sv-SE" dirty="0">
              <a:effectLst/>
            </a:endParaRPr>
          </a:p>
          <a:p>
            <a:pPr>
              <a:defRPr/>
            </a:pPr>
            <a:r>
              <a:rPr lang="sv-SE" sz="1862" b="0" i="0" u="none" strike="noStrike" baseline="0" dirty="0"/>
              <a:t>Godkänner ni förmögenhet när ni ställer krav på lägsta inkomst?</a:t>
            </a:r>
            <a:endParaRPr lang="en-US" i="1" dirty="0"/>
          </a:p>
        </c:rich>
      </c:tx>
      <c:layout>
        <c:manualLayout>
          <c:xMode val="edge"/>
          <c:yMode val="edge"/>
          <c:x val="0.20571875000000001"/>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4.243069225721785E-2"/>
          <c:y val="2.5765596920168596E-2"/>
          <c:w val="0.95756930774278215"/>
          <c:h val="0.77419305920093318"/>
        </c:manualLayout>
      </c:layout>
      <c:barChart>
        <c:barDir val="col"/>
        <c:grouping val="clustered"/>
        <c:varyColors val="0"/>
        <c:ser>
          <c:idx val="0"/>
          <c:order val="0"/>
          <c:tx>
            <c:strRef>
              <c:f>Blad1!$B$1</c:f>
              <c:strCache>
                <c:ptCount val="1"/>
                <c:pt idx="0">
                  <c:v>Kommunala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5"/>
                <c:pt idx="0">
                  <c:v>Alltid</c:v>
                </c:pt>
                <c:pt idx="1">
                  <c:v>Oftast</c:v>
                </c:pt>
                <c:pt idx="2">
                  <c:v>Sällan</c:v>
                </c:pt>
                <c:pt idx="3">
                  <c:v>Aldrig</c:v>
                </c:pt>
                <c:pt idx="4">
                  <c:v>Vet inte</c:v>
                </c:pt>
              </c:strCache>
            </c:strRef>
          </c:cat>
          <c:val>
            <c:numRef>
              <c:f>Blad1!$B$2:$B$12</c:f>
              <c:numCache>
                <c:formatCode>General</c:formatCode>
                <c:ptCount val="11"/>
                <c:pt idx="0">
                  <c:v>23</c:v>
                </c:pt>
                <c:pt idx="1">
                  <c:v>13</c:v>
                </c:pt>
                <c:pt idx="2">
                  <c:v>24</c:v>
                </c:pt>
                <c:pt idx="3">
                  <c:v>25</c:v>
                </c:pt>
                <c:pt idx="4">
                  <c:v>14</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5"/>
                <c:pt idx="0">
                  <c:v>Alltid</c:v>
                </c:pt>
                <c:pt idx="1">
                  <c:v>Oftast</c:v>
                </c:pt>
                <c:pt idx="2">
                  <c:v>Sällan</c:v>
                </c:pt>
                <c:pt idx="3">
                  <c:v>Aldrig</c:v>
                </c:pt>
                <c:pt idx="4">
                  <c:v>Vet inte</c:v>
                </c:pt>
              </c:strCache>
            </c:strRef>
          </c:cat>
          <c:val>
            <c:numRef>
              <c:f>Blad1!$C$2:$C$12</c:f>
              <c:numCache>
                <c:formatCode>General</c:formatCode>
                <c:ptCount val="11"/>
                <c:pt idx="0">
                  <c:v>13</c:v>
                </c:pt>
                <c:pt idx="1">
                  <c:v>23</c:v>
                </c:pt>
                <c:pt idx="2">
                  <c:v>30</c:v>
                </c:pt>
                <c:pt idx="3">
                  <c:v>18</c:v>
                </c:pt>
                <c:pt idx="4">
                  <c:v>16</c:v>
                </c:pt>
              </c:numCache>
            </c:numRef>
          </c:val>
          <c:extLst>
            <c:ext xmlns:c16="http://schemas.microsoft.com/office/drawing/2014/chart" uri="{C3380CC4-5D6E-409C-BE32-E72D297353CC}">
              <c16:uniqueId val="{00000000-A3FC-4163-8CF1-505FC601DAFE}"/>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r>
              <a:rPr lang="en-US" sz="1800" b="0" i="0" baseline="0" dirty="0">
                <a:effectLst/>
              </a:rPr>
              <a:t>Bas: </a:t>
            </a:r>
            <a:r>
              <a:rPr lang="en-US" sz="1800" b="0" i="0" baseline="0" dirty="0" err="1">
                <a:effectLst/>
              </a:rPr>
              <a:t>Ställer</a:t>
            </a:r>
            <a:r>
              <a:rPr lang="en-US" sz="1800" b="0" i="0" baseline="0" dirty="0">
                <a:effectLst/>
              </a:rPr>
              <a:t> </a:t>
            </a:r>
            <a:r>
              <a:rPr lang="en-US" sz="1800" b="0" i="0" baseline="0" dirty="0" err="1">
                <a:effectLst/>
              </a:rPr>
              <a:t>inkomstkrav</a:t>
            </a:r>
            <a:r>
              <a:rPr lang="en-US" sz="1800" b="0" i="0" baseline="0" dirty="0">
                <a:effectLst/>
              </a:rPr>
              <a:t> (176/171)  </a:t>
            </a:r>
            <a:endParaRPr lang="sv-SE"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r>
              <a:rPr lang="sv-SE" sz="1862" b="0" i="0" u="none" strike="noStrike" baseline="0" dirty="0"/>
              <a:t>Godkänner ni borgensman eller kommunal hyresgaranti när ni ställer krav på lägsta inkomst?</a:t>
            </a:r>
            <a:endParaRPr lang="en-US" i="1" dirty="0"/>
          </a:p>
        </c:rich>
      </c:tx>
      <c:layout>
        <c:manualLayout>
          <c:xMode val="edge"/>
          <c:yMode val="edge"/>
          <c:x val="0.20571875000000001"/>
          <c:y val="0"/>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endParaRPr lang="sv-SE"/>
        </a:p>
      </c:txPr>
    </c:title>
    <c:autoTitleDeleted val="0"/>
    <c:plotArea>
      <c:layout>
        <c:manualLayout>
          <c:layoutTarget val="inner"/>
          <c:xMode val="edge"/>
          <c:yMode val="edge"/>
          <c:x val="4.243069225721785E-2"/>
          <c:y val="7.5224638651235062E-2"/>
          <c:w val="0.95756930774278215"/>
          <c:h val="0.77419305920093318"/>
        </c:manualLayout>
      </c:layout>
      <c:barChart>
        <c:barDir val="col"/>
        <c:grouping val="clustered"/>
        <c:varyColors val="0"/>
        <c:ser>
          <c:idx val="0"/>
          <c:order val="0"/>
          <c:tx>
            <c:strRef>
              <c:f>Blad1!$B$1</c:f>
              <c:strCache>
                <c:ptCount val="1"/>
                <c:pt idx="0">
                  <c:v>Kommunala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5"/>
                <c:pt idx="0">
                  <c:v>Alltid</c:v>
                </c:pt>
                <c:pt idx="1">
                  <c:v>Oftast</c:v>
                </c:pt>
                <c:pt idx="2">
                  <c:v>Sällan</c:v>
                </c:pt>
                <c:pt idx="3">
                  <c:v>Aldrig</c:v>
                </c:pt>
                <c:pt idx="4">
                  <c:v>Vet ej</c:v>
                </c:pt>
              </c:strCache>
            </c:strRef>
          </c:cat>
          <c:val>
            <c:numRef>
              <c:f>Blad1!$B$2:$B$12</c:f>
              <c:numCache>
                <c:formatCode>General</c:formatCode>
                <c:ptCount val="11"/>
                <c:pt idx="0">
                  <c:v>32</c:v>
                </c:pt>
                <c:pt idx="1">
                  <c:v>24</c:v>
                </c:pt>
                <c:pt idx="2">
                  <c:v>27</c:v>
                </c:pt>
                <c:pt idx="3">
                  <c:v>14</c:v>
                </c:pt>
                <c:pt idx="4">
                  <c:v>3</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5"/>
                <c:pt idx="0">
                  <c:v>Alltid</c:v>
                </c:pt>
                <c:pt idx="1">
                  <c:v>Oftast</c:v>
                </c:pt>
                <c:pt idx="2">
                  <c:v>Sällan</c:v>
                </c:pt>
                <c:pt idx="3">
                  <c:v>Aldrig</c:v>
                </c:pt>
                <c:pt idx="4">
                  <c:v>Vet ej</c:v>
                </c:pt>
              </c:strCache>
            </c:strRef>
          </c:cat>
          <c:val>
            <c:numRef>
              <c:f>Blad1!$C$2:$C$12</c:f>
              <c:numCache>
                <c:formatCode>General</c:formatCode>
                <c:ptCount val="11"/>
                <c:pt idx="0">
                  <c:v>22</c:v>
                </c:pt>
                <c:pt idx="1">
                  <c:v>39</c:v>
                </c:pt>
                <c:pt idx="2">
                  <c:v>26</c:v>
                </c:pt>
                <c:pt idx="3">
                  <c:v>11</c:v>
                </c:pt>
                <c:pt idx="4">
                  <c:v>2</c:v>
                </c:pt>
              </c:numCache>
            </c:numRef>
          </c:val>
          <c:extLst>
            <c:ext xmlns:c16="http://schemas.microsoft.com/office/drawing/2014/chart" uri="{C3380CC4-5D6E-409C-BE32-E72D297353CC}">
              <c16:uniqueId val="{00000000-A3FC-4163-8CF1-505FC601DAFE}"/>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Bas: </a:t>
            </a:r>
            <a:r>
              <a:rPr lang="en-US" dirty="0" err="1"/>
              <a:t>Händer</a:t>
            </a:r>
            <a:r>
              <a:rPr lang="en-US" dirty="0"/>
              <a:t> </a:t>
            </a:r>
            <a:r>
              <a:rPr lang="en-US" dirty="0" err="1"/>
              <a:t>att</a:t>
            </a:r>
            <a:r>
              <a:rPr lang="en-US" dirty="0"/>
              <a:t> </a:t>
            </a:r>
            <a:r>
              <a:rPr lang="en-US" dirty="0" err="1"/>
              <a:t>borgensman</a:t>
            </a:r>
            <a:r>
              <a:rPr lang="en-US" dirty="0"/>
              <a:t>/</a:t>
            </a:r>
            <a:r>
              <a:rPr lang="en-US" dirty="0" err="1"/>
              <a:t>kommunal</a:t>
            </a:r>
            <a:r>
              <a:rPr lang="en-US" dirty="0"/>
              <a:t> </a:t>
            </a:r>
            <a:r>
              <a:rPr lang="en-US" dirty="0" err="1"/>
              <a:t>hyresgaranti</a:t>
            </a:r>
            <a:r>
              <a:rPr lang="en-US" dirty="0"/>
              <a:t> </a:t>
            </a:r>
            <a:r>
              <a:rPr lang="en-US" dirty="0" err="1"/>
              <a:t>leder</a:t>
            </a:r>
            <a:r>
              <a:rPr lang="en-US" dirty="0"/>
              <a:t> till </a:t>
            </a:r>
            <a:r>
              <a:rPr lang="en-US" dirty="0" err="1"/>
              <a:t>godkännande</a:t>
            </a:r>
            <a:r>
              <a:rPr lang="en-US" dirty="0"/>
              <a:t> av </a:t>
            </a:r>
            <a:r>
              <a:rPr lang="en-US" dirty="0" err="1"/>
              <a:t>hyresgäst</a:t>
            </a:r>
            <a:r>
              <a:rPr lang="en-US" sz="1862" b="0" i="0" u="none" strike="noStrike" baseline="0" dirty="0">
                <a:effectLst/>
              </a:rPr>
              <a:t>(146/149)</a:t>
            </a:r>
            <a:r>
              <a:rPr lang="en-US" dirty="0"/>
              <a:t> </a:t>
            </a:r>
          </a:p>
          <a:p>
            <a:pPr>
              <a:defRPr/>
            </a:pPr>
            <a:r>
              <a:rPr lang="sv-SE" sz="1862" b="0" i="0" u="none" strike="noStrike" baseline="0" dirty="0"/>
              <a:t>I vilka fall kan dessa leda till godkännande av hyresgästen ? Andel som svarat </a:t>
            </a:r>
            <a:r>
              <a:rPr lang="sv-SE" sz="1862" b="0" i="1" u="none" strike="noStrike" baseline="0" dirty="0"/>
              <a:t>Alltid</a:t>
            </a:r>
            <a:r>
              <a:rPr lang="sv-SE" sz="1862" b="0" i="0" u="none" strike="noStrike" baseline="0" dirty="0"/>
              <a:t> eller </a:t>
            </a:r>
            <a:r>
              <a:rPr lang="sv-SE" sz="1862" b="0" i="1" u="none" strike="noStrike" baseline="0" dirty="0"/>
              <a:t>Oftast</a:t>
            </a:r>
            <a:endParaRPr lang="en-US" i="1" dirty="0"/>
          </a:p>
        </c:rich>
      </c:tx>
      <c:layout>
        <c:manualLayout>
          <c:xMode val="edge"/>
          <c:yMode val="edge"/>
          <c:x val="0.20571875000000001"/>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3.2014025590551179E-2"/>
          <c:y val="7.1103051840312848E-2"/>
          <c:w val="0.95756930774278215"/>
          <c:h val="0.77419305920093318"/>
        </c:manualLayout>
      </c:layout>
      <c:barChart>
        <c:barDir val="col"/>
        <c:grouping val="clustered"/>
        <c:varyColors val="0"/>
        <c:ser>
          <c:idx val="0"/>
          <c:order val="0"/>
          <c:tx>
            <c:strRef>
              <c:f>Blad1!$B$1</c:f>
              <c:strCache>
                <c:ptCount val="1"/>
                <c:pt idx="0">
                  <c:v>Kommunala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5"/>
                <c:pt idx="0">
                  <c:v>För låg inkomst</c:v>
                </c:pt>
                <c:pt idx="1">
                  <c:v>Fel inkomstslag</c:v>
                </c:pt>
                <c:pt idx="2">
                  <c:v>Skuld hos kronofogden</c:v>
                </c:pt>
                <c:pt idx="3">
                  <c:v>Fel anställningsform</c:v>
                </c:pt>
                <c:pt idx="4">
                  <c:v>Misskött hyra</c:v>
                </c:pt>
              </c:strCache>
            </c:strRef>
          </c:cat>
          <c:val>
            <c:numRef>
              <c:f>Blad1!$B$2:$B$12</c:f>
              <c:numCache>
                <c:formatCode>General</c:formatCode>
                <c:ptCount val="11"/>
                <c:pt idx="0">
                  <c:v>78</c:v>
                </c:pt>
                <c:pt idx="1">
                  <c:v>46</c:v>
                </c:pt>
                <c:pt idx="2">
                  <c:v>47</c:v>
                </c:pt>
                <c:pt idx="3">
                  <c:v>45</c:v>
                </c:pt>
                <c:pt idx="4">
                  <c:v>30</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5"/>
                <c:pt idx="0">
                  <c:v>För låg inkomst</c:v>
                </c:pt>
                <c:pt idx="1">
                  <c:v>Fel inkomstslag</c:v>
                </c:pt>
                <c:pt idx="2">
                  <c:v>Skuld hos kronofogden</c:v>
                </c:pt>
                <c:pt idx="3">
                  <c:v>Fel anställningsform</c:v>
                </c:pt>
                <c:pt idx="4">
                  <c:v>Misskött hyra</c:v>
                </c:pt>
              </c:strCache>
            </c:strRef>
          </c:cat>
          <c:val>
            <c:numRef>
              <c:f>Blad1!$C$2:$C$12</c:f>
              <c:numCache>
                <c:formatCode>General</c:formatCode>
                <c:ptCount val="11"/>
                <c:pt idx="0">
                  <c:v>78</c:v>
                </c:pt>
                <c:pt idx="1">
                  <c:v>42</c:v>
                </c:pt>
                <c:pt idx="2">
                  <c:v>36</c:v>
                </c:pt>
                <c:pt idx="3">
                  <c:v>43</c:v>
                </c:pt>
                <c:pt idx="4">
                  <c:v>16</c:v>
                </c:pt>
              </c:numCache>
            </c:numRef>
          </c:val>
          <c:extLst>
            <c:ext xmlns:c16="http://schemas.microsoft.com/office/drawing/2014/chart" uri="{C3380CC4-5D6E-409C-BE32-E72D297353CC}">
              <c16:uniqueId val="{00000000-A3FC-4163-8CF1-505FC601DAFE}"/>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Bas: </a:t>
            </a:r>
            <a:r>
              <a:rPr lang="en-US" dirty="0" err="1"/>
              <a:t>Migranter</a:t>
            </a:r>
            <a:r>
              <a:rPr lang="en-US" baseline="0" dirty="0"/>
              <a:t> </a:t>
            </a:r>
            <a:r>
              <a:rPr lang="en-US" sz="1862" b="0" i="0" u="none" strike="noStrike" baseline="0" dirty="0">
                <a:effectLst/>
              </a:rPr>
              <a:t>(1000)</a:t>
            </a:r>
            <a:r>
              <a:rPr lang="en-US" dirty="0"/>
              <a:t> </a:t>
            </a:r>
          </a:p>
          <a:p>
            <a:pPr>
              <a:defRPr/>
            </a:pPr>
            <a:r>
              <a:rPr lang="sv-SE" sz="1862" b="0" i="0" u="none" strike="noStrike" baseline="0" dirty="0"/>
              <a:t>I vilket land är du född?</a:t>
            </a:r>
            <a:endParaRPr lang="en-US" dirty="0"/>
          </a:p>
        </c:rich>
      </c:tx>
      <c:layout>
        <c:manualLayout>
          <c:xMode val="edge"/>
          <c:yMode val="edge"/>
          <c:x val="0.27134374999999999"/>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4.243069225721785E-2"/>
          <c:y val="8.1407018867618364E-2"/>
          <c:w val="0.95756930774278215"/>
          <c:h val="0.81128730624282475"/>
        </c:manualLayout>
      </c:layout>
      <c:barChart>
        <c:barDir val="col"/>
        <c:grouping val="clustered"/>
        <c:varyColors val="0"/>
        <c:ser>
          <c:idx val="0"/>
          <c:order val="0"/>
          <c:tx>
            <c:strRef>
              <c:f>Blad1!$B$1</c:f>
              <c:strCache>
                <c:ptCount val="1"/>
                <c:pt idx="0">
                  <c:v>Migranter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4"/>
                <c:pt idx="0">
                  <c:v>Sverige</c:v>
                </c:pt>
                <c:pt idx="1">
                  <c:v>Europa</c:v>
                </c:pt>
                <c:pt idx="2">
                  <c:v>Utanför Europa</c:v>
                </c:pt>
                <c:pt idx="3">
                  <c:v>Ej svar</c:v>
                </c:pt>
              </c:strCache>
            </c:strRef>
          </c:cat>
          <c:val>
            <c:numRef>
              <c:f>Blad1!$B$2:$B$12</c:f>
              <c:numCache>
                <c:formatCode>General</c:formatCode>
                <c:ptCount val="11"/>
                <c:pt idx="0">
                  <c:v>3</c:v>
                </c:pt>
                <c:pt idx="1">
                  <c:v>0</c:v>
                </c:pt>
                <c:pt idx="2">
                  <c:v>93</c:v>
                </c:pt>
                <c:pt idx="3">
                  <c:v>3</c:v>
                </c:pt>
              </c:numCache>
            </c:numRef>
          </c:val>
          <c:extLst>
            <c:ext xmlns:c16="http://schemas.microsoft.com/office/drawing/2014/chart" uri="{C3380CC4-5D6E-409C-BE32-E72D297353CC}">
              <c16:uniqueId val="{00000000-C8D1-4755-A8B0-D33EE66D8758}"/>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Bas: </a:t>
            </a:r>
            <a:r>
              <a:rPr lang="en-US" dirty="0" err="1"/>
              <a:t>Händer</a:t>
            </a:r>
            <a:r>
              <a:rPr lang="en-US" dirty="0"/>
              <a:t> </a:t>
            </a:r>
            <a:r>
              <a:rPr lang="en-US" dirty="0" err="1"/>
              <a:t>att</a:t>
            </a:r>
            <a:r>
              <a:rPr lang="en-US" dirty="0"/>
              <a:t> </a:t>
            </a:r>
            <a:r>
              <a:rPr lang="en-US" dirty="0" err="1"/>
              <a:t>borgensman</a:t>
            </a:r>
            <a:r>
              <a:rPr lang="en-US" dirty="0"/>
              <a:t>/</a:t>
            </a:r>
            <a:r>
              <a:rPr lang="en-US" dirty="0" err="1"/>
              <a:t>kommunal</a:t>
            </a:r>
            <a:r>
              <a:rPr lang="en-US" dirty="0"/>
              <a:t> </a:t>
            </a:r>
            <a:r>
              <a:rPr lang="en-US" dirty="0" err="1"/>
              <a:t>hyresgaranti</a:t>
            </a:r>
            <a:r>
              <a:rPr lang="en-US" dirty="0"/>
              <a:t> </a:t>
            </a:r>
            <a:r>
              <a:rPr lang="en-US" dirty="0" err="1"/>
              <a:t>leder</a:t>
            </a:r>
            <a:r>
              <a:rPr lang="en-US" dirty="0"/>
              <a:t> till </a:t>
            </a:r>
            <a:r>
              <a:rPr lang="en-US" dirty="0" err="1"/>
              <a:t>godkännande</a:t>
            </a:r>
            <a:r>
              <a:rPr lang="en-US" dirty="0"/>
              <a:t> av </a:t>
            </a:r>
            <a:r>
              <a:rPr lang="en-US" dirty="0" err="1"/>
              <a:t>hyresgäst</a:t>
            </a:r>
            <a:r>
              <a:rPr lang="en-US" sz="1862" b="0" i="0" u="none" strike="noStrike" baseline="0" dirty="0">
                <a:effectLst/>
              </a:rPr>
              <a:t>(146/149)</a:t>
            </a:r>
            <a:r>
              <a:rPr lang="en-US" dirty="0"/>
              <a:t> </a:t>
            </a:r>
          </a:p>
          <a:p>
            <a:pPr>
              <a:defRPr/>
            </a:pPr>
            <a:r>
              <a:rPr lang="sv-SE" sz="1862" b="0" i="0" u="none" strike="noStrike" baseline="0" dirty="0"/>
              <a:t>Hur många tillträden har ni senaste året beviljat med stöd av dessa alternativ?</a:t>
            </a:r>
            <a:endParaRPr lang="en-US" i="1" dirty="0"/>
          </a:p>
        </c:rich>
      </c:tx>
      <c:layout>
        <c:manualLayout>
          <c:xMode val="edge"/>
          <c:yMode val="edge"/>
          <c:x val="0.20571875000000001"/>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3.3055692257217849E-2"/>
          <c:y val="5.461670459662403E-2"/>
          <c:w val="0.95756930774278215"/>
          <c:h val="0.77419305920093318"/>
        </c:manualLayout>
      </c:layout>
      <c:barChart>
        <c:barDir val="col"/>
        <c:grouping val="clustered"/>
        <c:varyColors val="0"/>
        <c:ser>
          <c:idx val="0"/>
          <c:order val="0"/>
          <c:tx>
            <c:strRef>
              <c:f>Blad1!$B$1</c:f>
              <c:strCache>
                <c:ptCount val="1"/>
                <c:pt idx="0">
                  <c:v>Kommunala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6"/>
                <c:pt idx="0">
                  <c:v>Inga</c:v>
                </c:pt>
                <c:pt idx="1">
                  <c:v>1 till 10</c:v>
                </c:pt>
                <c:pt idx="2">
                  <c:v>11 till 20</c:v>
                </c:pt>
                <c:pt idx="3">
                  <c:v>21 till 30</c:v>
                </c:pt>
                <c:pt idx="4">
                  <c:v>31-40</c:v>
                </c:pt>
                <c:pt idx="5">
                  <c:v>41 eller fler</c:v>
                </c:pt>
              </c:strCache>
            </c:strRef>
          </c:cat>
          <c:val>
            <c:numRef>
              <c:f>Blad1!$B$2:$B$12</c:f>
              <c:numCache>
                <c:formatCode>General</c:formatCode>
                <c:ptCount val="11"/>
                <c:pt idx="0">
                  <c:v>10</c:v>
                </c:pt>
                <c:pt idx="1">
                  <c:v>60</c:v>
                </c:pt>
                <c:pt idx="2">
                  <c:v>18</c:v>
                </c:pt>
                <c:pt idx="3">
                  <c:v>5</c:v>
                </c:pt>
                <c:pt idx="4">
                  <c:v>1</c:v>
                </c:pt>
                <c:pt idx="5">
                  <c:v>5</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6"/>
                <c:pt idx="0">
                  <c:v>Inga</c:v>
                </c:pt>
                <c:pt idx="1">
                  <c:v>1 till 10</c:v>
                </c:pt>
                <c:pt idx="2">
                  <c:v>11 till 20</c:v>
                </c:pt>
                <c:pt idx="3">
                  <c:v>21 till 30</c:v>
                </c:pt>
                <c:pt idx="4">
                  <c:v>31-40</c:v>
                </c:pt>
                <c:pt idx="5">
                  <c:v>41 eller fler</c:v>
                </c:pt>
              </c:strCache>
            </c:strRef>
          </c:cat>
          <c:val>
            <c:numRef>
              <c:f>Blad1!$C$2:$C$12</c:f>
              <c:numCache>
                <c:formatCode>General</c:formatCode>
                <c:ptCount val="11"/>
                <c:pt idx="0">
                  <c:v>22</c:v>
                </c:pt>
                <c:pt idx="1">
                  <c:v>62</c:v>
                </c:pt>
                <c:pt idx="2">
                  <c:v>9</c:v>
                </c:pt>
                <c:pt idx="3">
                  <c:v>3</c:v>
                </c:pt>
                <c:pt idx="4">
                  <c:v>1</c:v>
                </c:pt>
                <c:pt idx="5">
                  <c:v>3</c:v>
                </c:pt>
              </c:numCache>
            </c:numRef>
          </c:val>
          <c:extLst>
            <c:ext xmlns:c16="http://schemas.microsoft.com/office/drawing/2014/chart" uri="{C3380CC4-5D6E-409C-BE32-E72D297353CC}">
              <c16:uniqueId val="{00000000-A3FC-4163-8CF1-505FC601DAFE}"/>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0" i="0" baseline="0" dirty="0">
                <a:effectLst/>
              </a:rPr>
              <a:t>Bas: </a:t>
            </a:r>
            <a:r>
              <a:rPr lang="en-US" sz="1800" b="0" i="0" baseline="0" dirty="0" err="1">
                <a:effectLst/>
              </a:rPr>
              <a:t>Kommunala</a:t>
            </a:r>
            <a:r>
              <a:rPr lang="en-US" sz="1800" b="0" i="0" baseline="0" dirty="0">
                <a:effectLst/>
              </a:rPr>
              <a:t>/</a:t>
            </a:r>
            <a:r>
              <a:rPr lang="en-US" sz="1800" b="0" i="0" baseline="0" dirty="0" err="1">
                <a:effectLst/>
              </a:rPr>
              <a:t>Privata</a:t>
            </a:r>
            <a:r>
              <a:rPr lang="en-US" sz="1800" b="0" i="0" baseline="0" dirty="0">
                <a:effectLst/>
              </a:rPr>
              <a:t> (202/208) </a:t>
            </a:r>
            <a:endParaRPr lang="sv-SE" dirty="0">
              <a:effectLst/>
            </a:endParaRPr>
          </a:p>
          <a:p>
            <a:pPr>
              <a:defRPr/>
            </a:pPr>
            <a:r>
              <a:rPr lang="sv-SE" sz="1800" b="0" i="0" u="none" strike="noStrike" baseline="0" dirty="0"/>
              <a:t>Vilka anställningsformer godkänner ni att den bostadssökande har för att bli godkänd som hyresgäst?</a:t>
            </a:r>
            <a:endParaRPr lang="en-US" i="1" dirty="0"/>
          </a:p>
        </c:rich>
      </c:tx>
      <c:layout>
        <c:manualLayout>
          <c:xMode val="edge"/>
          <c:yMode val="edge"/>
          <c:x val="0.20538541666666665"/>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4.243069225721785E-2"/>
          <c:y val="7.1103051840312848E-2"/>
          <c:w val="0.95756930774278215"/>
          <c:h val="0.77419305920093318"/>
        </c:manualLayout>
      </c:layout>
      <c:barChart>
        <c:barDir val="col"/>
        <c:grouping val="clustered"/>
        <c:varyColors val="0"/>
        <c:ser>
          <c:idx val="0"/>
          <c:order val="0"/>
          <c:tx>
            <c:strRef>
              <c:f>Blad1!$B$1</c:f>
              <c:strCache>
                <c:ptCount val="1"/>
                <c:pt idx="0">
                  <c:v>Kommunala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9"/>
                <c:pt idx="0">
                  <c:v>Deltid</c:v>
                </c:pt>
                <c:pt idx="1">
                  <c:v>Projekt</c:v>
                </c:pt>
                <c:pt idx="2">
                  <c:v>Visstid</c:v>
                </c:pt>
                <c:pt idx="3">
                  <c:v>Timanst.</c:v>
                </c:pt>
                <c:pt idx="4">
                  <c:v>Prov</c:v>
                </c:pt>
                <c:pt idx="5">
                  <c:v>Tillsvidare</c:v>
                </c:pt>
                <c:pt idx="6">
                  <c:v>Egenföretagare</c:v>
                </c:pt>
                <c:pt idx="7">
                  <c:v>Saknar betydelse</c:v>
                </c:pt>
                <c:pt idx="8">
                  <c:v>Annat</c:v>
                </c:pt>
              </c:strCache>
            </c:strRef>
          </c:cat>
          <c:val>
            <c:numRef>
              <c:f>Blad1!$B$2:$B$12</c:f>
              <c:numCache>
                <c:formatCode>General</c:formatCode>
                <c:ptCount val="11"/>
                <c:pt idx="0">
                  <c:v>54</c:v>
                </c:pt>
                <c:pt idx="1">
                  <c:v>51</c:v>
                </c:pt>
                <c:pt idx="2">
                  <c:v>50</c:v>
                </c:pt>
                <c:pt idx="3">
                  <c:v>47</c:v>
                </c:pt>
                <c:pt idx="4">
                  <c:v>42</c:v>
                </c:pt>
                <c:pt idx="5">
                  <c:v>59</c:v>
                </c:pt>
                <c:pt idx="6">
                  <c:v>56</c:v>
                </c:pt>
                <c:pt idx="7">
                  <c:v>39</c:v>
                </c:pt>
                <c:pt idx="8">
                  <c:v>4</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9"/>
                <c:pt idx="0">
                  <c:v>Deltid</c:v>
                </c:pt>
                <c:pt idx="1">
                  <c:v>Projekt</c:v>
                </c:pt>
                <c:pt idx="2">
                  <c:v>Visstid</c:v>
                </c:pt>
                <c:pt idx="3">
                  <c:v>Timanst.</c:v>
                </c:pt>
                <c:pt idx="4">
                  <c:v>Prov</c:v>
                </c:pt>
                <c:pt idx="5">
                  <c:v>Tillsvidare</c:v>
                </c:pt>
                <c:pt idx="6">
                  <c:v>Egenföretagare</c:v>
                </c:pt>
                <c:pt idx="7">
                  <c:v>Saknar betydelse</c:v>
                </c:pt>
                <c:pt idx="8">
                  <c:v>Annat</c:v>
                </c:pt>
              </c:strCache>
            </c:strRef>
          </c:cat>
          <c:val>
            <c:numRef>
              <c:f>Blad1!$C$2:$C$12</c:f>
              <c:numCache>
                <c:formatCode>General</c:formatCode>
                <c:ptCount val="11"/>
                <c:pt idx="0">
                  <c:v>36</c:v>
                </c:pt>
                <c:pt idx="1">
                  <c:v>28</c:v>
                </c:pt>
                <c:pt idx="2">
                  <c:v>31</c:v>
                </c:pt>
                <c:pt idx="3">
                  <c:v>27</c:v>
                </c:pt>
                <c:pt idx="4">
                  <c:v>25</c:v>
                </c:pt>
                <c:pt idx="5">
                  <c:v>57</c:v>
                </c:pt>
                <c:pt idx="6">
                  <c:v>45</c:v>
                </c:pt>
                <c:pt idx="7">
                  <c:v>39</c:v>
                </c:pt>
                <c:pt idx="8">
                  <c:v>3</c:v>
                </c:pt>
              </c:numCache>
            </c:numRef>
          </c:val>
          <c:extLst>
            <c:ext xmlns:c16="http://schemas.microsoft.com/office/drawing/2014/chart" uri="{C3380CC4-5D6E-409C-BE32-E72D297353CC}">
              <c16:uniqueId val="{00000000-A3FC-4163-8CF1-505FC601DAFE}"/>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0" i="0" baseline="0" dirty="0">
                <a:effectLst/>
              </a:rPr>
              <a:t>Bas: </a:t>
            </a:r>
            <a:r>
              <a:rPr lang="en-US" sz="1800" b="0" i="0" baseline="0" dirty="0" err="1">
                <a:effectLst/>
              </a:rPr>
              <a:t>Kommunala</a:t>
            </a:r>
            <a:r>
              <a:rPr lang="en-US" sz="1800" b="0" i="0" baseline="0" dirty="0">
                <a:effectLst/>
              </a:rPr>
              <a:t>/</a:t>
            </a:r>
            <a:r>
              <a:rPr lang="en-US" sz="1800" b="0" i="0" baseline="0" dirty="0" err="1">
                <a:effectLst/>
              </a:rPr>
              <a:t>Privata</a:t>
            </a:r>
            <a:r>
              <a:rPr lang="en-US" sz="1800" b="0" i="0" baseline="0" dirty="0">
                <a:effectLst/>
              </a:rPr>
              <a:t> (202/208) </a:t>
            </a:r>
            <a:endParaRPr lang="sv-SE" dirty="0">
              <a:effectLst/>
            </a:endParaRPr>
          </a:p>
          <a:p>
            <a:pPr>
              <a:defRPr/>
            </a:pPr>
            <a:r>
              <a:rPr lang="sv-SE" sz="1800" b="0" i="0" u="none" strike="noStrike" baseline="0" dirty="0"/>
              <a:t>Hur ofta godkänner ni en hyresgäst trots att gästen har någon av följande betalningsanmärkningar</a:t>
            </a:r>
          </a:p>
          <a:p>
            <a:pPr>
              <a:defRPr/>
            </a:pPr>
            <a:r>
              <a:rPr lang="sv-SE" sz="1800" b="0" i="0" u="none" strike="noStrike" baseline="0" dirty="0"/>
              <a:t>eller skulder? </a:t>
            </a:r>
            <a:r>
              <a:rPr lang="sv-SE" sz="1862" b="0" i="0" u="none" strike="noStrike" baseline="0" dirty="0"/>
              <a:t>Andel som svarat </a:t>
            </a:r>
            <a:r>
              <a:rPr lang="sv-SE" sz="1862" b="0" i="1" u="none" strike="noStrike" baseline="0" dirty="0"/>
              <a:t>Alltid</a:t>
            </a:r>
            <a:r>
              <a:rPr lang="sv-SE" sz="1862" b="0" i="0" u="none" strike="noStrike" baseline="0" dirty="0"/>
              <a:t> eller </a:t>
            </a:r>
            <a:r>
              <a:rPr lang="sv-SE" sz="1862" b="0" i="1" u="none" strike="noStrike" baseline="0" dirty="0"/>
              <a:t>Oftast</a:t>
            </a:r>
            <a:endParaRPr lang="en-US" i="1" dirty="0"/>
          </a:p>
        </c:rich>
      </c:tx>
      <c:layout>
        <c:manualLayout>
          <c:xMode val="edge"/>
          <c:yMode val="edge"/>
          <c:x val="0.20467708333333337"/>
          <c:y val="4.1215868109222053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2.576402559055118E-2"/>
          <c:y val="7.3163845245773948E-2"/>
          <c:w val="0.95756930774278215"/>
          <c:h val="0.77419305920093318"/>
        </c:manualLayout>
      </c:layout>
      <c:barChart>
        <c:barDir val="col"/>
        <c:grouping val="clustered"/>
        <c:varyColors val="0"/>
        <c:ser>
          <c:idx val="0"/>
          <c:order val="0"/>
          <c:tx>
            <c:strRef>
              <c:f>Blad1!$B$1</c:f>
              <c:strCache>
                <c:ptCount val="1"/>
                <c:pt idx="0">
                  <c:v>Kommunala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6"/>
                <c:pt idx="0">
                  <c:v>1-2 bet.anm.</c:v>
                </c:pt>
                <c:pt idx="1">
                  <c:v>3-5 bet.anm.</c:v>
                </c:pt>
                <c:pt idx="2">
                  <c:v>Skuld hos kronofogden</c:v>
                </c:pt>
                <c:pt idx="3">
                  <c:v>Aktuell hyresskuld</c:v>
                </c:pt>
                <c:pt idx="4">
                  <c:v>Tidigare reglerad hyresskuld</c:v>
                </c:pt>
                <c:pt idx="5">
                  <c:v>Anmärkning om misskötsamhet</c:v>
                </c:pt>
              </c:strCache>
            </c:strRef>
          </c:cat>
          <c:val>
            <c:numRef>
              <c:f>Blad1!$B$2:$B$12</c:f>
              <c:numCache>
                <c:formatCode>General</c:formatCode>
                <c:ptCount val="11"/>
                <c:pt idx="0">
                  <c:v>38</c:v>
                </c:pt>
                <c:pt idx="1">
                  <c:v>13</c:v>
                </c:pt>
                <c:pt idx="2">
                  <c:v>9</c:v>
                </c:pt>
                <c:pt idx="3">
                  <c:v>0</c:v>
                </c:pt>
                <c:pt idx="4">
                  <c:v>50</c:v>
                </c:pt>
                <c:pt idx="5">
                  <c:v>7</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6"/>
                <c:pt idx="0">
                  <c:v>1-2 bet.anm.</c:v>
                </c:pt>
                <c:pt idx="1">
                  <c:v>3-5 bet.anm.</c:v>
                </c:pt>
                <c:pt idx="2">
                  <c:v>Skuld hos kronofogden</c:v>
                </c:pt>
                <c:pt idx="3">
                  <c:v>Aktuell hyresskuld</c:v>
                </c:pt>
                <c:pt idx="4">
                  <c:v>Tidigare reglerad hyresskuld</c:v>
                </c:pt>
                <c:pt idx="5">
                  <c:v>Anmärkning om misskötsamhet</c:v>
                </c:pt>
              </c:strCache>
            </c:strRef>
          </c:cat>
          <c:val>
            <c:numRef>
              <c:f>Blad1!$C$2:$C$12</c:f>
              <c:numCache>
                <c:formatCode>General</c:formatCode>
                <c:ptCount val="11"/>
                <c:pt idx="0">
                  <c:v>21</c:v>
                </c:pt>
                <c:pt idx="1">
                  <c:v>4</c:v>
                </c:pt>
                <c:pt idx="2">
                  <c:v>2</c:v>
                </c:pt>
                <c:pt idx="3">
                  <c:v>0</c:v>
                </c:pt>
                <c:pt idx="4">
                  <c:v>22</c:v>
                </c:pt>
                <c:pt idx="5">
                  <c:v>0</c:v>
                </c:pt>
              </c:numCache>
            </c:numRef>
          </c:val>
          <c:extLst>
            <c:ext xmlns:c16="http://schemas.microsoft.com/office/drawing/2014/chart" uri="{C3380CC4-5D6E-409C-BE32-E72D297353CC}">
              <c16:uniqueId val="{00000000-A3FC-4163-8CF1-505FC601DAFE}"/>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0" i="0" baseline="0" dirty="0">
                <a:effectLst/>
              </a:rPr>
              <a:t>Bas: </a:t>
            </a:r>
            <a:r>
              <a:rPr lang="en-US" sz="1800" b="0" i="0" baseline="0" dirty="0" err="1">
                <a:effectLst/>
              </a:rPr>
              <a:t>Kommunala</a:t>
            </a:r>
            <a:r>
              <a:rPr lang="en-US" sz="1800" b="0" i="0" baseline="0" dirty="0">
                <a:effectLst/>
              </a:rPr>
              <a:t>/</a:t>
            </a:r>
            <a:r>
              <a:rPr lang="en-US" sz="1800" b="0" i="0" baseline="0" dirty="0" err="1">
                <a:effectLst/>
              </a:rPr>
              <a:t>Privata</a:t>
            </a:r>
            <a:r>
              <a:rPr lang="en-US" sz="1800" b="0" i="0" baseline="0" dirty="0">
                <a:effectLst/>
              </a:rPr>
              <a:t> (202/208) </a:t>
            </a:r>
            <a:endParaRPr lang="sv-SE" dirty="0">
              <a:effectLst/>
            </a:endParaRPr>
          </a:p>
          <a:p>
            <a:pPr>
              <a:defRPr/>
            </a:pPr>
            <a:r>
              <a:rPr lang="sv-SE" sz="1862" b="0" i="0" u="none" strike="noStrike" baseline="0" dirty="0"/>
              <a:t>Har ni förändrat tillträdeskraven under de senaste två åren (24 månaderna)?</a:t>
            </a:r>
            <a:endParaRPr lang="en-US" i="1" dirty="0"/>
          </a:p>
        </c:rich>
      </c:tx>
      <c:layout>
        <c:manualLayout>
          <c:xMode val="edge"/>
          <c:yMode val="edge"/>
          <c:x val="0.20571875000000001"/>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4.243069225721785E-2"/>
          <c:y val="8.1407018867618364E-2"/>
          <c:w val="0.95756930774278215"/>
          <c:h val="0.77419305920093318"/>
        </c:manualLayout>
      </c:layout>
      <c:barChart>
        <c:barDir val="col"/>
        <c:grouping val="clustered"/>
        <c:varyColors val="0"/>
        <c:ser>
          <c:idx val="0"/>
          <c:order val="0"/>
          <c:tx>
            <c:strRef>
              <c:f>Blad1!$B$1</c:f>
              <c:strCache>
                <c:ptCount val="1"/>
                <c:pt idx="0">
                  <c:v>Kommunala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4"/>
                <c:pt idx="0">
                  <c:v>Ja</c:v>
                </c:pt>
                <c:pt idx="1">
                  <c:v>Nej</c:v>
                </c:pt>
                <c:pt idx="2">
                  <c:v>Vet ej</c:v>
                </c:pt>
                <c:pt idx="3">
                  <c:v>Vill ej svara</c:v>
                </c:pt>
              </c:strCache>
            </c:strRef>
          </c:cat>
          <c:val>
            <c:numRef>
              <c:f>Blad1!$B$2:$B$12</c:f>
              <c:numCache>
                <c:formatCode>General</c:formatCode>
                <c:ptCount val="11"/>
                <c:pt idx="0">
                  <c:v>28</c:v>
                </c:pt>
                <c:pt idx="1">
                  <c:v>70</c:v>
                </c:pt>
                <c:pt idx="2">
                  <c:v>2</c:v>
                </c:pt>
                <c:pt idx="3">
                  <c:v>0</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4"/>
                <c:pt idx="0">
                  <c:v>Ja</c:v>
                </c:pt>
                <c:pt idx="1">
                  <c:v>Nej</c:v>
                </c:pt>
                <c:pt idx="2">
                  <c:v>Vet ej</c:v>
                </c:pt>
                <c:pt idx="3">
                  <c:v>Vill ej svara</c:v>
                </c:pt>
              </c:strCache>
            </c:strRef>
          </c:cat>
          <c:val>
            <c:numRef>
              <c:f>Blad1!$C$2:$C$12</c:f>
              <c:numCache>
                <c:formatCode>General</c:formatCode>
                <c:ptCount val="11"/>
                <c:pt idx="0">
                  <c:v>17</c:v>
                </c:pt>
                <c:pt idx="1">
                  <c:v>80</c:v>
                </c:pt>
                <c:pt idx="2">
                  <c:v>1</c:v>
                </c:pt>
                <c:pt idx="3">
                  <c:v>1</c:v>
                </c:pt>
              </c:numCache>
            </c:numRef>
          </c:val>
          <c:extLst>
            <c:ext xmlns:c16="http://schemas.microsoft.com/office/drawing/2014/chart" uri="{C3380CC4-5D6E-409C-BE32-E72D297353CC}">
              <c16:uniqueId val="{00000000-A3FC-4163-8CF1-505FC601DAFE}"/>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Bas: Har </a:t>
            </a:r>
            <a:r>
              <a:rPr lang="en-US" dirty="0" err="1"/>
              <a:t>förändrat</a:t>
            </a:r>
            <a:r>
              <a:rPr lang="en-US" dirty="0"/>
              <a:t> </a:t>
            </a:r>
            <a:r>
              <a:rPr lang="en-US" dirty="0" err="1"/>
              <a:t>tillträdeskraven</a:t>
            </a:r>
            <a:r>
              <a:rPr lang="en-US" dirty="0"/>
              <a:t> </a:t>
            </a:r>
            <a:r>
              <a:rPr lang="en-US" sz="1862" b="0" i="0" u="none" strike="noStrike" baseline="0" dirty="0">
                <a:effectLst/>
              </a:rPr>
              <a:t>(57/36)</a:t>
            </a:r>
            <a:r>
              <a:rPr lang="en-US" dirty="0"/>
              <a:t> </a:t>
            </a:r>
          </a:p>
          <a:p>
            <a:pPr>
              <a:defRPr/>
            </a:pPr>
            <a:r>
              <a:rPr lang="sv-SE" sz="1862" b="0" i="0" u="none" strike="noStrike" baseline="0" dirty="0"/>
              <a:t>På vilket sätt har ni förändrat tillträdeskraven?</a:t>
            </a:r>
            <a:endParaRPr lang="en-US" i="1" dirty="0"/>
          </a:p>
        </c:rich>
      </c:tx>
      <c:layout>
        <c:manualLayout>
          <c:xMode val="edge"/>
          <c:yMode val="edge"/>
          <c:x val="0.20571875000000001"/>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4.243069225721785E-2"/>
          <c:y val="6.2859878218468446E-2"/>
          <c:w val="0.95756930774278215"/>
          <c:h val="0.77419305920093318"/>
        </c:manualLayout>
      </c:layout>
      <c:barChart>
        <c:barDir val="col"/>
        <c:grouping val="clustered"/>
        <c:varyColors val="0"/>
        <c:ser>
          <c:idx val="0"/>
          <c:order val="0"/>
          <c:tx>
            <c:strRef>
              <c:f>Blad1!$B$1</c:f>
              <c:strCache>
                <c:ptCount val="1"/>
                <c:pt idx="0">
                  <c:v>Kommunala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3"/>
                <c:pt idx="0">
                  <c:v>Höjt kraven</c:v>
                </c:pt>
                <c:pt idx="1">
                  <c:v>Sänkt kraven</c:v>
                </c:pt>
                <c:pt idx="2">
                  <c:v>Vill ej svara</c:v>
                </c:pt>
              </c:strCache>
            </c:strRef>
          </c:cat>
          <c:val>
            <c:numRef>
              <c:f>Blad1!$B$2:$B$12</c:f>
              <c:numCache>
                <c:formatCode>General</c:formatCode>
                <c:ptCount val="11"/>
                <c:pt idx="0">
                  <c:v>37</c:v>
                </c:pt>
                <c:pt idx="1">
                  <c:v>58</c:v>
                </c:pt>
                <c:pt idx="2">
                  <c:v>5</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3"/>
                <c:pt idx="0">
                  <c:v>Höjt kraven</c:v>
                </c:pt>
                <c:pt idx="1">
                  <c:v>Sänkt kraven</c:v>
                </c:pt>
                <c:pt idx="2">
                  <c:v>Vill ej svara</c:v>
                </c:pt>
              </c:strCache>
            </c:strRef>
          </c:cat>
          <c:val>
            <c:numRef>
              <c:f>Blad1!$C$2:$C$12</c:f>
              <c:numCache>
                <c:formatCode>General</c:formatCode>
                <c:ptCount val="11"/>
                <c:pt idx="0">
                  <c:v>64</c:v>
                </c:pt>
                <c:pt idx="1">
                  <c:v>28</c:v>
                </c:pt>
                <c:pt idx="2">
                  <c:v>8</c:v>
                </c:pt>
              </c:numCache>
            </c:numRef>
          </c:val>
          <c:extLst>
            <c:ext xmlns:c16="http://schemas.microsoft.com/office/drawing/2014/chart" uri="{C3380CC4-5D6E-409C-BE32-E72D297353CC}">
              <c16:uniqueId val="{00000000-A3FC-4163-8CF1-505FC601DAFE}"/>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Bas: Har </a:t>
            </a:r>
            <a:r>
              <a:rPr lang="en-US" dirty="0" err="1"/>
              <a:t>sänkt</a:t>
            </a:r>
            <a:r>
              <a:rPr lang="en-US" dirty="0"/>
              <a:t> </a:t>
            </a:r>
            <a:r>
              <a:rPr lang="en-US" dirty="0" err="1"/>
              <a:t>tillträdeskraven</a:t>
            </a:r>
            <a:r>
              <a:rPr lang="en-US" dirty="0"/>
              <a:t> </a:t>
            </a:r>
            <a:r>
              <a:rPr lang="en-US" sz="1862" b="0" i="0" u="none" strike="noStrike" baseline="0" dirty="0">
                <a:effectLst/>
              </a:rPr>
              <a:t>(33/10) </a:t>
            </a:r>
            <a:r>
              <a:rPr lang="en-US" sz="1862" b="1" i="0" u="none" strike="noStrike" baseline="0" dirty="0">
                <a:effectLst/>
              </a:rPr>
              <a:t>OBS! </a:t>
            </a:r>
            <a:r>
              <a:rPr lang="en-US" sz="1862" b="1" i="0" u="none" strike="noStrike" baseline="0" dirty="0" err="1">
                <a:effectLst/>
              </a:rPr>
              <a:t>Låg</a:t>
            </a:r>
            <a:r>
              <a:rPr lang="en-US" sz="1862" b="1" i="0" u="none" strike="noStrike" baseline="0" dirty="0">
                <a:effectLst/>
              </a:rPr>
              <a:t> bas</a:t>
            </a:r>
            <a:r>
              <a:rPr lang="en-US" b="1" dirty="0"/>
              <a:t> </a:t>
            </a:r>
          </a:p>
          <a:p>
            <a:pPr>
              <a:defRPr/>
            </a:pPr>
            <a:r>
              <a:rPr lang="sv-SE" sz="1800" b="0" i="0" u="none" strike="noStrike" baseline="0" dirty="0"/>
              <a:t>Känner du till SABO:s och Fastighetsägarnas vägledning om tillträdeskrav från 2018?</a:t>
            </a:r>
          </a:p>
        </c:rich>
      </c:tx>
      <c:layout>
        <c:manualLayout>
          <c:xMode val="edge"/>
          <c:yMode val="edge"/>
          <c:x val="0.2046770833333333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4.243069225721785E-2"/>
          <c:y val="8.1407018867618364E-2"/>
          <c:w val="0.95756930774278215"/>
          <c:h val="0.77419305920093318"/>
        </c:manualLayout>
      </c:layout>
      <c:barChart>
        <c:barDir val="col"/>
        <c:grouping val="clustered"/>
        <c:varyColors val="0"/>
        <c:ser>
          <c:idx val="0"/>
          <c:order val="0"/>
          <c:tx>
            <c:strRef>
              <c:f>Blad1!$B$1</c:f>
              <c:strCache>
                <c:ptCount val="1"/>
                <c:pt idx="0">
                  <c:v>Kommunala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4"/>
                <c:pt idx="0">
                  <c:v>Ja</c:v>
                </c:pt>
                <c:pt idx="1">
                  <c:v>Nej</c:v>
                </c:pt>
                <c:pt idx="2">
                  <c:v>Vet ej</c:v>
                </c:pt>
                <c:pt idx="3">
                  <c:v>Vill ej svara</c:v>
                </c:pt>
              </c:strCache>
            </c:strRef>
          </c:cat>
          <c:val>
            <c:numRef>
              <c:f>Blad1!$B$2:$B$12</c:f>
              <c:numCache>
                <c:formatCode>General</c:formatCode>
                <c:ptCount val="11"/>
                <c:pt idx="0">
                  <c:v>82</c:v>
                </c:pt>
                <c:pt idx="1">
                  <c:v>9</c:v>
                </c:pt>
                <c:pt idx="2">
                  <c:v>9</c:v>
                </c:pt>
                <c:pt idx="3">
                  <c:v>0</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4"/>
                <c:pt idx="0">
                  <c:v>Ja</c:v>
                </c:pt>
                <c:pt idx="1">
                  <c:v>Nej</c:v>
                </c:pt>
                <c:pt idx="2">
                  <c:v>Vet ej</c:v>
                </c:pt>
                <c:pt idx="3">
                  <c:v>Vill ej svara</c:v>
                </c:pt>
              </c:strCache>
            </c:strRef>
          </c:cat>
          <c:val>
            <c:numRef>
              <c:f>Blad1!$C$2:$C$12</c:f>
              <c:numCache>
                <c:formatCode>General</c:formatCode>
                <c:ptCount val="11"/>
                <c:pt idx="0">
                  <c:v>50</c:v>
                </c:pt>
                <c:pt idx="1">
                  <c:v>30</c:v>
                </c:pt>
                <c:pt idx="2">
                  <c:v>20</c:v>
                </c:pt>
                <c:pt idx="3">
                  <c:v>0</c:v>
                </c:pt>
              </c:numCache>
            </c:numRef>
          </c:val>
          <c:extLst>
            <c:ext xmlns:c16="http://schemas.microsoft.com/office/drawing/2014/chart" uri="{C3380CC4-5D6E-409C-BE32-E72D297353CC}">
              <c16:uniqueId val="{00000000-A3FC-4163-8CF1-505FC601DAFE}"/>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Bas: Har </a:t>
            </a:r>
            <a:r>
              <a:rPr lang="en-US" dirty="0" err="1"/>
              <a:t>sänkt</a:t>
            </a:r>
            <a:r>
              <a:rPr lang="en-US" dirty="0"/>
              <a:t> </a:t>
            </a:r>
            <a:r>
              <a:rPr lang="en-US" dirty="0" err="1"/>
              <a:t>kraven</a:t>
            </a:r>
            <a:r>
              <a:rPr lang="en-US" baseline="0" dirty="0"/>
              <a:t> </a:t>
            </a:r>
            <a:r>
              <a:rPr lang="en-US" baseline="0" dirty="0" err="1"/>
              <a:t>och</a:t>
            </a:r>
            <a:r>
              <a:rPr lang="en-US" baseline="0" dirty="0"/>
              <a:t> </a:t>
            </a:r>
            <a:r>
              <a:rPr lang="en-US" dirty="0" err="1"/>
              <a:t>Känner</a:t>
            </a:r>
            <a:r>
              <a:rPr lang="en-US" dirty="0"/>
              <a:t> till SABO:s</a:t>
            </a:r>
            <a:r>
              <a:rPr lang="en-US" baseline="0" dirty="0"/>
              <a:t> </a:t>
            </a:r>
            <a:r>
              <a:rPr lang="en-US" baseline="0" dirty="0" err="1"/>
              <a:t>och</a:t>
            </a:r>
            <a:r>
              <a:rPr lang="en-US" baseline="0" dirty="0"/>
              <a:t> </a:t>
            </a:r>
            <a:r>
              <a:rPr lang="en-US" baseline="0" dirty="0" err="1"/>
              <a:t>Fastighetsägarnas</a:t>
            </a:r>
            <a:r>
              <a:rPr lang="en-US" baseline="0" dirty="0"/>
              <a:t>…</a:t>
            </a:r>
            <a:r>
              <a:rPr lang="en-US" sz="1862" b="0" i="0" u="none" strike="noStrike" baseline="0" dirty="0">
                <a:effectLst/>
              </a:rPr>
              <a:t>(27/5) </a:t>
            </a:r>
            <a:r>
              <a:rPr lang="en-US" sz="1862" b="1" i="0" u="none" strike="noStrike" baseline="0" dirty="0">
                <a:effectLst/>
              </a:rPr>
              <a:t>OBS! </a:t>
            </a:r>
            <a:r>
              <a:rPr lang="en-US" sz="1862" b="1" i="0" u="none" strike="noStrike" baseline="0" dirty="0" err="1">
                <a:effectLst/>
              </a:rPr>
              <a:t>Låg</a:t>
            </a:r>
            <a:r>
              <a:rPr lang="en-US" sz="1862" b="1" i="0" u="none" strike="noStrike" baseline="0" dirty="0">
                <a:effectLst/>
              </a:rPr>
              <a:t> bas</a:t>
            </a:r>
            <a:r>
              <a:rPr lang="en-US" b="1" dirty="0"/>
              <a:t> </a:t>
            </a:r>
          </a:p>
          <a:p>
            <a:pPr>
              <a:defRPr/>
            </a:pPr>
            <a:r>
              <a:rPr lang="sv-SE" sz="1800" b="0" i="0" u="none" strike="noStrike" baseline="0" dirty="0"/>
              <a:t>Var det den vägledningen som var skälet till er sänkning av tillträdeskraven</a:t>
            </a:r>
          </a:p>
        </c:rich>
      </c:tx>
      <c:layout>
        <c:manualLayout>
          <c:xMode val="edge"/>
          <c:yMode val="edge"/>
          <c:x val="0.20780208333333333"/>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3.3055692257217856E-2"/>
          <c:y val="3.8130357352935212E-2"/>
          <c:w val="0.95756930774278215"/>
          <c:h val="0.77419305920093318"/>
        </c:manualLayout>
      </c:layout>
      <c:barChart>
        <c:barDir val="col"/>
        <c:grouping val="clustered"/>
        <c:varyColors val="0"/>
        <c:ser>
          <c:idx val="0"/>
          <c:order val="0"/>
          <c:tx>
            <c:strRef>
              <c:f>Blad1!$B$1</c:f>
              <c:strCache>
                <c:ptCount val="1"/>
                <c:pt idx="0">
                  <c:v>Kommunala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Blad1!$A$2:$A$11</c:f>
              <c:strCache>
                <c:ptCount val="3"/>
                <c:pt idx="0">
                  <c:v>Ja</c:v>
                </c:pt>
                <c:pt idx="1">
                  <c:v>Nej</c:v>
                </c:pt>
                <c:pt idx="2">
                  <c:v>Vet ej</c:v>
                </c:pt>
              </c:strCache>
            </c:strRef>
          </c:cat>
          <c:val>
            <c:numRef>
              <c:f>Blad1!$B$2:$B$11</c:f>
              <c:numCache>
                <c:formatCode>General</c:formatCode>
                <c:ptCount val="10"/>
                <c:pt idx="0">
                  <c:v>26</c:v>
                </c:pt>
                <c:pt idx="1">
                  <c:v>70</c:v>
                </c:pt>
                <c:pt idx="2">
                  <c:v>4</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Blad1!$A$2:$A$11</c:f>
              <c:strCache>
                <c:ptCount val="3"/>
                <c:pt idx="0">
                  <c:v>Ja</c:v>
                </c:pt>
                <c:pt idx="1">
                  <c:v>Nej</c:v>
                </c:pt>
                <c:pt idx="2">
                  <c:v>Vet ej</c:v>
                </c:pt>
              </c:strCache>
            </c:strRef>
          </c:cat>
          <c:val>
            <c:numRef>
              <c:f>Blad1!$C$2:$C$11</c:f>
              <c:numCache>
                <c:formatCode>General</c:formatCode>
                <c:ptCount val="10"/>
                <c:pt idx="0">
                  <c:v>20</c:v>
                </c:pt>
                <c:pt idx="1">
                  <c:v>80</c:v>
                </c:pt>
                <c:pt idx="2">
                  <c:v>0</c:v>
                </c:pt>
              </c:numCache>
            </c:numRef>
          </c:val>
          <c:extLst>
            <c:ext xmlns:c16="http://schemas.microsoft.com/office/drawing/2014/chart" uri="{C3380CC4-5D6E-409C-BE32-E72D297353CC}">
              <c16:uniqueId val="{00000000-A3FC-4163-8CF1-505FC601DAFE}"/>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Bas: Har </a:t>
            </a:r>
            <a:r>
              <a:rPr lang="en-US" dirty="0" err="1"/>
              <a:t>sänkt</a:t>
            </a:r>
            <a:r>
              <a:rPr lang="en-US" dirty="0"/>
              <a:t> </a:t>
            </a:r>
            <a:r>
              <a:rPr lang="en-US" dirty="0" err="1"/>
              <a:t>tillträdeskraven</a:t>
            </a:r>
            <a:r>
              <a:rPr lang="en-US" dirty="0"/>
              <a:t> </a:t>
            </a:r>
            <a:r>
              <a:rPr lang="en-US" sz="1862" b="0" i="0" u="none" strike="noStrike" baseline="0" dirty="0">
                <a:effectLst/>
              </a:rPr>
              <a:t>(33/10) </a:t>
            </a:r>
            <a:r>
              <a:rPr lang="en-US" sz="1862" b="1" i="0" u="none" strike="noStrike" baseline="0" dirty="0">
                <a:effectLst/>
              </a:rPr>
              <a:t>OBS! </a:t>
            </a:r>
            <a:r>
              <a:rPr lang="en-US" sz="1862" b="1" i="0" u="none" strike="noStrike" baseline="0" dirty="0" err="1">
                <a:effectLst/>
              </a:rPr>
              <a:t>Låg</a:t>
            </a:r>
            <a:r>
              <a:rPr lang="en-US" sz="1862" b="1" i="0" u="none" strike="noStrike" baseline="0" dirty="0">
                <a:effectLst/>
              </a:rPr>
              <a:t> bas</a:t>
            </a:r>
            <a:r>
              <a:rPr lang="en-US" b="1" dirty="0"/>
              <a:t> </a:t>
            </a:r>
          </a:p>
          <a:p>
            <a:pPr>
              <a:defRPr/>
            </a:pPr>
            <a:r>
              <a:rPr lang="sv-SE" sz="1800" b="0" i="0" u="none" strike="noStrike" baseline="0" dirty="0"/>
              <a:t>Har de sänkta kraven lett till ökade hyresförluster?</a:t>
            </a:r>
          </a:p>
        </c:rich>
      </c:tx>
      <c:layout>
        <c:manualLayout>
          <c:xMode val="edge"/>
          <c:yMode val="edge"/>
          <c:x val="0.2046770833333333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4.243069225721785E-2"/>
          <c:y val="8.7589399084001665E-2"/>
          <c:w val="0.95756930774278215"/>
          <c:h val="0.77419305920093318"/>
        </c:manualLayout>
      </c:layout>
      <c:barChart>
        <c:barDir val="col"/>
        <c:grouping val="clustered"/>
        <c:varyColors val="0"/>
        <c:ser>
          <c:idx val="0"/>
          <c:order val="0"/>
          <c:tx>
            <c:strRef>
              <c:f>Blad1!$B$1</c:f>
              <c:strCache>
                <c:ptCount val="1"/>
                <c:pt idx="0">
                  <c:v>Kommunala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Blad1!$A$2:$A$11</c:f>
              <c:strCache>
                <c:ptCount val="3"/>
                <c:pt idx="0">
                  <c:v>Ja</c:v>
                </c:pt>
                <c:pt idx="1">
                  <c:v>Nej</c:v>
                </c:pt>
                <c:pt idx="2">
                  <c:v>Vet ej</c:v>
                </c:pt>
              </c:strCache>
            </c:strRef>
          </c:cat>
          <c:val>
            <c:numRef>
              <c:f>Blad1!$B$2:$B$11</c:f>
              <c:numCache>
                <c:formatCode>General</c:formatCode>
                <c:ptCount val="10"/>
                <c:pt idx="0">
                  <c:v>12</c:v>
                </c:pt>
                <c:pt idx="1">
                  <c:v>64</c:v>
                </c:pt>
                <c:pt idx="2">
                  <c:v>24</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Blad1!$A$2:$A$11</c:f>
              <c:strCache>
                <c:ptCount val="3"/>
                <c:pt idx="0">
                  <c:v>Ja</c:v>
                </c:pt>
                <c:pt idx="1">
                  <c:v>Nej</c:v>
                </c:pt>
                <c:pt idx="2">
                  <c:v>Vet ej</c:v>
                </c:pt>
              </c:strCache>
            </c:strRef>
          </c:cat>
          <c:val>
            <c:numRef>
              <c:f>Blad1!$C$2:$C$11</c:f>
              <c:numCache>
                <c:formatCode>General</c:formatCode>
                <c:ptCount val="10"/>
                <c:pt idx="0">
                  <c:v>10</c:v>
                </c:pt>
                <c:pt idx="1">
                  <c:v>50</c:v>
                </c:pt>
                <c:pt idx="2">
                  <c:v>40</c:v>
                </c:pt>
              </c:numCache>
            </c:numRef>
          </c:val>
          <c:extLst>
            <c:ext xmlns:c16="http://schemas.microsoft.com/office/drawing/2014/chart" uri="{C3380CC4-5D6E-409C-BE32-E72D297353CC}">
              <c16:uniqueId val="{00000000-A3FC-4163-8CF1-505FC601DAFE}"/>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Bas: Har </a:t>
            </a:r>
            <a:r>
              <a:rPr lang="en-US" dirty="0" err="1"/>
              <a:t>sänkt</a:t>
            </a:r>
            <a:r>
              <a:rPr lang="en-US" dirty="0"/>
              <a:t> </a:t>
            </a:r>
            <a:r>
              <a:rPr lang="en-US" dirty="0" err="1"/>
              <a:t>tillträdeskraven</a:t>
            </a:r>
            <a:r>
              <a:rPr lang="en-US" dirty="0"/>
              <a:t> </a:t>
            </a:r>
            <a:r>
              <a:rPr lang="en-US" sz="1862" b="0" i="0" u="none" strike="noStrike" baseline="0" dirty="0">
                <a:effectLst/>
              </a:rPr>
              <a:t>(33/10) </a:t>
            </a:r>
            <a:r>
              <a:rPr lang="en-US" sz="1862" b="1" i="0" u="none" strike="noStrike" baseline="0" dirty="0">
                <a:effectLst/>
              </a:rPr>
              <a:t>OBS! </a:t>
            </a:r>
            <a:r>
              <a:rPr lang="en-US" sz="1862" b="1" i="0" u="none" strike="noStrike" baseline="0" dirty="0" err="1">
                <a:effectLst/>
              </a:rPr>
              <a:t>Låg</a:t>
            </a:r>
            <a:r>
              <a:rPr lang="en-US" sz="1862" b="1" i="0" u="none" strike="noStrike" baseline="0" dirty="0">
                <a:effectLst/>
              </a:rPr>
              <a:t> bas</a:t>
            </a:r>
            <a:r>
              <a:rPr lang="en-US" b="1" dirty="0"/>
              <a:t> </a:t>
            </a:r>
          </a:p>
          <a:p>
            <a:pPr>
              <a:defRPr/>
            </a:pPr>
            <a:r>
              <a:rPr lang="sv-SE" sz="1800" b="0" i="0" u="none" strike="noStrike" baseline="0" dirty="0"/>
              <a:t>Har de sänkta tillträdeskraven gett de effekter ni ville få?</a:t>
            </a:r>
          </a:p>
        </c:rich>
      </c:tx>
      <c:layout>
        <c:manualLayout>
          <c:xMode val="edge"/>
          <c:yMode val="edge"/>
          <c:x val="0.20259374999999999"/>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4.243069225721785E-2"/>
          <c:y val="8.1407018867618364E-2"/>
          <c:w val="0.95756930774278215"/>
          <c:h val="0.77419305920093318"/>
        </c:manualLayout>
      </c:layout>
      <c:barChart>
        <c:barDir val="col"/>
        <c:grouping val="clustered"/>
        <c:varyColors val="0"/>
        <c:ser>
          <c:idx val="0"/>
          <c:order val="0"/>
          <c:tx>
            <c:strRef>
              <c:f>Blad1!$B$1</c:f>
              <c:strCache>
                <c:ptCount val="1"/>
                <c:pt idx="0">
                  <c:v>Kommunala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4"/>
                <c:pt idx="0">
                  <c:v>Ja</c:v>
                </c:pt>
                <c:pt idx="1">
                  <c:v>Nej, andra effekter</c:v>
                </c:pt>
                <c:pt idx="2">
                  <c:v>Nej, inga effekter</c:v>
                </c:pt>
                <c:pt idx="3">
                  <c:v>Vet ej</c:v>
                </c:pt>
              </c:strCache>
            </c:strRef>
          </c:cat>
          <c:val>
            <c:numRef>
              <c:f>Blad1!$B$2:$B$12</c:f>
              <c:numCache>
                <c:formatCode>General</c:formatCode>
                <c:ptCount val="11"/>
                <c:pt idx="0">
                  <c:v>58</c:v>
                </c:pt>
                <c:pt idx="1">
                  <c:v>9</c:v>
                </c:pt>
                <c:pt idx="2">
                  <c:v>9</c:v>
                </c:pt>
                <c:pt idx="3">
                  <c:v>24</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4"/>
                <c:pt idx="0">
                  <c:v>Ja</c:v>
                </c:pt>
                <c:pt idx="1">
                  <c:v>Nej, andra effekter</c:v>
                </c:pt>
                <c:pt idx="2">
                  <c:v>Nej, inga effekter</c:v>
                </c:pt>
                <c:pt idx="3">
                  <c:v>Vet ej</c:v>
                </c:pt>
              </c:strCache>
            </c:strRef>
          </c:cat>
          <c:val>
            <c:numRef>
              <c:f>Blad1!$C$2:$C$12</c:f>
              <c:numCache>
                <c:formatCode>General</c:formatCode>
                <c:ptCount val="11"/>
                <c:pt idx="0">
                  <c:v>70</c:v>
                </c:pt>
                <c:pt idx="1">
                  <c:v>0</c:v>
                </c:pt>
                <c:pt idx="2">
                  <c:v>0</c:v>
                </c:pt>
                <c:pt idx="3">
                  <c:v>30</c:v>
                </c:pt>
              </c:numCache>
            </c:numRef>
          </c:val>
          <c:extLst>
            <c:ext xmlns:c16="http://schemas.microsoft.com/office/drawing/2014/chart" uri="{C3380CC4-5D6E-409C-BE32-E72D297353CC}">
              <c16:uniqueId val="{00000000-A3FC-4163-8CF1-505FC601DAFE}"/>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r>
              <a:rPr lang="en-US" sz="1800" b="0" i="0" baseline="0" dirty="0">
                <a:effectLst/>
              </a:rPr>
              <a:t>Bas: </a:t>
            </a:r>
            <a:r>
              <a:rPr lang="en-US" sz="1800" b="0" i="0" baseline="0" dirty="0" err="1">
                <a:effectLst/>
              </a:rPr>
              <a:t>Kommunala</a:t>
            </a:r>
            <a:r>
              <a:rPr lang="en-US" sz="1800" b="0" i="0" baseline="0" dirty="0">
                <a:effectLst/>
              </a:rPr>
              <a:t>/</a:t>
            </a:r>
            <a:r>
              <a:rPr lang="en-US" sz="1800" b="0" i="0" baseline="0" dirty="0" err="1">
                <a:effectLst/>
              </a:rPr>
              <a:t>Privata</a:t>
            </a:r>
            <a:r>
              <a:rPr lang="en-US" sz="1800" b="0" i="0" baseline="0" dirty="0">
                <a:effectLst/>
              </a:rPr>
              <a:t> (202/208) </a:t>
            </a:r>
            <a:endParaRPr lang="sv-SE"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r>
              <a:rPr lang="sv-SE" sz="1862" b="0" i="0" u="none" strike="noStrike" baseline="0" dirty="0"/>
              <a:t>Hur tilldelar ni bostäder till bostadssökande som uppfyller uthyrningskraven?  </a:t>
            </a: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r>
              <a:rPr lang="sv-SE" sz="1862" b="0" i="0" u="none" strike="noStrike" baseline="0" dirty="0"/>
              <a:t>Andel som svarat </a:t>
            </a:r>
            <a:r>
              <a:rPr lang="sv-SE" sz="1862" b="0" i="1" u="none" strike="noStrike" baseline="0" dirty="0"/>
              <a:t>Alltid</a:t>
            </a:r>
            <a:r>
              <a:rPr lang="sv-SE" sz="1862" b="0" i="0" u="none" strike="noStrike" baseline="0" dirty="0"/>
              <a:t> eller </a:t>
            </a:r>
            <a:r>
              <a:rPr lang="sv-SE" sz="1862" b="0" i="1" u="none" strike="noStrike" baseline="0" dirty="0"/>
              <a:t>Oftast </a:t>
            </a:r>
            <a:r>
              <a:rPr lang="sv-SE" sz="1862" b="0" i="0" u="none" strike="noStrike" baseline="0" dirty="0"/>
              <a:t>avseende de olika alternativen</a:t>
            </a: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r>
              <a:rPr lang="sv-SE" sz="1400" b="0" i="0" baseline="0" dirty="0">
                <a:effectLst/>
              </a:rPr>
              <a:t>För svar som angivits under ”Annat”, se bilagan </a:t>
            </a:r>
            <a:r>
              <a:rPr lang="sv-SE" sz="1400" b="0" i="1" baseline="0" dirty="0">
                <a:effectLst/>
              </a:rPr>
              <a:t>Öppna svar</a:t>
            </a:r>
            <a:r>
              <a:rPr lang="sv-SE" sz="1400" b="0" i="0" baseline="0" dirty="0">
                <a:effectLst/>
              </a:rPr>
              <a:t>.</a:t>
            </a:r>
            <a:endParaRPr lang="sv-SE" sz="140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endParaRPr lang="en-US" i="0" dirty="0"/>
          </a:p>
        </c:rich>
      </c:tx>
      <c:layout>
        <c:manualLayout>
          <c:xMode val="edge"/>
          <c:yMode val="edge"/>
          <c:x val="0.20467708333333337"/>
          <c:y val="0"/>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endParaRPr lang="sv-SE"/>
        </a:p>
      </c:txPr>
    </c:title>
    <c:autoTitleDeleted val="0"/>
    <c:plotArea>
      <c:layout>
        <c:manualLayout>
          <c:layoutTarget val="inner"/>
          <c:xMode val="edge"/>
          <c:yMode val="edge"/>
          <c:x val="3.2081774934383203E-2"/>
          <c:y val="7.3163845245773948E-2"/>
          <c:w val="0.95756930774278215"/>
          <c:h val="0.77419305920093318"/>
        </c:manualLayout>
      </c:layout>
      <c:barChart>
        <c:barDir val="col"/>
        <c:grouping val="clustered"/>
        <c:varyColors val="0"/>
        <c:ser>
          <c:idx val="0"/>
          <c:order val="0"/>
          <c:tx>
            <c:strRef>
              <c:f>Blad1!$B$1</c:f>
              <c:strCache>
                <c:ptCount val="1"/>
                <c:pt idx="0">
                  <c:v>Kommunala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Blad1!$A$2:$A$13</c:f>
              <c:strCache>
                <c:ptCount val="7"/>
                <c:pt idx="0">
                  <c:v>Kötid</c:v>
                </c:pt>
                <c:pt idx="1">
                  <c:v>Först till kvarn</c:v>
                </c:pt>
                <c:pt idx="2">
                  <c:v>Lottning</c:v>
                </c:pt>
                <c:pt idx="3">
                  <c:v>Individ.bedömn.</c:v>
                </c:pt>
                <c:pt idx="4">
                  <c:v>Kont./Känned.</c:v>
                </c:pt>
                <c:pt idx="5">
                  <c:v>Förtur</c:v>
                </c:pt>
                <c:pt idx="6">
                  <c:v>Annat</c:v>
                </c:pt>
              </c:strCache>
            </c:strRef>
          </c:cat>
          <c:val>
            <c:numRef>
              <c:f>Blad1!$B$2:$B$13</c:f>
              <c:numCache>
                <c:formatCode>General</c:formatCode>
                <c:ptCount val="12"/>
                <c:pt idx="0">
                  <c:v>99</c:v>
                </c:pt>
                <c:pt idx="1">
                  <c:v>4</c:v>
                </c:pt>
                <c:pt idx="2">
                  <c:v>1</c:v>
                </c:pt>
                <c:pt idx="3">
                  <c:v>1</c:v>
                </c:pt>
                <c:pt idx="4">
                  <c:v>1</c:v>
                </c:pt>
                <c:pt idx="5">
                  <c:v>10</c:v>
                </c:pt>
                <c:pt idx="6">
                  <c:v>0</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Blad1!$A$2:$A$13</c:f>
              <c:strCache>
                <c:ptCount val="7"/>
                <c:pt idx="0">
                  <c:v>Kötid</c:v>
                </c:pt>
                <c:pt idx="1">
                  <c:v>Först till kvarn</c:v>
                </c:pt>
                <c:pt idx="2">
                  <c:v>Lottning</c:v>
                </c:pt>
                <c:pt idx="3">
                  <c:v>Individ.bedömn.</c:v>
                </c:pt>
                <c:pt idx="4">
                  <c:v>Kont./Känned.</c:v>
                </c:pt>
                <c:pt idx="5">
                  <c:v>Förtur</c:v>
                </c:pt>
                <c:pt idx="6">
                  <c:v>Annat</c:v>
                </c:pt>
              </c:strCache>
            </c:strRef>
          </c:cat>
          <c:val>
            <c:numRef>
              <c:f>Blad1!$C$2:$C$13</c:f>
              <c:numCache>
                <c:formatCode>General</c:formatCode>
                <c:ptCount val="12"/>
                <c:pt idx="0">
                  <c:v>45</c:v>
                </c:pt>
                <c:pt idx="1">
                  <c:v>29</c:v>
                </c:pt>
                <c:pt idx="2">
                  <c:v>4</c:v>
                </c:pt>
                <c:pt idx="3">
                  <c:v>57</c:v>
                </c:pt>
                <c:pt idx="4">
                  <c:v>44</c:v>
                </c:pt>
                <c:pt idx="5">
                  <c:v>12</c:v>
                </c:pt>
                <c:pt idx="6">
                  <c:v>11</c:v>
                </c:pt>
              </c:numCache>
            </c:numRef>
          </c:val>
          <c:extLst>
            <c:ext xmlns:c16="http://schemas.microsoft.com/office/drawing/2014/chart" uri="{C3380CC4-5D6E-409C-BE32-E72D297353CC}">
              <c16:uniqueId val="{00000000-A3FC-4163-8CF1-505FC601DAFE}"/>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Bas: </a:t>
            </a:r>
            <a:r>
              <a:rPr lang="en-US" dirty="0" err="1"/>
              <a:t>Migranter</a:t>
            </a:r>
            <a:r>
              <a:rPr lang="en-US" baseline="0" dirty="0"/>
              <a:t> </a:t>
            </a:r>
            <a:r>
              <a:rPr lang="en-US" sz="1862" b="0" i="0" u="none" strike="noStrike" baseline="0" dirty="0">
                <a:effectLst/>
              </a:rPr>
              <a:t>(1000)</a:t>
            </a:r>
            <a:r>
              <a:rPr lang="en-US" dirty="0"/>
              <a:t> </a:t>
            </a:r>
          </a:p>
          <a:p>
            <a:pPr>
              <a:defRPr/>
            </a:pPr>
            <a:r>
              <a:rPr lang="sv-SE" sz="1862" b="0" i="0" u="none" strike="noStrike" baseline="0" dirty="0"/>
              <a:t>Hur många år har du sammanlagt gått i skola i annat land än Sverige?</a:t>
            </a:r>
            <a:endParaRPr lang="en-US" dirty="0"/>
          </a:p>
        </c:rich>
      </c:tx>
      <c:layout>
        <c:manualLayout>
          <c:xMode val="edge"/>
          <c:yMode val="edge"/>
          <c:x val="0.26334112532808401"/>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3.6180692257217845E-2"/>
          <c:y val="0.10201495292222938"/>
          <c:w val="0.95756930774278215"/>
          <c:h val="0.79274016559367477"/>
        </c:manualLayout>
      </c:layout>
      <c:barChart>
        <c:barDir val="col"/>
        <c:grouping val="clustered"/>
        <c:varyColors val="0"/>
        <c:ser>
          <c:idx val="0"/>
          <c:order val="0"/>
          <c:tx>
            <c:strRef>
              <c:f>Blad1!$B$1</c:f>
              <c:strCache>
                <c:ptCount val="1"/>
                <c:pt idx="0">
                  <c:v>Migranter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6"/>
                <c:pt idx="0">
                  <c:v>0</c:v>
                </c:pt>
                <c:pt idx="1">
                  <c:v>1-3 år</c:v>
                </c:pt>
                <c:pt idx="2">
                  <c:v>4-6 år</c:v>
                </c:pt>
                <c:pt idx="3">
                  <c:v>7-9 år</c:v>
                </c:pt>
                <c:pt idx="4">
                  <c:v>10-12 år</c:v>
                </c:pt>
                <c:pt idx="5">
                  <c:v>13 år eller längre</c:v>
                </c:pt>
              </c:strCache>
            </c:strRef>
          </c:cat>
          <c:val>
            <c:numRef>
              <c:f>Blad1!$B$2:$B$12</c:f>
              <c:numCache>
                <c:formatCode>General</c:formatCode>
                <c:ptCount val="11"/>
                <c:pt idx="0">
                  <c:v>8</c:v>
                </c:pt>
                <c:pt idx="1">
                  <c:v>8</c:v>
                </c:pt>
                <c:pt idx="2">
                  <c:v>11</c:v>
                </c:pt>
                <c:pt idx="3">
                  <c:v>13</c:v>
                </c:pt>
                <c:pt idx="4">
                  <c:v>20</c:v>
                </c:pt>
                <c:pt idx="5">
                  <c:v>41</c:v>
                </c:pt>
              </c:numCache>
            </c:numRef>
          </c:val>
          <c:extLst>
            <c:ext xmlns:c16="http://schemas.microsoft.com/office/drawing/2014/chart" uri="{C3380CC4-5D6E-409C-BE32-E72D297353CC}">
              <c16:uniqueId val="{00000000-C8D1-4755-A8B0-D33EE66D8758}"/>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0" i="0" baseline="0" dirty="0">
                <a:effectLst/>
              </a:rPr>
              <a:t>Bas: </a:t>
            </a:r>
            <a:r>
              <a:rPr lang="en-US" sz="1800" b="0" i="0" baseline="0" dirty="0" err="1">
                <a:effectLst/>
              </a:rPr>
              <a:t>Kommunala</a:t>
            </a:r>
            <a:r>
              <a:rPr lang="en-US" sz="1800" b="0" i="0" baseline="0" dirty="0">
                <a:effectLst/>
              </a:rPr>
              <a:t>/</a:t>
            </a:r>
            <a:r>
              <a:rPr lang="en-US" sz="1800" b="0" i="0" baseline="0" dirty="0" err="1">
                <a:effectLst/>
              </a:rPr>
              <a:t>Privata</a:t>
            </a:r>
            <a:r>
              <a:rPr lang="en-US" sz="1800" b="0" i="0" baseline="0" dirty="0">
                <a:effectLst/>
              </a:rPr>
              <a:t> (202/208) </a:t>
            </a:r>
            <a:endParaRPr lang="sv-SE" dirty="0">
              <a:effectLst/>
            </a:endParaRPr>
          </a:p>
          <a:p>
            <a:pPr>
              <a:defRPr/>
            </a:pPr>
            <a:r>
              <a:rPr lang="sv-SE" sz="1800" b="0" i="0" u="none" strike="noStrike" baseline="0" dirty="0"/>
              <a:t>I vilken utsträckning förekommer det att ni gör undantag från turordning och låter någon gå före?</a:t>
            </a:r>
          </a:p>
        </c:rich>
      </c:tx>
      <c:layout>
        <c:manualLayout>
          <c:xMode val="edge"/>
          <c:yMode val="edge"/>
          <c:x val="0.2046770833333333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4.1701197506561684E-2"/>
          <c:y val="6.9042258434851747E-2"/>
          <c:w val="0.95756930774278215"/>
          <c:h val="0.77419305920093318"/>
        </c:manualLayout>
      </c:layout>
      <c:barChart>
        <c:barDir val="col"/>
        <c:grouping val="clustered"/>
        <c:varyColors val="0"/>
        <c:ser>
          <c:idx val="0"/>
          <c:order val="0"/>
          <c:tx>
            <c:strRef>
              <c:f>Blad1!$B$1</c:f>
              <c:strCache>
                <c:ptCount val="1"/>
                <c:pt idx="0">
                  <c:v>Kommunala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4"/>
                <c:pt idx="0">
                  <c:v>Mycket stor</c:v>
                </c:pt>
                <c:pt idx="1">
                  <c:v>Ganska stor</c:v>
                </c:pt>
                <c:pt idx="2">
                  <c:v>Inte särskilt stor</c:v>
                </c:pt>
                <c:pt idx="3">
                  <c:v>Ingen</c:v>
                </c:pt>
              </c:strCache>
            </c:strRef>
          </c:cat>
          <c:val>
            <c:numRef>
              <c:f>Blad1!$B$2:$B$12</c:f>
              <c:numCache>
                <c:formatCode>General</c:formatCode>
                <c:ptCount val="11"/>
                <c:pt idx="0">
                  <c:v>0</c:v>
                </c:pt>
                <c:pt idx="1">
                  <c:v>0</c:v>
                </c:pt>
                <c:pt idx="2">
                  <c:v>48</c:v>
                </c:pt>
                <c:pt idx="3">
                  <c:v>51</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4"/>
                <c:pt idx="0">
                  <c:v>Mycket stor</c:v>
                </c:pt>
                <c:pt idx="1">
                  <c:v>Ganska stor</c:v>
                </c:pt>
                <c:pt idx="2">
                  <c:v>Inte särskilt stor</c:v>
                </c:pt>
                <c:pt idx="3">
                  <c:v>Ingen</c:v>
                </c:pt>
              </c:strCache>
            </c:strRef>
          </c:cat>
          <c:val>
            <c:numRef>
              <c:f>Blad1!$C$2:$C$12</c:f>
              <c:numCache>
                <c:formatCode>General</c:formatCode>
                <c:ptCount val="11"/>
                <c:pt idx="0">
                  <c:v>5</c:v>
                </c:pt>
                <c:pt idx="1">
                  <c:v>8</c:v>
                </c:pt>
                <c:pt idx="2">
                  <c:v>34</c:v>
                </c:pt>
                <c:pt idx="3">
                  <c:v>53</c:v>
                </c:pt>
              </c:numCache>
            </c:numRef>
          </c:val>
          <c:extLst>
            <c:ext xmlns:c16="http://schemas.microsoft.com/office/drawing/2014/chart" uri="{C3380CC4-5D6E-409C-BE32-E72D297353CC}">
              <c16:uniqueId val="{00000000-A3FC-4163-8CF1-505FC601DAFE}"/>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0" i="0" baseline="0" dirty="0">
                <a:effectLst/>
              </a:rPr>
              <a:t>Bas: </a:t>
            </a:r>
            <a:r>
              <a:rPr lang="en-US" sz="1800" b="0" i="0" baseline="0" dirty="0" err="1">
                <a:effectLst/>
              </a:rPr>
              <a:t>Kommunala</a:t>
            </a:r>
            <a:r>
              <a:rPr lang="en-US" sz="1800" b="0" i="0" baseline="0" dirty="0">
                <a:effectLst/>
              </a:rPr>
              <a:t>/</a:t>
            </a:r>
            <a:r>
              <a:rPr lang="en-US" sz="1800" b="0" i="0" baseline="0" dirty="0" err="1">
                <a:effectLst/>
              </a:rPr>
              <a:t>Privata</a:t>
            </a:r>
            <a:r>
              <a:rPr lang="en-US" sz="1800" b="0" i="0" baseline="0" dirty="0">
                <a:effectLst/>
              </a:rPr>
              <a:t> (202/208) </a:t>
            </a:r>
            <a:endParaRPr lang="sv-SE" dirty="0">
              <a:effectLst/>
            </a:endParaRPr>
          </a:p>
          <a:p>
            <a:pPr>
              <a:defRPr/>
            </a:pPr>
            <a:r>
              <a:rPr lang="sv-SE" sz="1800" b="0" i="0" u="none" strike="noStrike" baseline="0" dirty="0"/>
              <a:t>Har ert företag som policy att bistå kommunen med lägenheter till individer med sociala behov?</a:t>
            </a:r>
          </a:p>
        </c:rich>
      </c:tx>
      <c:layout>
        <c:manualLayout>
          <c:xMode val="edge"/>
          <c:yMode val="edge"/>
          <c:x val="0.2046770833333333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4.243069225721785E-2"/>
          <c:y val="7.9346225462157263E-2"/>
          <c:w val="0.95756930774278215"/>
          <c:h val="0.77419305920093318"/>
        </c:manualLayout>
      </c:layout>
      <c:barChart>
        <c:barDir val="col"/>
        <c:grouping val="clustered"/>
        <c:varyColors val="0"/>
        <c:ser>
          <c:idx val="0"/>
          <c:order val="0"/>
          <c:tx>
            <c:strRef>
              <c:f>Blad1!$B$1</c:f>
              <c:strCache>
                <c:ptCount val="1"/>
                <c:pt idx="0">
                  <c:v>Kommunala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4"/>
                <c:pt idx="0">
                  <c:v>Ja</c:v>
                </c:pt>
                <c:pt idx="1">
                  <c:v>Nej</c:v>
                </c:pt>
                <c:pt idx="2">
                  <c:v>Vet ej</c:v>
                </c:pt>
                <c:pt idx="3">
                  <c:v>Vill ej svara</c:v>
                </c:pt>
              </c:strCache>
            </c:strRef>
          </c:cat>
          <c:val>
            <c:numRef>
              <c:f>Blad1!$B$2:$B$12</c:f>
              <c:numCache>
                <c:formatCode>General</c:formatCode>
                <c:ptCount val="11"/>
                <c:pt idx="0">
                  <c:v>87</c:v>
                </c:pt>
                <c:pt idx="1">
                  <c:v>10</c:v>
                </c:pt>
                <c:pt idx="2">
                  <c:v>2</c:v>
                </c:pt>
                <c:pt idx="3">
                  <c:v>1</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4"/>
                <c:pt idx="0">
                  <c:v>Ja</c:v>
                </c:pt>
                <c:pt idx="1">
                  <c:v>Nej</c:v>
                </c:pt>
                <c:pt idx="2">
                  <c:v>Vet ej</c:v>
                </c:pt>
                <c:pt idx="3">
                  <c:v>Vill ej svara</c:v>
                </c:pt>
              </c:strCache>
            </c:strRef>
          </c:cat>
          <c:val>
            <c:numRef>
              <c:f>Blad1!$C$2:$C$12</c:f>
              <c:numCache>
                <c:formatCode>General</c:formatCode>
                <c:ptCount val="11"/>
                <c:pt idx="0">
                  <c:v>28</c:v>
                </c:pt>
                <c:pt idx="1">
                  <c:v>60</c:v>
                </c:pt>
                <c:pt idx="2">
                  <c:v>8</c:v>
                </c:pt>
                <c:pt idx="3">
                  <c:v>3</c:v>
                </c:pt>
              </c:numCache>
            </c:numRef>
          </c:val>
          <c:extLst>
            <c:ext xmlns:c16="http://schemas.microsoft.com/office/drawing/2014/chart" uri="{C3380CC4-5D6E-409C-BE32-E72D297353CC}">
              <c16:uniqueId val="{00000000-A3FC-4163-8CF1-505FC601DAFE}"/>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r>
              <a:rPr lang="en-US" sz="1800" b="0" i="0" baseline="0" dirty="0">
                <a:effectLst/>
              </a:rPr>
              <a:t>Bas: </a:t>
            </a:r>
            <a:r>
              <a:rPr lang="en-US" sz="1800" b="0" i="0" baseline="0" dirty="0" err="1">
                <a:effectLst/>
              </a:rPr>
              <a:t>Kommunala</a:t>
            </a:r>
            <a:r>
              <a:rPr lang="en-US" sz="1800" b="0" i="0" baseline="0" dirty="0">
                <a:effectLst/>
              </a:rPr>
              <a:t>/</a:t>
            </a:r>
            <a:r>
              <a:rPr lang="en-US" sz="1800" b="0" i="0" baseline="0" dirty="0" err="1">
                <a:effectLst/>
              </a:rPr>
              <a:t>Privata</a:t>
            </a:r>
            <a:r>
              <a:rPr lang="en-US" sz="1800" b="0" i="0" baseline="0" dirty="0">
                <a:effectLst/>
              </a:rPr>
              <a:t> (202/208) </a:t>
            </a:r>
            <a:endParaRPr lang="sv-SE"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r>
              <a:rPr lang="sv-SE" sz="1862" b="0" i="0" u="none" strike="noStrike" baseline="0" dirty="0"/>
              <a:t>Hur förmedlas era bostäder i regioner där ni har lägenheter och det finns en kommunal bostadsförmedling?</a:t>
            </a: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r>
              <a:rPr lang="sv-SE" sz="1400" b="0" i="0" baseline="0" dirty="0">
                <a:effectLst/>
              </a:rPr>
              <a:t>För svar som angivits under ”Annat”, se bilagan </a:t>
            </a:r>
            <a:r>
              <a:rPr lang="sv-SE" sz="1400" b="0" i="1" baseline="0" dirty="0">
                <a:effectLst/>
              </a:rPr>
              <a:t>Öppna svar</a:t>
            </a:r>
            <a:r>
              <a:rPr lang="sv-SE" sz="1400" b="0" i="0" baseline="0" dirty="0">
                <a:effectLst/>
              </a:rPr>
              <a:t>.</a:t>
            </a:r>
            <a:endParaRPr lang="sv-SE" sz="140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endParaRPr lang="sv-SE" sz="1800" b="0" i="0" u="none" strike="noStrike" baseline="0" dirty="0"/>
          </a:p>
        </c:rich>
      </c:tx>
      <c:layout>
        <c:manualLayout>
          <c:xMode val="edge"/>
          <c:yMode val="edge"/>
          <c:x val="0.20467708333333337"/>
          <c:y val="0"/>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endParaRPr lang="sv-SE"/>
        </a:p>
      </c:txPr>
    </c:title>
    <c:autoTitleDeleted val="0"/>
    <c:plotArea>
      <c:layout>
        <c:manualLayout>
          <c:layoutTarget val="inner"/>
          <c:xMode val="edge"/>
          <c:yMode val="edge"/>
          <c:x val="4.243069225721785E-2"/>
          <c:y val="7.9346225462157263E-2"/>
          <c:w val="0.95756930774278215"/>
          <c:h val="0.77419305920093318"/>
        </c:manualLayout>
      </c:layout>
      <c:barChart>
        <c:barDir val="col"/>
        <c:grouping val="clustered"/>
        <c:varyColors val="0"/>
        <c:ser>
          <c:idx val="0"/>
          <c:order val="0"/>
          <c:tx>
            <c:strRef>
              <c:f>Blad1!$B$1</c:f>
              <c:strCache>
                <c:ptCount val="1"/>
                <c:pt idx="0">
                  <c:v>Kommunala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4"/>
                <c:pt idx="0">
                  <c:v>Kommunal bostadsförm.</c:v>
                </c:pt>
                <c:pt idx="1">
                  <c:v>Egen uthyrning</c:v>
                </c:pt>
                <c:pt idx="2">
                  <c:v>Ej bostäder där bostadsförm. finns</c:v>
                </c:pt>
                <c:pt idx="3">
                  <c:v>Annat</c:v>
                </c:pt>
              </c:strCache>
            </c:strRef>
          </c:cat>
          <c:val>
            <c:numRef>
              <c:f>Blad1!$B$2:$B$12</c:f>
              <c:numCache>
                <c:formatCode>General</c:formatCode>
                <c:ptCount val="11"/>
                <c:pt idx="0">
                  <c:v>20</c:v>
                </c:pt>
                <c:pt idx="1">
                  <c:v>56</c:v>
                </c:pt>
                <c:pt idx="2">
                  <c:v>37</c:v>
                </c:pt>
                <c:pt idx="3">
                  <c:v>1</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4"/>
                <c:pt idx="0">
                  <c:v>Kommunal bostadsförm.</c:v>
                </c:pt>
                <c:pt idx="1">
                  <c:v>Egen uthyrning</c:v>
                </c:pt>
                <c:pt idx="2">
                  <c:v>Ej bostäder där bostadsförm. finns</c:v>
                </c:pt>
                <c:pt idx="3">
                  <c:v>Annat</c:v>
                </c:pt>
              </c:strCache>
            </c:strRef>
          </c:cat>
          <c:val>
            <c:numRef>
              <c:f>Blad1!$C$2:$C$12</c:f>
              <c:numCache>
                <c:formatCode>General</c:formatCode>
                <c:ptCount val="11"/>
                <c:pt idx="0">
                  <c:v>14</c:v>
                </c:pt>
                <c:pt idx="1">
                  <c:v>80</c:v>
                </c:pt>
                <c:pt idx="2">
                  <c:v>22</c:v>
                </c:pt>
                <c:pt idx="3">
                  <c:v>2</c:v>
                </c:pt>
              </c:numCache>
            </c:numRef>
          </c:val>
          <c:extLst>
            <c:ext xmlns:c16="http://schemas.microsoft.com/office/drawing/2014/chart" uri="{C3380CC4-5D6E-409C-BE32-E72D297353CC}">
              <c16:uniqueId val="{00000000-A3FC-4163-8CF1-505FC601DAFE}"/>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r>
              <a:rPr lang="en-US" sz="1800" b="0" i="0" baseline="0" dirty="0">
                <a:effectLst/>
              </a:rPr>
              <a:t>Bas: </a:t>
            </a:r>
            <a:r>
              <a:rPr lang="en-US" sz="1800" b="0" i="0" baseline="0" dirty="0" err="1">
                <a:effectLst/>
              </a:rPr>
              <a:t>Kommunala</a:t>
            </a:r>
            <a:r>
              <a:rPr lang="en-US" sz="1800" b="0" i="0" baseline="0" dirty="0">
                <a:effectLst/>
              </a:rPr>
              <a:t>/</a:t>
            </a:r>
            <a:r>
              <a:rPr lang="en-US" sz="1800" b="0" i="0" baseline="0" dirty="0" err="1">
                <a:effectLst/>
              </a:rPr>
              <a:t>Privata</a:t>
            </a:r>
            <a:r>
              <a:rPr lang="en-US" sz="1800" b="0" i="0" baseline="0" dirty="0">
                <a:effectLst/>
              </a:rPr>
              <a:t> (202/208) </a:t>
            </a:r>
            <a:endParaRPr lang="sv-SE"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r>
              <a:rPr lang="sv-SE" sz="1862" b="0" i="0" u="none" strike="noStrike" baseline="0" dirty="0"/>
              <a:t>Hur förmedlas era bostäder i regioner där ni har lägenheter och det </a:t>
            </a:r>
            <a:r>
              <a:rPr lang="sv-SE" sz="1862" b="0" i="0" u="sng" strike="noStrike" baseline="0" dirty="0"/>
              <a:t>inte</a:t>
            </a:r>
            <a:r>
              <a:rPr lang="sv-SE" sz="1862" b="0" i="0" u="none" strike="noStrike" baseline="0" dirty="0"/>
              <a:t> finns en kommunal bostadsförmedling?</a:t>
            </a: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r>
              <a:rPr lang="sv-SE" sz="1400" b="0" i="0" baseline="0" dirty="0">
                <a:effectLst/>
              </a:rPr>
              <a:t>För svar som angivits under ”Annat”, se bilagan </a:t>
            </a:r>
            <a:r>
              <a:rPr lang="sv-SE" sz="1400" b="0" i="1" baseline="0" dirty="0">
                <a:effectLst/>
              </a:rPr>
              <a:t>Öppna svar</a:t>
            </a:r>
            <a:r>
              <a:rPr lang="sv-SE" sz="1400" b="0" i="0" baseline="0" dirty="0">
                <a:effectLst/>
              </a:rPr>
              <a:t>.</a:t>
            </a:r>
            <a:endParaRPr lang="sv-SE" sz="140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endParaRPr lang="sv-SE" sz="1800" b="0" i="0" u="none" strike="noStrike" baseline="0" dirty="0"/>
          </a:p>
        </c:rich>
      </c:tx>
      <c:layout>
        <c:manualLayout>
          <c:xMode val="edge"/>
          <c:yMode val="edge"/>
          <c:x val="0.20467708333333337"/>
          <c:y val="0"/>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endParaRPr lang="sv-SE"/>
        </a:p>
      </c:txPr>
    </c:title>
    <c:autoTitleDeleted val="0"/>
    <c:plotArea>
      <c:layout>
        <c:manualLayout>
          <c:layoutTarget val="inner"/>
          <c:xMode val="edge"/>
          <c:yMode val="edge"/>
          <c:x val="4.243069225721785E-2"/>
          <c:y val="7.9346225462157263E-2"/>
          <c:w val="0.95756930774278215"/>
          <c:h val="0.77419305920093318"/>
        </c:manualLayout>
      </c:layout>
      <c:barChart>
        <c:barDir val="col"/>
        <c:grouping val="clustered"/>
        <c:varyColors val="0"/>
        <c:ser>
          <c:idx val="0"/>
          <c:order val="0"/>
          <c:tx>
            <c:strRef>
              <c:f>Blad1!$B$1</c:f>
              <c:strCache>
                <c:ptCount val="1"/>
                <c:pt idx="0">
                  <c:v>Kommunala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Blad1!$A$2:$A$11</c:f>
              <c:strCache>
                <c:ptCount val="4"/>
                <c:pt idx="0">
                  <c:v>Egen uthyrning</c:v>
                </c:pt>
                <c:pt idx="1">
                  <c:v>Privata bostadsplattf.</c:v>
                </c:pt>
                <c:pt idx="2">
                  <c:v>Har inga bostäder där det inte finns kommunal bostadsförmedling</c:v>
                </c:pt>
                <c:pt idx="3">
                  <c:v>Annat</c:v>
                </c:pt>
              </c:strCache>
            </c:strRef>
          </c:cat>
          <c:val>
            <c:numRef>
              <c:f>Blad1!$B$2:$B$11</c:f>
              <c:numCache>
                <c:formatCode>General</c:formatCode>
                <c:ptCount val="10"/>
                <c:pt idx="0">
                  <c:v>86</c:v>
                </c:pt>
                <c:pt idx="1">
                  <c:v>5</c:v>
                </c:pt>
                <c:pt idx="2">
                  <c:v>11</c:v>
                </c:pt>
                <c:pt idx="3">
                  <c:v>3</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Blad1!$A$2:$A$11</c:f>
              <c:strCache>
                <c:ptCount val="4"/>
                <c:pt idx="0">
                  <c:v>Egen uthyrning</c:v>
                </c:pt>
                <c:pt idx="1">
                  <c:v>Privata bostadsplattf.</c:v>
                </c:pt>
                <c:pt idx="2">
                  <c:v>Har inga bostäder där det inte finns kommunal bostadsförmedling</c:v>
                </c:pt>
                <c:pt idx="3">
                  <c:v>Annat</c:v>
                </c:pt>
              </c:strCache>
            </c:strRef>
          </c:cat>
          <c:val>
            <c:numRef>
              <c:f>Blad1!$C$2:$C$11</c:f>
              <c:numCache>
                <c:formatCode>General</c:formatCode>
                <c:ptCount val="10"/>
                <c:pt idx="0">
                  <c:v>75</c:v>
                </c:pt>
                <c:pt idx="1">
                  <c:v>21</c:v>
                </c:pt>
                <c:pt idx="2">
                  <c:v>16</c:v>
                </c:pt>
                <c:pt idx="3">
                  <c:v>4</c:v>
                </c:pt>
              </c:numCache>
            </c:numRef>
          </c:val>
          <c:extLst>
            <c:ext xmlns:c16="http://schemas.microsoft.com/office/drawing/2014/chart" uri="{C3380CC4-5D6E-409C-BE32-E72D297353CC}">
              <c16:uniqueId val="{00000000-A3FC-4163-8CF1-505FC601DAFE}"/>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62" b="0" i="0" u="none" strike="noStrike" baseline="0" dirty="0">
                <a:effectLst/>
              </a:rPr>
              <a:t>Bas: </a:t>
            </a:r>
            <a:r>
              <a:rPr lang="en-US" sz="1862" b="0" i="0" u="none" strike="noStrike" baseline="0" dirty="0" err="1">
                <a:effectLst/>
              </a:rPr>
              <a:t>Kommunala</a:t>
            </a:r>
            <a:r>
              <a:rPr lang="en-US" sz="1862" b="0" i="0" u="none" strike="noStrike" baseline="0" dirty="0">
                <a:effectLst/>
              </a:rPr>
              <a:t>/</a:t>
            </a:r>
            <a:r>
              <a:rPr lang="en-US" sz="1862" b="0" i="0" u="none" strike="noStrike" baseline="0" dirty="0" err="1">
                <a:effectLst/>
              </a:rPr>
              <a:t>Privata</a:t>
            </a:r>
            <a:r>
              <a:rPr lang="en-US" sz="1862" b="0" i="0" u="none" strike="noStrike" baseline="0" dirty="0">
                <a:effectLst/>
              </a:rPr>
              <a:t> (202/208)</a:t>
            </a:r>
          </a:p>
          <a:p>
            <a:pPr>
              <a:defRPr/>
            </a:pPr>
            <a:r>
              <a:rPr lang="sv-SE" sz="1862" b="0" i="0" u="none" strike="noStrike" baseline="0" dirty="0"/>
              <a:t>I vilken utsträckning upplever ni att det förekommer att hyresgäster inkommer med falska intyg över inkomst, anställningsformer, </a:t>
            </a:r>
            <a:r>
              <a:rPr lang="sv-SE" sz="1862" b="0" i="0" u="none" strike="noStrike" baseline="0" dirty="0" err="1"/>
              <a:t>m.m</a:t>
            </a:r>
            <a:r>
              <a:rPr lang="sv-SE" sz="1862" b="0" i="0" u="none" strike="noStrike" baseline="0" dirty="0"/>
              <a:t>? Andel som svarat i </a:t>
            </a:r>
            <a:r>
              <a:rPr lang="sv-SE" sz="1862" b="0" i="1" u="none" strike="noStrike" baseline="0" dirty="0"/>
              <a:t>Mycket</a:t>
            </a:r>
            <a:r>
              <a:rPr lang="sv-SE" sz="1862" b="0" i="0" u="none" strike="noStrike" baseline="0" dirty="0"/>
              <a:t> eller </a:t>
            </a:r>
            <a:r>
              <a:rPr lang="sv-SE" sz="1862" b="0" i="1" u="none" strike="noStrike" baseline="0" dirty="0"/>
              <a:t>Ganska </a:t>
            </a:r>
            <a:r>
              <a:rPr lang="sv-SE" sz="1862" b="0" i="0" u="none" strike="noStrike" baseline="0" dirty="0"/>
              <a:t>stor utsträckning.</a:t>
            </a:r>
            <a:endParaRPr lang="en-US" i="0" dirty="0"/>
          </a:p>
        </c:rich>
      </c:tx>
      <c:layout>
        <c:manualLayout>
          <c:xMode val="edge"/>
          <c:yMode val="edge"/>
          <c:x val="0.20259374999999999"/>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3.2014025590551179E-2"/>
          <c:y val="0.15147399465329586"/>
          <c:w val="0.95756930774278215"/>
          <c:h val="0.66084938764416423"/>
        </c:manualLayout>
      </c:layout>
      <c:barChart>
        <c:barDir val="col"/>
        <c:grouping val="clustered"/>
        <c:varyColors val="0"/>
        <c:ser>
          <c:idx val="0"/>
          <c:order val="0"/>
          <c:tx>
            <c:strRef>
              <c:f>Blad1!$B$1</c:f>
              <c:strCache>
                <c:ptCount val="1"/>
                <c:pt idx="0">
                  <c:v>Kommunala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5"/>
                <c:pt idx="0">
                  <c:v>Mycket stor</c:v>
                </c:pt>
                <c:pt idx="1">
                  <c:v>Ganska stor</c:v>
                </c:pt>
                <c:pt idx="2">
                  <c:v>Inte särskilt stor</c:v>
                </c:pt>
                <c:pt idx="3">
                  <c:v>Inte alls</c:v>
                </c:pt>
                <c:pt idx="4">
                  <c:v>Vet ej</c:v>
                </c:pt>
              </c:strCache>
            </c:strRef>
          </c:cat>
          <c:val>
            <c:numRef>
              <c:f>Blad1!$B$2:$B$12</c:f>
              <c:numCache>
                <c:formatCode>General</c:formatCode>
                <c:ptCount val="11"/>
                <c:pt idx="0">
                  <c:v>0</c:v>
                </c:pt>
                <c:pt idx="1">
                  <c:v>6</c:v>
                </c:pt>
                <c:pt idx="2">
                  <c:v>65</c:v>
                </c:pt>
                <c:pt idx="3">
                  <c:v>22</c:v>
                </c:pt>
                <c:pt idx="4">
                  <c:v>7</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5"/>
                <c:pt idx="0">
                  <c:v>Mycket stor</c:v>
                </c:pt>
                <c:pt idx="1">
                  <c:v>Ganska stor</c:v>
                </c:pt>
                <c:pt idx="2">
                  <c:v>Inte särskilt stor</c:v>
                </c:pt>
                <c:pt idx="3">
                  <c:v>Inte alls</c:v>
                </c:pt>
                <c:pt idx="4">
                  <c:v>Vet ej</c:v>
                </c:pt>
              </c:strCache>
            </c:strRef>
          </c:cat>
          <c:val>
            <c:numRef>
              <c:f>Blad1!$C$2:$C$12</c:f>
              <c:numCache>
                <c:formatCode>General</c:formatCode>
                <c:ptCount val="11"/>
                <c:pt idx="0">
                  <c:v>2</c:v>
                </c:pt>
                <c:pt idx="1">
                  <c:v>4</c:v>
                </c:pt>
                <c:pt idx="2">
                  <c:v>48</c:v>
                </c:pt>
                <c:pt idx="3">
                  <c:v>37</c:v>
                </c:pt>
                <c:pt idx="4">
                  <c:v>9</c:v>
                </c:pt>
              </c:numCache>
            </c:numRef>
          </c:val>
          <c:extLst>
            <c:ext xmlns:c16="http://schemas.microsoft.com/office/drawing/2014/chart" uri="{C3380CC4-5D6E-409C-BE32-E72D297353CC}">
              <c16:uniqueId val="{00000000-A3FC-4163-8CF1-505FC601DAFE}"/>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62" b="0" i="0" u="none" strike="noStrike" baseline="0" dirty="0">
                <a:effectLst/>
              </a:rPr>
              <a:t>Bas: </a:t>
            </a:r>
            <a:r>
              <a:rPr lang="en-US" sz="1862" b="0" i="0" u="none" strike="noStrike" baseline="0" dirty="0" err="1">
                <a:effectLst/>
              </a:rPr>
              <a:t>Kommunala</a:t>
            </a:r>
            <a:r>
              <a:rPr lang="en-US" sz="1862" b="0" i="0" u="none" strike="noStrike" baseline="0" dirty="0">
                <a:effectLst/>
              </a:rPr>
              <a:t>/</a:t>
            </a:r>
            <a:r>
              <a:rPr lang="en-US" sz="1862" b="0" i="0" u="none" strike="noStrike" baseline="0" dirty="0" err="1">
                <a:effectLst/>
              </a:rPr>
              <a:t>Privata</a:t>
            </a:r>
            <a:r>
              <a:rPr lang="en-US" sz="1862" b="0" i="0" u="none" strike="noStrike" baseline="0" dirty="0">
                <a:effectLst/>
              </a:rPr>
              <a:t> (202/208)</a:t>
            </a:r>
          </a:p>
          <a:p>
            <a:pPr>
              <a:defRPr/>
            </a:pPr>
            <a:r>
              <a:rPr lang="sv-SE" sz="1862" b="0" i="0" u="none" strike="noStrike" baseline="0" dirty="0"/>
              <a:t>Vilken befattning har du?</a:t>
            </a:r>
            <a:endParaRPr lang="en-US" i="1" dirty="0"/>
          </a:p>
        </c:rich>
      </c:tx>
      <c:layout>
        <c:manualLayout>
          <c:xMode val="edge"/>
          <c:yMode val="edge"/>
          <c:x val="0.20571875000000001"/>
          <c:y val="1.236476043276661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4.243069225721785E-2"/>
          <c:y val="7.3163845245773948E-2"/>
          <c:w val="0.95756930774278215"/>
          <c:h val="0.77419305920093318"/>
        </c:manualLayout>
      </c:layout>
      <c:barChart>
        <c:barDir val="col"/>
        <c:grouping val="clustered"/>
        <c:varyColors val="0"/>
        <c:ser>
          <c:idx val="0"/>
          <c:order val="0"/>
          <c:tx>
            <c:strRef>
              <c:f>Blad1!$B$1</c:f>
              <c:strCache>
                <c:ptCount val="1"/>
                <c:pt idx="0">
                  <c:v>Kommunala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10"/>
                <c:pt idx="0">
                  <c:v>VD</c:v>
                </c:pt>
                <c:pt idx="1">
                  <c:v>Marknadschef</c:v>
                </c:pt>
                <c:pt idx="2">
                  <c:v>Fastighetschef</c:v>
                </c:pt>
                <c:pt idx="3">
                  <c:v>Ekonomichef</c:v>
                </c:pt>
                <c:pt idx="4">
                  <c:v>Admin. chef</c:v>
                </c:pt>
                <c:pt idx="5">
                  <c:v>Förvaltn. chef</c:v>
                </c:pt>
                <c:pt idx="6">
                  <c:v>Bostadsförm.</c:v>
                </c:pt>
                <c:pt idx="7">
                  <c:v>Uthyrningsansv.</c:v>
                </c:pt>
                <c:pt idx="8">
                  <c:v>Uthyrare</c:v>
                </c:pt>
                <c:pt idx="9">
                  <c:v>Annat</c:v>
                </c:pt>
              </c:strCache>
            </c:strRef>
          </c:cat>
          <c:val>
            <c:numRef>
              <c:f>Blad1!$B$2:$B$12</c:f>
              <c:numCache>
                <c:formatCode>General</c:formatCode>
                <c:ptCount val="11"/>
                <c:pt idx="0">
                  <c:v>42</c:v>
                </c:pt>
                <c:pt idx="1">
                  <c:v>10</c:v>
                </c:pt>
                <c:pt idx="2">
                  <c:v>6</c:v>
                </c:pt>
                <c:pt idx="3">
                  <c:v>2</c:v>
                </c:pt>
                <c:pt idx="4">
                  <c:v>1</c:v>
                </c:pt>
                <c:pt idx="5">
                  <c:v>2</c:v>
                </c:pt>
                <c:pt idx="6">
                  <c:v>2</c:v>
                </c:pt>
                <c:pt idx="7">
                  <c:v>20</c:v>
                </c:pt>
                <c:pt idx="8">
                  <c:v>5</c:v>
                </c:pt>
                <c:pt idx="9">
                  <c:v>9</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10"/>
                <c:pt idx="0">
                  <c:v>VD</c:v>
                </c:pt>
                <c:pt idx="1">
                  <c:v>Marknadschef</c:v>
                </c:pt>
                <c:pt idx="2">
                  <c:v>Fastighetschef</c:v>
                </c:pt>
                <c:pt idx="3">
                  <c:v>Ekonomichef</c:v>
                </c:pt>
                <c:pt idx="4">
                  <c:v>Admin. chef</c:v>
                </c:pt>
                <c:pt idx="5">
                  <c:v>Förvaltn. chef</c:v>
                </c:pt>
                <c:pt idx="6">
                  <c:v>Bostadsförm.</c:v>
                </c:pt>
                <c:pt idx="7">
                  <c:v>Uthyrningsansv.</c:v>
                </c:pt>
                <c:pt idx="8">
                  <c:v>Uthyrare</c:v>
                </c:pt>
                <c:pt idx="9">
                  <c:v>Annat</c:v>
                </c:pt>
              </c:strCache>
            </c:strRef>
          </c:cat>
          <c:val>
            <c:numRef>
              <c:f>Blad1!$C$2:$C$12</c:f>
              <c:numCache>
                <c:formatCode>General</c:formatCode>
                <c:ptCount val="11"/>
                <c:pt idx="0">
                  <c:v>54</c:v>
                </c:pt>
                <c:pt idx="1">
                  <c:v>0</c:v>
                </c:pt>
                <c:pt idx="2">
                  <c:v>4</c:v>
                </c:pt>
                <c:pt idx="3">
                  <c:v>2</c:v>
                </c:pt>
                <c:pt idx="4">
                  <c:v>2</c:v>
                </c:pt>
                <c:pt idx="5">
                  <c:v>6</c:v>
                </c:pt>
                <c:pt idx="6">
                  <c:v>1</c:v>
                </c:pt>
                <c:pt idx="7">
                  <c:v>12</c:v>
                </c:pt>
                <c:pt idx="8">
                  <c:v>7</c:v>
                </c:pt>
                <c:pt idx="9">
                  <c:v>10</c:v>
                </c:pt>
              </c:numCache>
            </c:numRef>
          </c:val>
          <c:extLst>
            <c:ext xmlns:c16="http://schemas.microsoft.com/office/drawing/2014/chart" uri="{C3380CC4-5D6E-409C-BE32-E72D297353CC}">
              <c16:uniqueId val="{00000000-A3FC-4163-8CF1-505FC601DAFE}"/>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62" b="0" i="0" u="none" strike="noStrike" baseline="0" dirty="0">
                <a:effectLst/>
              </a:rPr>
              <a:t>Bas: </a:t>
            </a:r>
            <a:r>
              <a:rPr lang="en-US" sz="1862" b="0" i="0" u="none" strike="noStrike" baseline="0" dirty="0" err="1">
                <a:effectLst/>
              </a:rPr>
              <a:t>Kommunala</a:t>
            </a:r>
            <a:r>
              <a:rPr lang="en-US" sz="1862" b="0" i="0" u="none" strike="noStrike" baseline="0" dirty="0">
                <a:effectLst/>
              </a:rPr>
              <a:t>/</a:t>
            </a:r>
            <a:r>
              <a:rPr lang="en-US" sz="1862" b="0" i="0" u="none" strike="noStrike" baseline="0" dirty="0" err="1">
                <a:effectLst/>
              </a:rPr>
              <a:t>Privata</a:t>
            </a:r>
            <a:r>
              <a:rPr lang="en-US" sz="1862" b="0" i="0" u="none" strike="noStrike" baseline="0" dirty="0">
                <a:effectLst/>
              </a:rPr>
              <a:t> (202/208)</a:t>
            </a:r>
          </a:p>
          <a:p>
            <a:pPr>
              <a:defRPr/>
            </a:pPr>
            <a:r>
              <a:rPr lang="sv-SE" sz="1862" b="0" i="0" u="none" strike="noStrike" baseline="0" dirty="0"/>
              <a:t>Till sist undrar jag om vi får lämna ut dina individuella svar till Boverket?</a:t>
            </a:r>
            <a:endParaRPr lang="en-US" i="1" dirty="0"/>
          </a:p>
        </c:rich>
      </c:tx>
      <c:layout>
        <c:manualLayout>
          <c:xMode val="edge"/>
          <c:yMode val="edge"/>
          <c:x val="0.20571875000000001"/>
          <c:y val="1.236476043276661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4.243069225721785E-2"/>
          <c:y val="7.3163845245773948E-2"/>
          <c:w val="0.95756930774278215"/>
          <c:h val="0.77419305920093318"/>
        </c:manualLayout>
      </c:layout>
      <c:barChart>
        <c:barDir val="col"/>
        <c:grouping val="clustered"/>
        <c:varyColors val="0"/>
        <c:ser>
          <c:idx val="0"/>
          <c:order val="0"/>
          <c:tx>
            <c:strRef>
              <c:f>Blad1!$B$1</c:f>
              <c:strCache>
                <c:ptCount val="1"/>
                <c:pt idx="0">
                  <c:v>Kommunala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2"/>
                <c:pt idx="0">
                  <c:v>Ja</c:v>
                </c:pt>
                <c:pt idx="1">
                  <c:v>Nej</c:v>
                </c:pt>
              </c:strCache>
            </c:strRef>
          </c:cat>
          <c:val>
            <c:numRef>
              <c:f>Blad1!$B$2:$B$12</c:f>
              <c:numCache>
                <c:formatCode>General</c:formatCode>
                <c:ptCount val="11"/>
                <c:pt idx="0">
                  <c:v>37</c:v>
                </c:pt>
                <c:pt idx="1">
                  <c:v>63</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2"/>
                <c:pt idx="0">
                  <c:v>Ja</c:v>
                </c:pt>
                <c:pt idx="1">
                  <c:v>Nej</c:v>
                </c:pt>
              </c:strCache>
            </c:strRef>
          </c:cat>
          <c:val>
            <c:numRef>
              <c:f>Blad1!$C$2:$C$12</c:f>
              <c:numCache>
                <c:formatCode>General</c:formatCode>
                <c:ptCount val="11"/>
                <c:pt idx="0">
                  <c:v>30</c:v>
                </c:pt>
                <c:pt idx="1">
                  <c:v>70</c:v>
                </c:pt>
              </c:numCache>
            </c:numRef>
          </c:val>
          <c:extLst>
            <c:ext xmlns:c16="http://schemas.microsoft.com/office/drawing/2014/chart" uri="{C3380CC4-5D6E-409C-BE32-E72D297353CC}">
              <c16:uniqueId val="{00000000-A3FC-4163-8CF1-505FC601DAFE}"/>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Bas: </a:t>
            </a:r>
            <a:r>
              <a:rPr lang="en-US" dirty="0" err="1"/>
              <a:t>Migranter</a:t>
            </a:r>
            <a:r>
              <a:rPr lang="en-US" baseline="0" dirty="0"/>
              <a:t> </a:t>
            </a:r>
            <a:r>
              <a:rPr lang="en-US" sz="1862" b="0" i="0" u="none" strike="noStrike" baseline="0" dirty="0">
                <a:effectLst/>
              </a:rPr>
              <a:t>(1000)</a:t>
            </a:r>
            <a:r>
              <a:rPr lang="en-US" dirty="0"/>
              <a:t> </a:t>
            </a:r>
          </a:p>
          <a:p>
            <a:pPr>
              <a:defRPr/>
            </a:pPr>
            <a:r>
              <a:rPr lang="sv-SE" sz="1862" b="0" i="0" u="none" strike="noStrike" baseline="0" dirty="0"/>
              <a:t>Vilket år kom du till Sverige?</a:t>
            </a:r>
            <a:endParaRPr lang="en-US" dirty="0"/>
          </a:p>
        </c:rich>
      </c:tx>
      <c:layout>
        <c:manualLayout>
          <c:xMode val="edge"/>
          <c:yMode val="edge"/>
          <c:x val="0.2650442093175852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3.5139025590551182E-2"/>
          <c:y val="7.5224638651235062E-2"/>
          <c:w val="0.95756930774278215"/>
          <c:h val="0.79052838701342587"/>
        </c:manualLayout>
      </c:layout>
      <c:barChart>
        <c:barDir val="col"/>
        <c:grouping val="clustered"/>
        <c:varyColors val="0"/>
        <c:ser>
          <c:idx val="0"/>
          <c:order val="0"/>
          <c:tx>
            <c:strRef>
              <c:f>Blad1!$B$1</c:f>
              <c:strCache>
                <c:ptCount val="1"/>
                <c:pt idx="0">
                  <c:v>Migranter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11"/>
                <c:pt idx="0">
                  <c:v>2003 eller tidigare</c:v>
                </c:pt>
                <c:pt idx="1">
                  <c:v>2004</c:v>
                </c:pt>
                <c:pt idx="2">
                  <c:v>2005</c:v>
                </c:pt>
                <c:pt idx="3">
                  <c:v>2006</c:v>
                </c:pt>
                <c:pt idx="4">
                  <c:v>2007</c:v>
                </c:pt>
                <c:pt idx="5">
                  <c:v>2008</c:v>
                </c:pt>
                <c:pt idx="6">
                  <c:v>2009</c:v>
                </c:pt>
                <c:pt idx="7">
                  <c:v>2010</c:v>
                </c:pt>
                <c:pt idx="8">
                  <c:v>2011</c:v>
                </c:pt>
                <c:pt idx="9">
                  <c:v>2012</c:v>
                </c:pt>
                <c:pt idx="10">
                  <c:v>2013 eller senare</c:v>
                </c:pt>
              </c:strCache>
            </c:strRef>
          </c:cat>
          <c:val>
            <c:numRef>
              <c:f>Blad1!$B$2:$B$12</c:f>
              <c:numCache>
                <c:formatCode>General</c:formatCode>
                <c:ptCount val="11"/>
                <c:pt idx="0">
                  <c:v>25</c:v>
                </c:pt>
                <c:pt idx="1">
                  <c:v>6</c:v>
                </c:pt>
                <c:pt idx="2">
                  <c:v>4</c:v>
                </c:pt>
                <c:pt idx="3">
                  <c:v>8</c:v>
                </c:pt>
                <c:pt idx="4">
                  <c:v>12</c:v>
                </c:pt>
                <c:pt idx="5">
                  <c:v>12</c:v>
                </c:pt>
                <c:pt idx="6">
                  <c:v>9</c:v>
                </c:pt>
                <c:pt idx="7">
                  <c:v>8</c:v>
                </c:pt>
                <c:pt idx="8">
                  <c:v>7</c:v>
                </c:pt>
                <c:pt idx="9">
                  <c:v>9</c:v>
                </c:pt>
                <c:pt idx="10">
                  <c:v>0</c:v>
                </c:pt>
              </c:numCache>
            </c:numRef>
          </c:val>
          <c:extLst>
            <c:ext xmlns:c16="http://schemas.microsoft.com/office/drawing/2014/chart" uri="{C3380CC4-5D6E-409C-BE32-E72D297353CC}">
              <c16:uniqueId val="{00000000-C8D1-4755-A8B0-D33EE66D8758}"/>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r>
              <a:rPr lang="en-US" dirty="0"/>
              <a:t>Bas: </a:t>
            </a:r>
            <a:r>
              <a:rPr lang="en-US" dirty="0" err="1"/>
              <a:t>Migranter</a:t>
            </a:r>
            <a:r>
              <a:rPr lang="en-US" baseline="0" dirty="0"/>
              <a:t> </a:t>
            </a:r>
            <a:r>
              <a:rPr lang="en-US" sz="1862" b="0" i="0" u="none" strike="noStrike" baseline="0" dirty="0">
                <a:effectLst/>
              </a:rPr>
              <a:t>(1000)</a:t>
            </a:r>
            <a:r>
              <a:rPr lang="en-US" dirty="0"/>
              <a:t> </a:t>
            </a: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r>
              <a:rPr lang="sv-SE" sz="1862" b="0" i="0" u="none" strike="noStrike" baseline="0" dirty="0"/>
              <a:t>Vem ordnade ditt första boende när du kom till Sverige?</a:t>
            </a: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r>
              <a:rPr lang="sv-SE" sz="1400" b="0" i="0" baseline="0" dirty="0">
                <a:effectLst/>
              </a:rPr>
              <a:t>För svar som angivits under ”Annat”, se bilagan </a:t>
            </a:r>
            <a:r>
              <a:rPr lang="sv-SE" sz="1400" b="0" i="1" baseline="0" dirty="0">
                <a:effectLst/>
              </a:rPr>
              <a:t>Öppna svar</a:t>
            </a:r>
            <a:r>
              <a:rPr lang="sv-SE" sz="1400" b="0" i="0" baseline="0" dirty="0">
                <a:effectLst/>
              </a:rPr>
              <a:t>.</a:t>
            </a:r>
            <a:endParaRPr lang="sv-SE" sz="140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endParaRPr lang="en-US" dirty="0"/>
          </a:p>
        </c:rich>
      </c:tx>
      <c:layout>
        <c:manualLayout>
          <c:xMode val="edge"/>
          <c:yMode val="edge"/>
          <c:x val="0.26354683398950129"/>
          <c:y val="0"/>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endParaRPr lang="sv-SE"/>
        </a:p>
      </c:txPr>
    </c:title>
    <c:autoTitleDeleted val="0"/>
    <c:plotArea>
      <c:layout>
        <c:manualLayout>
          <c:layoutTarget val="inner"/>
          <c:xMode val="edge"/>
          <c:yMode val="edge"/>
          <c:x val="3.2014025590551179E-2"/>
          <c:y val="8.9653446097015671E-2"/>
          <c:w val="0.95756930774278215"/>
          <c:h val="0.79266943600553863"/>
        </c:manualLayout>
      </c:layout>
      <c:barChart>
        <c:barDir val="col"/>
        <c:grouping val="clustered"/>
        <c:varyColors val="0"/>
        <c:ser>
          <c:idx val="0"/>
          <c:order val="0"/>
          <c:tx>
            <c:strRef>
              <c:f>Blad1!$B$1</c:f>
              <c:strCache>
                <c:ptCount val="1"/>
                <c:pt idx="0">
                  <c:v>Migranter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6"/>
                <c:pt idx="0">
                  <c:v>Ordnade det själv</c:v>
                </c:pt>
                <c:pt idx="1">
                  <c:v>Vän/bekant</c:v>
                </c:pt>
                <c:pt idx="2">
                  <c:v>Familj/släkt</c:v>
                </c:pt>
                <c:pt idx="3">
                  <c:v>Migrationsverket</c:v>
                </c:pt>
                <c:pt idx="4">
                  <c:v>Kommunen</c:v>
                </c:pt>
                <c:pt idx="5">
                  <c:v>Annat</c:v>
                </c:pt>
              </c:strCache>
            </c:strRef>
          </c:cat>
          <c:val>
            <c:numRef>
              <c:f>Blad1!$B$2:$B$12</c:f>
              <c:numCache>
                <c:formatCode>General</c:formatCode>
                <c:ptCount val="11"/>
                <c:pt idx="0">
                  <c:v>19</c:v>
                </c:pt>
                <c:pt idx="1">
                  <c:v>10</c:v>
                </c:pt>
                <c:pt idx="2">
                  <c:v>38</c:v>
                </c:pt>
                <c:pt idx="3">
                  <c:v>14</c:v>
                </c:pt>
                <c:pt idx="4">
                  <c:v>11</c:v>
                </c:pt>
                <c:pt idx="5">
                  <c:v>8</c:v>
                </c:pt>
              </c:numCache>
            </c:numRef>
          </c:val>
          <c:extLst>
            <c:ext xmlns:c16="http://schemas.microsoft.com/office/drawing/2014/chart" uri="{C3380CC4-5D6E-409C-BE32-E72D297353CC}">
              <c16:uniqueId val="{00000000-C8D1-4755-A8B0-D33EE66D8758}"/>
            </c:ext>
          </c:extLst>
        </c:ser>
        <c:dLbls>
          <c:showLegendKey val="0"/>
          <c:showVal val="0"/>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r>
              <a:rPr lang="en-US" dirty="0"/>
              <a:t>Bas: </a:t>
            </a:r>
            <a:r>
              <a:rPr lang="en-US" dirty="0" err="1"/>
              <a:t>Privatpersoner+Migranter</a:t>
            </a:r>
            <a:r>
              <a:rPr lang="en-US" baseline="0" dirty="0"/>
              <a:t> </a:t>
            </a:r>
            <a:r>
              <a:rPr lang="en-US" sz="1862" b="0" i="0" u="none" strike="noStrike" baseline="0" dirty="0">
                <a:effectLst/>
              </a:rPr>
              <a:t>(1000/1000)</a:t>
            </a:r>
            <a:r>
              <a:rPr lang="en-US" dirty="0"/>
              <a:t> </a:t>
            </a: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r>
              <a:rPr lang="sv-SE" sz="1862" b="0" i="0" u="none" strike="noStrike" baseline="0" dirty="0"/>
              <a:t>Hur bor du just nu?</a:t>
            </a: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r>
              <a:rPr lang="sv-SE" sz="1400" b="0" i="0" baseline="0" dirty="0">
                <a:effectLst/>
              </a:rPr>
              <a:t>För svar som angivits under ”Annat”, se bilagan </a:t>
            </a:r>
            <a:r>
              <a:rPr lang="sv-SE" sz="1400" b="0" i="1" baseline="0" dirty="0">
                <a:effectLst/>
              </a:rPr>
              <a:t>Öppna svar</a:t>
            </a:r>
            <a:r>
              <a:rPr lang="sv-SE" sz="1400" b="0" i="0" baseline="0" dirty="0">
                <a:effectLst/>
              </a:rPr>
              <a:t>.</a:t>
            </a:r>
            <a:endParaRPr lang="sv-SE" sz="140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endParaRPr lang="en-US" dirty="0"/>
          </a:p>
        </c:rich>
      </c:tx>
      <c:layout>
        <c:manualLayout>
          <c:xMode val="edge"/>
          <c:yMode val="edge"/>
          <c:x val="0.26451558398950131"/>
          <c:y val="0"/>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endParaRPr lang="sv-SE"/>
        </a:p>
      </c:txPr>
    </c:title>
    <c:autoTitleDeleted val="0"/>
    <c:plotArea>
      <c:layout>
        <c:manualLayout>
          <c:layoutTarget val="inner"/>
          <c:xMode val="edge"/>
          <c:yMode val="edge"/>
          <c:x val="3.7222358923884515E-2"/>
          <c:y val="8.7589399084001665E-2"/>
          <c:w val="0.95756930774278215"/>
          <c:h val="0.80304413262098029"/>
        </c:manualLayout>
      </c:layout>
      <c:barChart>
        <c:barDir val="col"/>
        <c:grouping val="clustered"/>
        <c:varyColors val="0"/>
        <c:ser>
          <c:idx val="0"/>
          <c:order val="0"/>
          <c:tx>
            <c:strRef>
              <c:f>Blad1!$B$1</c:f>
              <c:strCache>
                <c:ptCount val="1"/>
                <c:pt idx="0">
                  <c:v>Migranter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4"/>
                <c:pt idx="0">
                  <c:v>Hyr (första hand)</c:v>
                </c:pt>
                <c:pt idx="1">
                  <c:v>Hyr (andra hand)</c:v>
                </c:pt>
                <c:pt idx="2">
                  <c:v>Äger bostad</c:v>
                </c:pt>
                <c:pt idx="3">
                  <c:v>Annat</c:v>
                </c:pt>
              </c:strCache>
            </c:strRef>
          </c:cat>
          <c:val>
            <c:numRef>
              <c:f>Blad1!$B$2:$B$12</c:f>
              <c:numCache>
                <c:formatCode>General</c:formatCode>
                <c:ptCount val="11"/>
                <c:pt idx="0">
                  <c:v>52</c:v>
                </c:pt>
                <c:pt idx="1">
                  <c:v>4</c:v>
                </c:pt>
                <c:pt idx="2">
                  <c:v>38</c:v>
                </c:pt>
                <c:pt idx="3">
                  <c:v>6</c:v>
                </c:pt>
              </c:numCache>
            </c:numRef>
          </c:val>
          <c:extLst>
            <c:ext xmlns:c16="http://schemas.microsoft.com/office/drawing/2014/chart" uri="{C3380CC4-5D6E-409C-BE32-E72D297353CC}">
              <c16:uniqueId val="{00000000-C8D1-4755-A8B0-D33EE66D8758}"/>
            </c:ext>
          </c:extLst>
        </c:ser>
        <c:ser>
          <c:idx val="1"/>
          <c:order val="1"/>
          <c:tx>
            <c:strRef>
              <c:f>Blad1!$C$1</c:f>
              <c:strCache>
                <c:ptCount val="1"/>
                <c:pt idx="0">
                  <c:v>Privatpersoner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Blad1!$A$2:$A$12</c:f>
              <c:strCache>
                <c:ptCount val="4"/>
                <c:pt idx="0">
                  <c:v>Hyr (första hand)</c:v>
                </c:pt>
                <c:pt idx="1">
                  <c:v>Hyr (andra hand)</c:v>
                </c:pt>
                <c:pt idx="2">
                  <c:v>Äger bostad</c:v>
                </c:pt>
                <c:pt idx="3">
                  <c:v>Annat</c:v>
                </c:pt>
              </c:strCache>
            </c:strRef>
          </c:cat>
          <c:val>
            <c:numRef>
              <c:f>Blad1!$C$2:$C$12</c:f>
              <c:numCache>
                <c:formatCode>General</c:formatCode>
                <c:ptCount val="11"/>
                <c:pt idx="0">
                  <c:v>30</c:v>
                </c:pt>
                <c:pt idx="1">
                  <c:v>2</c:v>
                </c:pt>
                <c:pt idx="2">
                  <c:v>62</c:v>
                </c:pt>
                <c:pt idx="3">
                  <c:v>6</c:v>
                </c:pt>
              </c:numCache>
            </c:numRef>
          </c:val>
          <c:extLst>
            <c:ext xmlns:c16="http://schemas.microsoft.com/office/drawing/2014/chart" uri="{C3380CC4-5D6E-409C-BE32-E72D297353CC}">
              <c16:uniqueId val="{00000001-C968-443E-8935-1DC275F24D6C}"/>
            </c:ext>
          </c:extLst>
        </c:ser>
        <c:dLbls>
          <c:dLblPos val="outEnd"/>
          <c:showLegendKey val="0"/>
          <c:showVal val="1"/>
          <c:showCatName val="0"/>
          <c:showSerName val="0"/>
          <c:showPercent val="0"/>
          <c:showBubbleSize val="0"/>
        </c:dLbls>
        <c:gapWidth val="219"/>
        <c:overlap val="-27"/>
        <c:axId val="826871216"/>
        <c:axId val="826869552"/>
      </c:barChart>
      <c:catAx>
        <c:axId val="82687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69552"/>
        <c:crosses val="autoZero"/>
        <c:auto val="1"/>
        <c:lblAlgn val="ctr"/>
        <c:lblOffset val="100"/>
        <c:noMultiLvlLbl val="0"/>
      </c:catAx>
      <c:valAx>
        <c:axId val="826869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26871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7D529E9-4DC4-4E00-A933-8709FECAF5FE}" type="datetimeFigureOut">
              <a:rPr lang="sv-SE" smtClean="0"/>
              <a:t>2021-06-03</a:t>
            </a:fld>
            <a:endParaRPr lang="sv-SE"/>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C5BC1B7-311A-4591-B39F-6E92BB4ABD87}" type="slidenum">
              <a:rPr lang="sv-SE" smtClean="0"/>
              <a:t>‹#›</a:t>
            </a:fld>
            <a:endParaRPr lang="sv-SE"/>
          </a:p>
        </p:txBody>
      </p:sp>
    </p:spTree>
    <p:extLst>
      <p:ext uri="{BB962C8B-B14F-4D97-AF65-F5344CB8AC3E}">
        <p14:creationId xmlns:p14="http://schemas.microsoft.com/office/powerpoint/2010/main" val="1282050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0FF07ECC-1F60-4E96-B455-5B44D6640083}" type="slidenum">
              <a:rPr lang="sv-SE" smtClean="0"/>
              <a:pPr/>
              <a:t>1</a:t>
            </a:fld>
            <a:endParaRPr lang="sv-SE" dirty="0"/>
          </a:p>
        </p:txBody>
      </p:sp>
    </p:spTree>
    <p:extLst>
      <p:ext uri="{BB962C8B-B14F-4D97-AF65-F5344CB8AC3E}">
        <p14:creationId xmlns:p14="http://schemas.microsoft.com/office/powerpoint/2010/main" val="3402497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0FF07ECC-1F60-4E96-B455-5B44D6640083}" type="slidenum">
              <a:rPr lang="sv-SE" smtClean="0"/>
              <a:pPr/>
              <a:t>11</a:t>
            </a:fld>
            <a:endParaRPr lang="sv-SE" dirty="0"/>
          </a:p>
        </p:txBody>
      </p:sp>
    </p:spTree>
    <p:extLst>
      <p:ext uri="{BB962C8B-B14F-4D97-AF65-F5344CB8AC3E}">
        <p14:creationId xmlns:p14="http://schemas.microsoft.com/office/powerpoint/2010/main" val="1831157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0FF07ECC-1F60-4E96-B455-5B44D6640083}" type="slidenum">
              <a:rPr lang="sv-SE" smtClean="0"/>
              <a:pPr/>
              <a:t>12</a:t>
            </a:fld>
            <a:endParaRPr lang="sv-SE" dirty="0"/>
          </a:p>
        </p:txBody>
      </p:sp>
    </p:spTree>
    <p:extLst>
      <p:ext uri="{BB962C8B-B14F-4D97-AF65-F5344CB8AC3E}">
        <p14:creationId xmlns:p14="http://schemas.microsoft.com/office/powerpoint/2010/main" val="2209403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0FF07ECC-1F60-4E96-B455-5B44D6640083}" type="slidenum">
              <a:rPr lang="sv-SE" smtClean="0"/>
              <a:pPr/>
              <a:t>2</a:t>
            </a:fld>
            <a:endParaRPr lang="sv-SE" dirty="0"/>
          </a:p>
        </p:txBody>
      </p:sp>
    </p:spTree>
    <p:extLst>
      <p:ext uri="{BB962C8B-B14F-4D97-AF65-F5344CB8AC3E}">
        <p14:creationId xmlns:p14="http://schemas.microsoft.com/office/powerpoint/2010/main" val="2377274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0FF07ECC-1F60-4E96-B455-5B44D6640083}" type="slidenum">
              <a:rPr lang="sv-SE" smtClean="0"/>
              <a:pPr/>
              <a:t>4</a:t>
            </a:fld>
            <a:endParaRPr lang="sv-SE" dirty="0"/>
          </a:p>
        </p:txBody>
      </p:sp>
    </p:spTree>
    <p:extLst>
      <p:ext uri="{BB962C8B-B14F-4D97-AF65-F5344CB8AC3E}">
        <p14:creationId xmlns:p14="http://schemas.microsoft.com/office/powerpoint/2010/main" val="805783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0FF07ECC-1F60-4E96-B455-5B44D6640083}" type="slidenum">
              <a:rPr lang="sv-SE" smtClean="0"/>
              <a:pPr/>
              <a:t>5</a:t>
            </a:fld>
            <a:endParaRPr lang="sv-SE" dirty="0"/>
          </a:p>
        </p:txBody>
      </p:sp>
    </p:spTree>
    <p:extLst>
      <p:ext uri="{BB962C8B-B14F-4D97-AF65-F5344CB8AC3E}">
        <p14:creationId xmlns:p14="http://schemas.microsoft.com/office/powerpoint/2010/main" val="968019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0FF07ECC-1F60-4E96-B455-5B44D6640083}" type="slidenum">
              <a:rPr lang="sv-SE" smtClean="0"/>
              <a:pPr/>
              <a:t>6</a:t>
            </a:fld>
            <a:endParaRPr lang="sv-SE" dirty="0"/>
          </a:p>
        </p:txBody>
      </p:sp>
    </p:spTree>
    <p:extLst>
      <p:ext uri="{BB962C8B-B14F-4D97-AF65-F5344CB8AC3E}">
        <p14:creationId xmlns:p14="http://schemas.microsoft.com/office/powerpoint/2010/main" val="33409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0FF07ECC-1F60-4E96-B455-5B44D6640083}" type="slidenum">
              <a:rPr lang="sv-SE" smtClean="0"/>
              <a:pPr/>
              <a:t>7</a:t>
            </a:fld>
            <a:endParaRPr lang="sv-SE" dirty="0"/>
          </a:p>
        </p:txBody>
      </p:sp>
    </p:spTree>
    <p:extLst>
      <p:ext uri="{BB962C8B-B14F-4D97-AF65-F5344CB8AC3E}">
        <p14:creationId xmlns:p14="http://schemas.microsoft.com/office/powerpoint/2010/main" val="3390828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0FF07ECC-1F60-4E96-B455-5B44D6640083}" type="slidenum">
              <a:rPr lang="sv-SE" smtClean="0"/>
              <a:pPr/>
              <a:t>8</a:t>
            </a:fld>
            <a:endParaRPr lang="sv-SE" dirty="0"/>
          </a:p>
        </p:txBody>
      </p:sp>
    </p:spTree>
    <p:extLst>
      <p:ext uri="{BB962C8B-B14F-4D97-AF65-F5344CB8AC3E}">
        <p14:creationId xmlns:p14="http://schemas.microsoft.com/office/powerpoint/2010/main" val="1541382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0FF07ECC-1F60-4E96-B455-5B44D6640083}" type="slidenum">
              <a:rPr lang="sv-SE" smtClean="0"/>
              <a:pPr/>
              <a:t>9</a:t>
            </a:fld>
            <a:endParaRPr lang="sv-SE" dirty="0"/>
          </a:p>
        </p:txBody>
      </p:sp>
    </p:spTree>
    <p:extLst>
      <p:ext uri="{BB962C8B-B14F-4D97-AF65-F5344CB8AC3E}">
        <p14:creationId xmlns:p14="http://schemas.microsoft.com/office/powerpoint/2010/main" val="2328436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0FF07ECC-1F60-4E96-B455-5B44D6640083}" type="slidenum">
              <a:rPr lang="sv-SE" smtClean="0"/>
              <a:pPr/>
              <a:t>10</a:t>
            </a:fld>
            <a:endParaRPr lang="sv-SE" dirty="0"/>
          </a:p>
        </p:txBody>
      </p:sp>
    </p:spTree>
    <p:extLst>
      <p:ext uri="{BB962C8B-B14F-4D97-AF65-F5344CB8AC3E}">
        <p14:creationId xmlns:p14="http://schemas.microsoft.com/office/powerpoint/2010/main" val="2190031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örstasida">
    <p:spTree>
      <p:nvGrpSpPr>
        <p:cNvPr id="1" name=""/>
        <p:cNvGrpSpPr/>
        <p:nvPr/>
      </p:nvGrpSpPr>
      <p:grpSpPr>
        <a:xfrm>
          <a:off x="0" y="0"/>
          <a:ext cx="0" cy="0"/>
          <a:chOff x="0" y="0"/>
          <a:chExt cx="0" cy="0"/>
        </a:xfrm>
      </p:grpSpPr>
      <p:sp>
        <p:nvSpPr>
          <p:cNvPr id="45" name="Platshållare för innehåll 44">
            <a:extLst>
              <a:ext uri="{FF2B5EF4-FFF2-40B4-BE49-F238E27FC236}">
                <a16:creationId xmlns:a16="http://schemas.microsoft.com/office/drawing/2014/main" id="{1E369D3F-3FE1-2248-B570-3E92A64A0736}"/>
              </a:ext>
            </a:extLst>
          </p:cNvPr>
          <p:cNvSpPr>
            <a:spLocks noGrp="1"/>
          </p:cNvSpPr>
          <p:nvPr>
            <p:ph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12191999 w 12192000"/>
              <a:gd name="connsiteY3" fmla="*/ 6858000 h 6858000"/>
              <a:gd name="connsiteX4" fmla="*/ 12191999 w 12192000"/>
              <a:gd name="connsiteY4" fmla="*/ 6151419 h 6858000"/>
              <a:gd name="connsiteX5" fmla="*/ 6819899 w 12192000"/>
              <a:gd name="connsiteY5" fmla="*/ 6151419 h 6858000"/>
              <a:gd name="connsiteX6" fmla="*/ 6819899 w 12192000"/>
              <a:gd name="connsiteY6" fmla="*/ 5805529 h 6858000"/>
              <a:gd name="connsiteX7" fmla="*/ 5381624 w 12192000"/>
              <a:gd name="connsiteY7" fmla="*/ 5805529 h 6858000"/>
              <a:gd name="connsiteX8" fmla="*/ 5381624 w 12192000"/>
              <a:gd name="connsiteY8" fmla="*/ 6151419 h 6858000"/>
              <a:gd name="connsiteX9" fmla="*/ 0 w 12192000"/>
              <a:gd name="connsiteY9" fmla="*/ 615141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12191999" y="6858000"/>
                </a:lnTo>
                <a:lnTo>
                  <a:pt x="12191999" y="6151419"/>
                </a:lnTo>
                <a:lnTo>
                  <a:pt x="6819899" y="6151419"/>
                </a:lnTo>
                <a:lnTo>
                  <a:pt x="6819899" y="5805529"/>
                </a:lnTo>
                <a:lnTo>
                  <a:pt x="5381624" y="5805529"/>
                </a:lnTo>
                <a:lnTo>
                  <a:pt x="5381624" y="6151419"/>
                </a:lnTo>
                <a:lnTo>
                  <a:pt x="0" y="6151419"/>
                </a:lnTo>
                <a:close/>
              </a:path>
            </a:pathLst>
          </a:custGeom>
          <a:solidFill>
            <a:srgbClr val="FF5E97"/>
          </a:solidFill>
        </p:spPr>
        <p:txBody>
          <a:bodyPr wrap="square">
            <a:noAutofit/>
          </a:bodyPr>
          <a:lstStyle>
            <a:lvl1pPr>
              <a:buNone/>
              <a:defRPr/>
            </a:lvl1pPr>
          </a:lstStyle>
          <a:p>
            <a:pPr lvl="0"/>
            <a:endParaRPr lang="sv-SE" dirty="0"/>
          </a:p>
        </p:txBody>
      </p:sp>
      <p:sp>
        <p:nvSpPr>
          <p:cNvPr id="12" name="AutoShape 2" descr="Region Västernorrland">
            <a:extLst>
              <a:ext uri="{FF2B5EF4-FFF2-40B4-BE49-F238E27FC236}">
                <a16:creationId xmlns:a16="http://schemas.microsoft.com/office/drawing/2014/main" id="{2D3F2792-2B95-1649-8354-E78C7F982466}"/>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3" name="AutoShape 6" descr="Region Västernorrland">
            <a:extLst>
              <a:ext uri="{FF2B5EF4-FFF2-40B4-BE49-F238E27FC236}">
                <a16:creationId xmlns:a16="http://schemas.microsoft.com/office/drawing/2014/main" id="{6BDEC2DE-4469-B248-93E7-9BD59E0FB382}"/>
              </a:ext>
            </a:extLst>
          </p:cNvPr>
          <p:cNvSpPr>
            <a:spLocks noChangeAspect="1" noChangeArrowheads="1"/>
          </p:cNvSpPr>
          <p:nvPr userDrawn="1"/>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4" name="AutoShape 8" descr="Region Västernorrland">
            <a:extLst>
              <a:ext uri="{FF2B5EF4-FFF2-40B4-BE49-F238E27FC236}">
                <a16:creationId xmlns:a16="http://schemas.microsoft.com/office/drawing/2014/main" id="{7A894AEA-0B4A-CB4F-B2D3-51A376EE24F9}"/>
              </a:ext>
            </a:extLst>
          </p:cNvPr>
          <p:cNvSpPr>
            <a:spLocks noChangeAspect="1" noChangeArrowheads="1"/>
          </p:cNvSpPr>
          <p:nvPr userDrawn="1"/>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20" name="Rubrik 19">
            <a:extLst>
              <a:ext uri="{FF2B5EF4-FFF2-40B4-BE49-F238E27FC236}">
                <a16:creationId xmlns:a16="http://schemas.microsoft.com/office/drawing/2014/main" id="{436BD601-E06B-7946-9DF1-B137F9FC16F0}"/>
              </a:ext>
            </a:extLst>
          </p:cNvPr>
          <p:cNvSpPr>
            <a:spLocks noGrp="1"/>
          </p:cNvSpPr>
          <p:nvPr>
            <p:ph type="title"/>
          </p:nvPr>
        </p:nvSpPr>
        <p:spPr>
          <a:xfrm>
            <a:off x="976122" y="1968163"/>
            <a:ext cx="6975764" cy="1325563"/>
          </a:xfrm>
        </p:spPr>
        <p:txBody>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sv-SE" dirty="0"/>
              <a:t>Klicka här för att ändra mall för rubrikformat</a:t>
            </a:r>
          </a:p>
        </p:txBody>
      </p:sp>
      <p:sp>
        <p:nvSpPr>
          <p:cNvPr id="50" name="Platshållare för text 49">
            <a:extLst>
              <a:ext uri="{FF2B5EF4-FFF2-40B4-BE49-F238E27FC236}">
                <a16:creationId xmlns:a16="http://schemas.microsoft.com/office/drawing/2014/main" id="{1F474935-A833-504C-A679-D40D0DA72FFC}"/>
              </a:ext>
            </a:extLst>
          </p:cNvPr>
          <p:cNvSpPr>
            <a:spLocks noGrp="1"/>
          </p:cNvSpPr>
          <p:nvPr>
            <p:ph type="body" sz="quarter" idx="11"/>
          </p:nvPr>
        </p:nvSpPr>
        <p:spPr>
          <a:xfrm>
            <a:off x="976122" y="4309147"/>
            <a:ext cx="7510154" cy="914400"/>
          </a:xfrm>
        </p:spPr>
        <p:txBody>
          <a:bodyPr/>
          <a:lstStyle>
            <a:lvl1pPr>
              <a:buFontTx/>
              <a:buNone/>
              <a:defRPr sz="2400">
                <a:solidFill>
                  <a:schemeClr val="bg1"/>
                </a:solidFill>
                <a:latin typeface="Charter Roman" panose="02040503050506020203" pitchFamily="18" charset="0"/>
              </a:defRPr>
            </a:lvl1pPr>
            <a:lvl2pPr>
              <a:buFontTx/>
              <a:buNone/>
              <a:defRPr>
                <a:solidFill>
                  <a:schemeClr val="bg1"/>
                </a:solidFill>
                <a:latin typeface="Charter Roman" panose="02040503050506020203" pitchFamily="18" charset="0"/>
              </a:defRPr>
            </a:lvl2pPr>
            <a:lvl3pPr>
              <a:buFontTx/>
              <a:buNone/>
              <a:defRPr>
                <a:solidFill>
                  <a:schemeClr val="bg1"/>
                </a:solidFill>
                <a:latin typeface="Charter Roman" panose="02040503050506020203" pitchFamily="18" charset="0"/>
              </a:defRPr>
            </a:lvl3pPr>
            <a:lvl4pPr>
              <a:buFontTx/>
              <a:buNone/>
              <a:defRPr>
                <a:solidFill>
                  <a:schemeClr val="bg1"/>
                </a:solidFill>
                <a:latin typeface="Charter Roman" panose="02040503050506020203" pitchFamily="18" charset="0"/>
              </a:defRPr>
            </a:lvl4pPr>
            <a:lvl5pPr>
              <a:buFontTx/>
              <a:buNone/>
              <a:defRPr>
                <a:solidFill>
                  <a:schemeClr val="bg1"/>
                </a:solidFill>
                <a:latin typeface="Charter Roman" panose="02040503050506020203" pitchFamily="18" charset="0"/>
              </a:defRPr>
            </a:lvl5pPr>
          </a:lstStyle>
          <a:p>
            <a:pPr lvl="0"/>
            <a:r>
              <a:rPr lang="sv-SE" dirty="0"/>
              <a:t>Klicka här för att ändra format på bakgrundstexten</a:t>
            </a:r>
          </a:p>
        </p:txBody>
      </p:sp>
      <p:sp>
        <p:nvSpPr>
          <p:cNvPr id="51" name="Platshållare för text 49">
            <a:extLst>
              <a:ext uri="{FF2B5EF4-FFF2-40B4-BE49-F238E27FC236}">
                <a16:creationId xmlns:a16="http://schemas.microsoft.com/office/drawing/2014/main" id="{6FF2C670-8EDF-8D4B-9426-80B26FC2B08B}"/>
              </a:ext>
            </a:extLst>
          </p:cNvPr>
          <p:cNvSpPr>
            <a:spLocks noGrp="1"/>
          </p:cNvSpPr>
          <p:nvPr>
            <p:ph type="body" sz="quarter" idx="12"/>
          </p:nvPr>
        </p:nvSpPr>
        <p:spPr>
          <a:xfrm>
            <a:off x="976122" y="1322867"/>
            <a:ext cx="7510154" cy="914400"/>
          </a:xfrm>
        </p:spPr>
        <p:txBody>
          <a:bodyPr/>
          <a:lstStyle>
            <a:lvl1pPr>
              <a:buFontTx/>
              <a:buNone/>
              <a:defRPr sz="2400">
                <a:solidFill>
                  <a:schemeClr val="bg1"/>
                </a:solidFill>
                <a:latin typeface="Charter Roman" panose="02040503050506020203" pitchFamily="18" charset="0"/>
              </a:defRPr>
            </a:lvl1pPr>
            <a:lvl2pPr>
              <a:buFontTx/>
              <a:buNone/>
              <a:defRPr>
                <a:solidFill>
                  <a:schemeClr val="bg1"/>
                </a:solidFill>
                <a:latin typeface="Charter Roman" panose="02040503050506020203" pitchFamily="18" charset="0"/>
              </a:defRPr>
            </a:lvl2pPr>
            <a:lvl3pPr>
              <a:buFontTx/>
              <a:buNone/>
              <a:defRPr>
                <a:solidFill>
                  <a:schemeClr val="bg1"/>
                </a:solidFill>
                <a:latin typeface="Charter Roman" panose="02040503050506020203" pitchFamily="18" charset="0"/>
              </a:defRPr>
            </a:lvl3pPr>
            <a:lvl4pPr>
              <a:buFontTx/>
              <a:buNone/>
              <a:defRPr>
                <a:solidFill>
                  <a:schemeClr val="bg1"/>
                </a:solidFill>
                <a:latin typeface="Charter Roman" panose="02040503050506020203" pitchFamily="18" charset="0"/>
              </a:defRPr>
            </a:lvl4pPr>
            <a:lvl5pPr>
              <a:buFontTx/>
              <a:buNone/>
              <a:defRPr>
                <a:solidFill>
                  <a:schemeClr val="bg1"/>
                </a:solidFill>
                <a:latin typeface="Charter Roman" panose="02040503050506020203" pitchFamily="18" charset="0"/>
              </a:defRPr>
            </a:lvl5pPr>
          </a:lstStyle>
          <a:p>
            <a:pPr lvl="0"/>
            <a:r>
              <a:rPr lang="sv-SE" dirty="0"/>
              <a:t>Klicka här för att ändra format på bakgrundstexten</a:t>
            </a:r>
          </a:p>
        </p:txBody>
      </p:sp>
    </p:spTree>
    <p:extLst>
      <p:ext uri="{BB962C8B-B14F-4D97-AF65-F5344CB8AC3E}">
        <p14:creationId xmlns:p14="http://schemas.microsoft.com/office/powerpoint/2010/main" val="3119151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punkter 2">
    <p:spTree>
      <p:nvGrpSpPr>
        <p:cNvPr id="1" name=""/>
        <p:cNvGrpSpPr/>
        <p:nvPr/>
      </p:nvGrpSpPr>
      <p:grpSpPr>
        <a:xfrm>
          <a:off x="0" y="0"/>
          <a:ext cx="0" cy="0"/>
          <a:chOff x="0" y="0"/>
          <a:chExt cx="0" cy="0"/>
        </a:xfrm>
      </p:grpSpPr>
      <p:sp>
        <p:nvSpPr>
          <p:cNvPr id="24" name="Frihandsfigur 23">
            <a:extLst>
              <a:ext uri="{FF2B5EF4-FFF2-40B4-BE49-F238E27FC236}">
                <a16:creationId xmlns:a16="http://schemas.microsoft.com/office/drawing/2014/main" id="{74D79F4D-6C27-3346-BDFD-D0AA8DD575A0}"/>
              </a:ext>
            </a:extLst>
          </p:cNvPr>
          <p:cNvSpPr/>
          <p:nvPr userDrawn="1"/>
        </p:nvSpPr>
        <p:spPr>
          <a:xfrm>
            <a:off x="6096233" y="0"/>
            <a:ext cx="6096000" cy="6158094"/>
          </a:xfrm>
          <a:custGeom>
            <a:avLst/>
            <a:gdLst>
              <a:gd name="connsiteX0" fmla="*/ 0 w 6096000"/>
              <a:gd name="connsiteY0" fmla="*/ 0 h 6158094"/>
              <a:gd name="connsiteX1" fmla="*/ 6096000 w 6096000"/>
              <a:gd name="connsiteY1" fmla="*/ 0 h 6158094"/>
              <a:gd name="connsiteX2" fmla="*/ 6096000 w 6096000"/>
              <a:gd name="connsiteY2" fmla="*/ 6158094 h 6158094"/>
              <a:gd name="connsiteX3" fmla="*/ 723900 w 6096000"/>
              <a:gd name="connsiteY3" fmla="*/ 6158094 h 6158094"/>
              <a:gd name="connsiteX4" fmla="*/ 723900 w 6096000"/>
              <a:gd name="connsiteY4" fmla="*/ 5812204 h 6158094"/>
              <a:gd name="connsiteX5" fmla="*/ 0 w 6096000"/>
              <a:gd name="connsiteY5" fmla="*/ 5812204 h 615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158094">
                <a:moveTo>
                  <a:pt x="0" y="0"/>
                </a:moveTo>
                <a:lnTo>
                  <a:pt x="6096000" y="0"/>
                </a:lnTo>
                <a:lnTo>
                  <a:pt x="6096000" y="6158094"/>
                </a:lnTo>
                <a:lnTo>
                  <a:pt x="723900" y="6158094"/>
                </a:lnTo>
                <a:lnTo>
                  <a:pt x="723900" y="5812204"/>
                </a:lnTo>
                <a:lnTo>
                  <a:pt x="0" y="581220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23" name="Platshållare för innehåll 22">
            <a:extLst>
              <a:ext uri="{FF2B5EF4-FFF2-40B4-BE49-F238E27FC236}">
                <a16:creationId xmlns:a16="http://schemas.microsoft.com/office/drawing/2014/main" id="{317DE38F-3344-E749-90E3-1594E5BA79E1}"/>
              </a:ext>
            </a:extLst>
          </p:cNvPr>
          <p:cNvSpPr>
            <a:spLocks noGrp="1"/>
          </p:cNvSpPr>
          <p:nvPr>
            <p:ph sz="quarter" idx="10"/>
          </p:nvPr>
        </p:nvSpPr>
        <p:spPr>
          <a:xfrm>
            <a:off x="-5201" y="737"/>
            <a:ext cx="6095999" cy="6151419"/>
          </a:xfrm>
          <a:custGeom>
            <a:avLst/>
            <a:gdLst>
              <a:gd name="connsiteX0" fmla="*/ 0 w 6095999"/>
              <a:gd name="connsiteY0" fmla="*/ 0 h 6151419"/>
              <a:gd name="connsiteX1" fmla="*/ 6095999 w 6095999"/>
              <a:gd name="connsiteY1" fmla="*/ 0 h 6151419"/>
              <a:gd name="connsiteX2" fmla="*/ 6095999 w 6095999"/>
              <a:gd name="connsiteY2" fmla="*/ 5805529 h 6151419"/>
              <a:gd name="connsiteX3" fmla="*/ 5381625 w 6095999"/>
              <a:gd name="connsiteY3" fmla="*/ 5805529 h 6151419"/>
              <a:gd name="connsiteX4" fmla="*/ 5381625 w 6095999"/>
              <a:gd name="connsiteY4" fmla="*/ 6151419 h 6151419"/>
              <a:gd name="connsiteX5" fmla="*/ 0 w 6095999"/>
              <a:gd name="connsiteY5" fmla="*/ 6151419 h 615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5999" h="6151419">
                <a:moveTo>
                  <a:pt x="0" y="0"/>
                </a:moveTo>
                <a:lnTo>
                  <a:pt x="6095999" y="0"/>
                </a:lnTo>
                <a:lnTo>
                  <a:pt x="6095999" y="5805529"/>
                </a:lnTo>
                <a:lnTo>
                  <a:pt x="5381625" y="5805529"/>
                </a:lnTo>
                <a:lnTo>
                  <a:pt x="5381625" y="6151419"/>
                </a:lnTo>
                <a:lnTo>
                  <a:pt x="0" y="6151419"/>
                </a:lnTo>
                <a:close/>
              </a:path>
            </a:pathLst>
          </a:custGeom>
          <a:solidFill>
            <a:srgbClr val="1C7F4B"/>
          </a:solidFill>
        </p:spPr>
        <p:txBody>
          <a:bodyPr wrap="square">
            <a:noAutofit/>
          </a:bodyPr>
          <a:lstStyle>
            <a:lvl1pPr>
              <a:buNone/>
              <a:defRPr/>
            </a:lvl1pPr>
          </a:lstStyle>
          <a:p>
            <a:pPr lvl="0"/>
            <a:endParaRPr lang="sv-SE" dirty="0"/>
          </a:p>
        </p:txBody>
      </p:sp>
      <p:sp>
        <p:nvSpPr>
          <p:cNvPr id="12" name="AutoShape 2" descr="Region Västernorrland">
            <a:extLst>
              <a:ext uri="{FF2B5EF4-FFF2-40B4-BE49-F238E27FC236}">
                <a16:creationId xmlns:a16="http://schemas.microsoft.com/office/drawing/2014/main" id="{2D3F2792-2B95-1649-8354-E78C7F982466}"/>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3" name="AutoShape 6" descr="Region Västernorrland">
            <a:extLst>
              <a:ext uri="{FF2B5EF4-FFF2-40B4-BE49-F238E27FC236}">
                <a16:creationId xmlns:a16="http://schemas.microsoft.com/office/drawing/2014/main" id="{6BDEC2DE-4469-B248-93E7-9BD59E0FB382}"/>
              </a:ext>
            </a:extLst>
          </p:cNvPr>
          <p:cNvSpPr>
            <a:spLocks noChangeAspect="1" noChangeArrowheads="1"/>
          </p:cNvSpPr>
          <p:nvPr userDrawn="1"/>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4" name="AutoShape 8" descr="Region Västernorrland">
            <a:extLst>
              <a:ext uri="{FF2B5EF4-FFF2-40B4-BE49-F238E27FC236}">
                <a16:creationId xmlns:a16="http://schemas.microsoft.com/office/drawing/2014/main" id="{7A894AEA-0B4A-CB4F-B2D3-51A376EE24F9}"/>
              </a:ext>
            </a:extLst>
          </p:cNvPr>
          <p:cNvSpPr>
            <a:spLocks noChangeAspect="1" noChangeArrowheads="1"/>
          </p:cNvSpPr>
          <p:nvPr userDrawn="1"/>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43" name="Frihandsfigur 42">
            <a:extLst>
              <a:ext uri="{FF2B5EF4-FFF2-40B4-BE49-F238E27FC236}">
                <a16:creationId xmlns:a16="http://schemas.microsoft.com/office/drawing/2014/main" id="{1DD848A3-D871-3248-827E-9E0A7585E34B}"/>
              </a:ext>
            </a:extLst>
          </p:cNvPr>
          <p:cNvSpPr/>
          <p:nvPr userDrawn="1"/>
        </p:nvSpPr>
        <p:spPr>
          <a:xfrm>
            <a:off x="-163287" y="7911915"/>
            <a:ext cx="12192000" cy="1052471"/>
          </a:xfrm>
          <a:custGeom>
            <a:avLst/>
            <a:gdLst>
              <a:gd name="connsiteX0" fmla="*/ 5381625 w 12192000"/>
              <a:gd name="connsiteY0" fmla="*/ 0 h 1052471"/>
              <a:gd name="connsiteX1" fmla="*/ 6819900 w 12192000"/>
              <a:gd name="connsiteY1" fmla="*/ 0 h 1052471"/>
              <a:gd name="connsiteX2" fmla="*/ 6819900 w 12192000"/>
              <a:gd name="connsiteY2" fmla="*/ 345890 h 1052471"/>
              <a:gd name="connsiteX3" fmla="*/ 12192000 w 12192000"/>
              <a:gd name="connsiteY3" fmla="*/ 345890 h 1052471"/>
              <a:gd name="connsiteX4" fmla="*/ 12192000 w 12192000"/>
              <a:gd name="connsiteY4" fmla="*/ 1052471 h 1052471"/>
              <a:gd name="connsiteX5" fmla="*/ 0 w 12192000"/>
              <a:gd name="connsiteY5" fmla="*/ 1052471 h 1052471"/>
              <a:gd name="connsiteX6" fmla="*/ 0 w 12192000"/>
              <a:gd name="connsiteY6" fmla="*/ 345890 h 1052471"/>
              <a:gd name="connsiteX7" fmla="*/ 5381625 w 12192000"/>
              <a:gd name="connsiteY7" fmla="*/ 345890 h 105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052471">
                <a:moveTo>
                  <a:pt x="5381625" y="0"/>
                </a:moveTo>
                <a:lnTo>
                  <a:pt x="6819900" y="0"/>
                </a:lnTo>
                <a:lnTo>
                  <a:pt x="6819900" y="345890"/>
                </a:lnTo>
                <a:lnTo>
                  <a:pt x="12192000" y="345890"/>
                </a:lnTo>
                <a:lnTo>
                  <a:pt x="12192000" y="1052471"/>
                </a:lnTo>
                <a:lnTo>
                  <a:pt x="0" y="1052471"/>
                </a:lnTo>
                <a:lnTo>
                  <a:pt x="0" y="345890"/>
                </a:lnTo>
                <a:lnTo>
                  <a:pt x="5381625" y="34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51" name="Platshållare för text 49">
            <a:extLst>
              <a:ext uri="{FF2B5EF4-FFF2-40B4-BE49-F238E27FC236}">
                <a16:creationId xmlns:a16="http://schemas.microsoft.com/office/drawing/2014/main" id="{6FF2C670-8EDF-8D4B-9426-80B26FC2B08B}"/>
              </a:ext>
            </a:extLst>
          </p:cNvPr>
          <p:cNvSpPr>
            <a:spLocks noGrp="1"/>
          </p:cNvSpPr>
          <p:nvPr>
            <p:ph type="body" sz="quarter" idx="12" hasCustomPrompt="1"/>
          </p:nvPr>
        </p:nvSpPr>
        <p:spPr>
          <a:xfrm>
            <a:off x="6553200" y="1347750"/>
            <a:ext cx="4983480" cy="4467299"/>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a:solidFill>
                  <a:schemeClr val="tx1"/>
                </a:solidFill>
                <a:latin typeface="Charter Roman" panose="02040503050506020203" pitchFamily="18" charset="0"/>
              </a:defRPr>
            </a:lvl1pPr>
            <a:lvl2pPr>
              <a:buFontTx/>
              <a:buNone/>
              <a:defRPr>
                <a:solidFill>
                  <a:schemeClr val="bg1"/>
                </a:solidFill>
                <a:latin typeface="Charter Roman" panose="02040503050506020203" pitchFamily="18" charset="0"/>
              </a:defRPr>
            </a:lvl2pPr>
            <a:lvl3pPr>
              <a:buFontTx/>
              <a:buNone/>
              <a:defRPr>
                <a:solidFill>
                  <a:schemeClr val="bg1"/>
                </a:solidFill>
                <a:latin typeface="Charter Roman" panose="02040503050506020203" pitchFamily="18" charset="0"/>
              </a:defRPr>
            </a:lvl3pPr>
            <a:lvl4pPr>
              <a:buFontTx/>
              <a:buNone/>
              <a:defRPr>
                <a:solidFill>
                  <a:schemeClr val="bg1"/>
                </a:solidFill>
                <a:latin typeface="Charter Roman" panose="02040503050506020203" pitchFamily="18" charset="0"/>
              </a:defRPr>
            </a:lvl4pPr>
            <a:lvl5pPr>
              <a:buFontTx/>
              <a:buNone/>
              <a:defRPr>
                <a:solidFill>
                  <a:schemeClr val="bg1"/>
                </a:solidFill>
                <a:latin typeface="Charter Roman" panose="02040503050506020203" pitchFamily="18" charset="0"/>
              </a:defRPr>
            </a:lvl5pPr>
          </a:lstStyle>
          <a:p>
            <a:pPr lvl="0"/>
            <a:r>
              <a:rPr lang="sv-SE" dirty="0"/>
              <a:t>Punktlista</a:t>
            </a:r>
          </a:p>
          <a:p>
            <a:pPr lvl="0"/>
            <a:r>
              <a:rPr lang="sv-SE" dirty="0"/>
              <a:t>Ändra inte storlek på text</a:t>
            </a:r>
          </a:p>
          <a:p>
            <a:pPr lvl="0"/>
            <a:r>
              <a:rPr lang="sv-SE" dirty="0"/>
              <a:t>Lägg till bild till vänster</a:t>
            </a:r>
          </a:p>
          <a:p>
            <a:pPr lvl="0"/>
            <a:endParaRPr lang="sv-SE" dirty="0"/>
          </a:p>
        </p:txBody>
      </p:sp>
      <p:sp>
        <p:nvSpPr>
          <p:cNvPr id="4" name="Platshållare för text 3">
            <a:extLst>
              <a:ext uri="{FF2B5EF4-FFF2-40B4-BE49-F238E27FC236}">
                <a16:creationId xmlns:a16="http://schemas.microsoft.com/office/drawing/2014/main" id="{3D543611-357C-014C-84B6-A633EFB78CF7}"/>
              </a:ext>
            </a:extLst>
          </p:cNvPr>
          <p:cNvSpPr>
            <a:spLocks noGrp="1"/>
          </p:cNvSpPr>
          <p:nvPr>
            <p:ph type="body" sz="quarter" idx="13" hasCustomPrompt="1"/>
          </p:nvPr>
        </p:nvSpPr>
        <p:spPr>
          <a:xfrm>
            <a:off x="6553200" y="468313"/>
            <a:ext cx="4983163" cy="879475"/>
          </a:xfrm>
        </p:spPr>
        <p:txBody>
          <a:bodyPr>
            <a:normAutofit/>
          </a:bodyPr>
          <a:lstStyle>
            <a:lvl1pPr>
              <a:buNone/>
              <a:defRPr sz="3200" b="1" i="0">
                <a:solidFill>
                  <a:schemeClr val="tx1"/>
                </a:solidFill>
                <a:latin typeface="Arial Black" panose="020B0604020202020204" pitchFamily="34" charset="0"/>
                <a:cs typeface="Arial Black" panose="020B0604020202020204" pitchFamily="34" charset="0"/>
              </a:defRPr>
            </a:lvl1pPr>
            <a:lvl2pPr>
              <a:defRPr b="1" i="0">
                <a:solidFill>
                  <a:schemeClr val="bg1"/>
                </a:solidFill>
                <a:latin typeface="Arial Black" panose="020B0604020202020204" pitchFamily="34" charset="0"/>
                <a:cs typeface="Arial Black" panose="020B0604020202020204" pitchFamily="34" charset="0"/>
              </a:defRPr>
            </a:lvl2pPr>
            <a:lvl3pPr>
              <a:defRPr b="1" i="0">
                <a:solidFill>
                  <a:schemeClr val="bg1"/>
                </a:solidFill>
                <a:latin typeface="Arial Black" panose="020B0604020202020204" pitchFamily="34" charset="0"/>
                <a:cs typeface="Arial Black" panose="020B0604020202020204" pitchFamily="34" charset="0"/>
              </a:defRPr>
            </a:lvl3pPr>
            <a:lvl4pPr>
              <a:defRPr b="1" i="0">
                <a:solidFill>
                  <a:schemeClr val="bg1"/>
                </a:solidFill>
                <a:latin typeface="Arial Black" panose="020B0604020202020204" pitchFamily="34" charset="0"/>
                <a:cs typeface="Arial Black" panose="020B0604020202020204" pitchFamily="34" charset="0"/>
              </a:defRPr>
            </a:lvl4pPr>
            <a:lvl5pPr>
              <a:defRPr b="1" i="0">
                <a:solidFill>
                  <a:schemeClr val="bg1"/>
                </a:solidFill>
                <a:latin typeface="Arial Black" panose="020B0604020202020204" pitchFamily="34" charset="0"/>
                <a:cs typeface="Arial Black" panose="020B0604020202020204" pitchFamily="34" charset="0"/>
              </a:defRPr>
            </a:lvl5pPr>
          </a:lstStyle>
          <a:p>
            <a:pPr lvl="0"/>
            <a:r>
              <a:rPr lang="sv-SE" dirty="0"/>
              <a:t>Rubrik</a:t>
            </a:r>
          </a:p>
        </p:txBody>
      </p:sp>
    </p:spTree>
    <p:extLst>
      <p:ext uri="{BB962C8B-B14F-4D97-AF65-F5344CB8AC3E}">
        <p14:creationId xmlns:p14="http://schemas.microsoft.com/office/powerpoint/2010/main" val="1905255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punkter 3">
    <p:spTree>
      <p:nvGrpSpPr>
        <p:cNvPr id="1" name=""/>
        <p:cNvGrpSpPr/>
        <p:nvPr/>
      </p:nvGrpSpPr>
      <p:grpSpPr>
        <a:xfrm>
          <a:off x="0" y="0"/>
          <a:ext cx="0" cy="0"/>
          <a:chOff x="0" y="0"/>
          <a:chExt cx="0" cy="0"/>
        </a:xfrm>
      </p:grpSpPr>
      <p:sp>
        <p:nvSpPr>
          <p:cNvPr id="24" name="Platshållare för bild 23">
            <a:extLst>
              <a:ext uri="{FF2B5EF4-FFF2-40B4-BE49-F238E27FC236}">
                <a16:creationId xmlns:a16="http://schemas.microsoft.com/office/drawing/2014/main" id="{96593A17-CC47-0944-A4EF-D50331141286}"/>
              </a:ext>
            </a:extLst>
          </p:cNvPr>
          <p:cNvSpPr>
            <a:spLocks noGrp="1"/>
          </p:cNvSpPr>
          <p:nvPr>
            <p:ph type="pic" sz="quarter" idx="14"/>
          </p:nvPr>
        </p:nvSpPr>
        <p:spPr>
          <a:xfrm>
            <a:off x="6105625" y="-19250"/>
            <a:ext cx="6096000" cy="6172597"/>
          </a:xfrm>
          <a:custGeom>
            <a:avLst/>
            <a:gdLst>
              <a:gd name="connsiteX0" fmla="*/ 0 w 6096000"/>
              <a:gd name="connsiteY0" fmla="*/ 0 h 6172597"/>
              <a:gd name="connsiteX1" fmla="*/ 6096000 w 6096000"/>
              <a:gd name="connsiteY1" fmla="*/ 0 h 6172597"/>
              <a:gd name="connsiteX2" fmla="*/ 6096000 w 6096000"/>
              <a:gd name="connsiteY2" fmla="*/ 6172597 h 6172597"/>
              <a:gd name="connsiteX3" fmla="*/ 723900 w 6096000"/>
              <a:gd name="connsiteY3" fmla="*/ 6172597 h 6172597"/>
              <a:gd name="connsiteX4" fmla="*/ 723900 w 6096000"/>
              <a:gd name="connsiteY4" fmla="*/ 5826707 h 6172597"/>
              <a:gd name="connsiteX5" fmla="*/ 0 w 6096000"/>
              <a:gd name="connsiteY5" fmla="*/ 5826707 h 617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172597">
                <a:moveTo>
                  <a:pt x="0" y="0"/>
                </a:moveTo>
                <a:lnTo>
                  <a:pt x="6096000" y="0"/>
                </a:lnTo>
                <a:lnTo>
                  <a:pt x="6096000" y="6172597"/>
                </a:lnTo>
                <a:lnTo>
                  <a:pt x="723900" y="6172597"/>
                </a:lnTo>
                <a:lnTo>
                  <a:pt x="723900" y="5826707"/>
                </a:lnTo>
                <a:lnTo>
                  <a:pt x="0" y="5826707"/>
                </a:lnTo>
                <a:close/>
              </a:path>
            </a:pathLst>
          </a:custGeom>
          <a:solidFill>
            <a:srgbClr val="121886"/>
          </a:solidFill>
        </p:spPr>
        <p:txBody>
          <a:bodyPr wrap="square">
            <a:noAutofit/>
          </a:bodyPr>
          <a:lstStyle/>
          <a:p>
            <a:endParaRPr lang="sv-SE"/>
          </a:p>
        </p:txBody>
      </p:sp>
      <p:sp>
        <p:nvSpPr>
          <p:cNvPr id="22" name="Frihandsfigur 21">
            <a:extLst>
              <a:ext uri="{FF2B5EF4-FFF2-40B4-BE49-F238E27FC236}">
                <a16:creationId xmlns:a16="http://schemas.microsoft.com/office/drawing/2014/main" id="{CC7D6A4A-6172-1745-A543-4D9CAF56C896}"/>
              </a:ext>
            </a:extLst>
          </p:cNvPr>
          <p:cNvSpPr/>
          <p:nvPr userDrawn="1"/>
        </p:nvSpPr>
        <p:spPr>
          <a:xfrm>
            <a:off x="0" y="-28874"/>
            <a:ext cx="6095999" cy="6184255"/>
          </a:xfrm>
          <a:custGeom>
            <a:avLst/>
            <a:gdLst>
              <a:gd name="connsiteX0" fmla="*/ 0 w 6095999"/>
              <a:gd name="connsiteY0" fmla="*/ 0 h 6184255"/>
              <a:gd name="connsiteX1" fmla="*/ 6095999 w 6095999"/>
              <a:gd name="connsiteY1" fmla="*/ 0 h 6184255"/>
              <a:gd name="connsiteX2" fmla="*/ 6095999 w 6095999"/>
              <a:gd name="connsiteY2" fmla="*/ 5838365 h 6184255"/>
              <a:gd name="connsiteX3" fmla="*/ 5381625 w 6095999"/>
              <a:gd name="connsiteY3" fmla="*/ 5838365 h 6184255"/>
              <a:gd name="connsiteX4" fmla="*/ 5381625 w 6095999"/>
              <a:gd name="connsiteY4" fmla="*/ 6184255 h 6184255"/>
              <a:gd name="connsiteX5" fmla="*/ 0 w 6095999"/>
              <a:gd name="connsiteY5" fmla="*/ 6184255 h 618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5999" h="6184255">
                <a:moveTo>
                  <a:pt x="0" y="0"/>
                </a:moveTo>
                <a:lnTo>
                  <a:pt x="6095999" y="0"/>
                </a:lnTo>
                <a:lnTo>
                  <a:pt x="6095999" y="5838365"/>
                </a:lnTo>
                <a:lnTo>
                  <a:pt x="5381625" y="5838365"/>
                </a:lnTo>
                <a:lnTo>
                  <a:pt x="5381625" y="6184255"/>
                </a:lnTo>
                <a:lnTo>
                  <a:pt x="0" y="618425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12" name="AutoShape 2" descr="Region Västernorrland">
            <a:extLst>
              <a:ext uri="{FF2B5EF4-FFF2-40B4-BE49-F238E27FC236}">
                <a16:creationId xmlns:a16="http://schemas.microsoft.com/office/drawing/2014/main" id="{2D3F2792-2B95-1649-8354-E78C7F982466}"/>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3" name="AutoShape 6" descr="Region Västernorrland">
            <a:extLst>
              <a:ext uri="{FF2B5EF4-FFF2-40B4-BE49-F238E27FC236}">
                <a16:creationId xmlns:a16="http://schemas.microsoft.com/office/drawing/2014/main" id="{6BDEC2DE-4469-B248-93E7-9BD59E0FB382}"/>
              </a:ext>
            </a:extLst>
          </p:cNvPr>
          <p:cNvSpPr>
            <a:spLocks noChangeAspect="1" noChangeArrowheads="1"/>
          </p:cNvSpPr>
          <p:nvPr userDrawn="1"/>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4" name="AutoShape 8" descr="Region Västernorrland">
            <a:extLst>
              <a:ext uri="{FF2B5EF4-FFF2-40B4-BE49-F238E27FC236}">
                <a16:creationId xmlns:a16="http://schemas.microsoft.com/office/drawing/2014/main" id="{7A894AEA-0B4A-CB4F-B2D3-51A376EE24F9}"/>
              </a:ext>
            </a:extLst>
          </p:cNvPr>
          <p:cNvSpPr>
            <a:spLocks noChangeAspect="1" noChangeArrowheads="1"/>
          </p:cNvSpPr>
          <p:nvPr userDrawn="1"/>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43" name="Frihandsfigur 42">
            <a:extLst>
              <a:ext uri="{FF2B5EF4-FFF2-40B4-BE49-F238E27FC236}">
                <a16:creationId xmlns:a16="http://schemas.microsoft.com/office/drawing/2014/main" id="{1DD848A3-D871-3248-827E-9E0A7585E34B}"/>
              </a:ext>
            </a:extLst>
          </p:cNvPr>
          <p:cNvSpPr/>
          <p:nvPr userDrawn="1"/>
        </p:nvSpPr>
        <p:spPr>
          <a:xfrm>
            <a:off x="-163287" y="7911915"/>
            <a:ext cx="12192000" cy="1052471"/>
          </a:xfrm>
          <a:custGeom>
            <a:avLst/>
            <a:gdLst>
              <a:gd name="connsiteX0" fmla="*/ 5381625 w 12192000"/>
              <a:gd name="connsiteY0" fmla="*/ 0 h 1052471"/>
              <a:gd name="connsiteX1" fmla="*/ 6819900 w 12192000"/>
              <a:gd name="connsiteY1" fmla="*/ 0 h 1052471"/>
              <a:gd name="connsiteX2" fmla="*/ 6819900 w 12192000"/>
              <a:gd name="connsiteY2" fmla="*/ 345890 h 1052471"/>
              <a:gd name="connsiteX3" fmla="*/ 12192000 w 12192000"/>
              <a:gd name="connsiteY3" fmla="*/ 345890 h 1052471"/>
              <a:gd name="connsiteX4" fmla="*/ 12192000 w 12192000"/>
              <a:gd name="connsiteY4" fmla="*/ 1052471 h 1052471"/>
              <a:gd name="connsiteX5" fmla="*/ 0 w 12192000"/>
              <a:gd name="connsiteY5" fmla="*/ 1052471 h 1052471"/>
              <a:gd name="connsiteX6" fmla="*/ 0 w 12192000"/>
              <a:gd name="connsiteY6" fmla="*/ 345890 h 1052471"/>
              <a:gd name="connsiteX7" fmla="*/ 5381625 w 12192000"/>
              <a:gd name="connsiteY7" fmla="*/ 345890 h 105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052471">
                <a:moveTo>
                  <a:pt x="5381625" y="0"/>
                </a:moveTo>
                <a:lnTo>
                  <a:pt x="6819900" y="0"/>
                </a:lnTo>
                <a:lnTo>
                  <a:pt x="6819900" y="345890"/>
                </a:lnTo>
                <a:lnTo>
                  <a:pt x="12192000" y="345890"/>
                </a:lnTo>
                <a:lnTo>
                  <a:pt x="12192000" y="1052471"/>
                </a:lnTo>
                <a:lnTo>
                  <a:pt x="0" y="1052471"/>
                </a:lnTo>
                <a:lnTo>
                  <a:pt x="0" y="345890"/>
                </a:lnTo>
                <a:lnTo>
                  <a:pt x="5381625" y="34589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51" name="Platshållare för text 49">
            <a:extLst>
              <a:ext uri="{FF2B5EF4-FFF2-40B4-BE49-F238E27FC236}">
                <a16:creationId xmlns:a16="http://schemas.microsoft.com/office/drawing/2014/main" id="{6FF2C670-8EDF-8D4B-9426-80B26FC2B08B}"/>
              </a:ext>
            </a:extLst>
          </p:cNvPr>
          <p:cNvSpPr>
            <a:spLocks noGrp="1"/>
          </p:cNvSpPr>
          <p:nvPr>
            <p:ph type="body" sz="quarter" idx="12" hasCustomPrompt="1"/>
          </p:nvPr>
        </p:nvSpPr>
        <p:spPr>
          <a:xfrm>
            <a:off x="480060" y="1347750"/>
            <a:ext cx="4983480" cy="4467299"/>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a:solidFill>
                  <a:schemeClr val="bg1"/>
                </a:solidFill>
                <a:latin typeface="Charter Roman" panose="02040503050506020203" pitchFamily="18" charset="0"/>
              </a:defRPr>
            </a:lvl1pPr>
            <a:lvl2pPr>
              <a:buFontTx/>
              <a:buNone/>
              <a:defRPr>
                <a:solidFill>
                  <a:schemeClr val="bg1"/>
                </a:solidFill>
                <a:latin typeface="Charter Roman" panose="02040503050506020203" pitchFamily="18" charset="0"/>
              </a:defRPr>
            </a:lvl2pPr>
            <a:lvl3pPr>
              <a:buFontTx/>
              <a:buNone/>
              <a:defRPr>
                <a:solidFill>
                  <a:schemeClr val="bg1"/>
                </a:solidFill>
                <a:latin typeface="Charter Roman" panose="02040503050506020203" pitchFamily="18" charset="0"/>
              </a:defRPr>
            </a:lvl3pPr>
            <a:lvl4pPr>
              <a:buFontTx/>
              <a:buNone/>
              <a:defRPr>
                <a:solidFill>
                  <a:schemeClr val="bg1"/>
                </a:solidFill>
                <a:latin typeface="Charter Roman" panose="02040503050506020203" pitchFamily="18" charset="0"/>
              </a:defRPr>
            </a:lvl4pPr>
            <a:lvl5pPr>
              <a:buFontTx/>
              <a:buNone/>
              <a:defRPr>
                <a:solidFill>
                  <a:schemeClr val="bg1"/>
                </a:solidFill>
                <a:latin typeface="Charter Roman" panose="02040503050506020203" pitchFamily="18" charset="0"/>
              </a:defRPr>
            </a:lvl5pPr>
          </a:lstStyle>
          <a:p>
            <a:pPr lvl="0"/>
            <a:r>
              <a:rPr lang="sv-SE" dirty="0"/>
              <a:t>Punktlista</a:t>
            </a:r>
          </a:p>
          <a:p>
            <a:pPr lvl="0"/>
            <a:r>
              <a:rPr lang="sv-SE" dirty="0"/>
              <a:t>Ändra inte storlek på text</a:t>
            </a:r>
          </a:p>
          <a:p>
            <a:pPr lvl="0"/>
            <a:r>
              <a:rPr lang="sv-SE" dirty="0"/>
              <a:t>Lägg till bild till höger</a:t>
            </a:r>
          </a:p>
          <a:p>
            <a:pPr lvl="0"/>
            <a:endParaRPr lang="sv-SE" dirty="0"/>
          </a:p>
        </p:txBody>
      </p:sp>
      <p:sp>
        <p:nvSpPr>
          <p:cNvPr id="4" name="Platshållare för text 3">
            <a:extLst>
              <a:ext uri="{FF2B5EF4-FFF2-40B4-BE49-F238E27FC236}">
                <a16:creationId xmlns:a16="http://schemas.microsoft.com/office/drawing/2014/main" id="{3D543611-357C-014C-84B6-A633EFB78CF7}"/>
              </a:ext>
            </a:extLst>
          </p:cNvPr>
          <p:cNvSpPr>
            <a:spLocks noGrp="1"/>
          </p:cNvSpPr>
          <p:nvPr>
            <p:ph type="body" sz="quarter" idx="13" hasCustomPrompt="1"/>
          </p:nvPr>
        </p:nvSpPr>
        <p:spPr>
          <a:xfrm>
            <a:off x="480060" y="468313"/>
            <a:ext cx="4983163" cy="879475"/>
          </a:xfrm>
        </p:spPr>
        <p:txBody>
          <a:bodyPr>
            <a:normAutofit/>
          </a:bodyPr>
          <a:lstStyle>
            <a:lvl1pPr>
              <a:buNone/>
              <a:defRPr sz="3200" b="1" i="0">
                <a:solidFill>
                  <a:schemeClr val="bg1"/>
                </a:solidFill>
                <a:latin typeface="Arial Black" panose="020B0604020202020204" pitchFamily="34" charset="0"/>
                <a:cs typeface="Arial Black" panose="020B0604020202020204" pitchFamily="34" charset="0"/>
              </a:defRPr>
            </a:lvl1pPr>
            <a:lvl2pPr>
              <a:defRPr b="1" i="0">
                <a:solidFill>
                  <a:schemeClr val="bg1"/>
                </a:solidFill>
                <a:latin typeface="Arial Black" panose="020B0604020202020204" pitchFamily="34" charset="0"/>
                <a:cs typeface="Arial Black" panose="020B0604020202020204" pitchFamily="34" charset="0"/>
              </a:defRPr>
            </a:lvl2pPr>
            <a:lvl3pPr>
              <a:defRPr b="1" i="0">
                <a:solidFill>
                  <a:schemeClr val="bg1"/>
                </a:solidFill>
                <a:latin typeface="Arial Black" panose="020B0604020202020204" pitchFamily="34" charset="0"/>
                <a:cs typeface="Arial Black" panose="020B0604020202020204" pitchFamily="34" charset="0"/>
              </a:defRPr>
            </a:lvl3pPr>
            <a:lvl4pPr>
              <a:defRPr b="1" i="0">
                <a:solidFill>
                  <a:schemeClr val="bg1"/>
                </a:solidFill>
                <a:latin typeface="Arial Black" panose="020B0604020202020204" pitchFamily="34" charset="0"/>
                <a:cs typeface="Arial Black" panose="020B0604020202020204" pitchFamily="34" charset="0"/>
              </a:defRPr>
            </a:lvl4pPr>
            <a:lvl5pPr>
              <a:defRPr b="1" i="0">
                <a:solidFill>
                  <a:schemeClr val="bg1"/>
                </a:solidFill>
                <a:latin typeface="Arial Black" panose="020B0604020202020204" pitchFamily="34" charset="0"/>
                <a:cs typeface="Arial Black" panose="020B0604020202020204" pitchFamily="34" charset="0"/>
              </a:defRPr>
            </a:lvl5pPr>
          </a:lstStyle>
          <a:p>
            <a:pPr lvl="0"/>
            <a:r>
              <a:rPr lang="sv-SE" dirty="0"/>
              <a:t>Rubrik</a:t>
            </a:r>
          </a:p>
        </p:txBody>
      </p:sp>
    </p:spTree>
    <p:extLst>
      <p:ext uri="{BB962C8B-B14F-4D97-AF65-F5344CB8AC3E}">
        <p14:creationId xmlns:p14="http://schemas.microsoft.com/office/powerpoint/2010/main" val="1603344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punkter 4">
    <p:spTree>
      <p:nvGrpSpPr>
        <p:cNvPr id="1" name=""/>
        <p:cNvGrpSpPr/>
        <p:nvPr/>
      </p:nvGrpSpPr>
      <p:grpSpPr>
        <a:xfrm>
          <a:off x="0" y="0"/>
          <a:ext cx="0" cy="0"/>
          <a:chOff x="0" y="0"/>
          <a:chExt cx="0" cy="0"/>
        </a:xfrm>
      </p:grpSpPr>
      <p:sp>
        <p:nvSpPr>
          <p:cNvPr id="24" name="Platshållare för bild 23">
            <a:extLst>
              <a:ext uri="{FF2B5EF4-FFF2-40B4-BE49-F238E27FC236}">
                <a16:creationId xmlns:a16="http://schemas.microsoft.com/office/drawing/2014/main" id="{96593A17-CC47-0944-A4EF-D50331141286}"/>
              </a:ext>
            </a:extLst>
          </p:cNvPr>
          <p:cNvSpPr>
            <a:spLocks noGrp="1"/>
          </p:cNvSpPr>
          <p:nvPr>
            <p:ph type="pic" sz="quarter" idx="14"/>
          </p:nvPr>
        </p:nvSpPr>
        <p:spPr>
          <a:xfrm>
            <a:off x="6105625" y="-19250"/>
            <a:ext cx="6096000" cy="6172597"/>
          </a:xfrm>
          <a:custGeom>
            <a:avLst/>
            <a:gdLst>
              <a:gd name="connsiteX0" fmla="*/ 0 w 6096000"/>
              <a:gd name="connsiteY0" fmla="*/ 0 h 6172597"/>
              <a:gd name="connsiteX1" fmla="*/ 6096000 w 6096000"/>
              <a:gd name="connsiteY1" fmla="*/ 0 h 6172597"/>
              <a:gd name="connsiteX2" fmla="*/ 6096000 w 6096000"/>
              <a:gd name="connsiteY2" fmla="*/ 6172597 h 6172597"/>
              <a:gd name="connsiteX3" fmla="*/ 723900 w 6096000"/>
              <a:gd name="connsiteY3" fmla="*/ 6172597 h 6172597"/>
              <a:gd name="connsiteX4" fmla="*/ 723900 w 6096000"/>
              <a:gd name="connsiteY4" fmla="*/ 5826707 h 6172597"/>
              <a:gd name="connsiteX5" fmla="*/ 0 w 6096000"/>
              <a:gd name="connsiteY5" fmla="*/ 5826707 h 617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172597">
                <a:moveTo>
                  <a:pt x="0" y="0"/>
                </a:moveTo>
                <a:lnTo>
                  <a:pt x="6096000" y="0"/>
                </a:lnTo>
                <a:lnTo>
                  <a:pt x="6096000" y="6172597"/>
                </a:lnTo>
                <a:lnTo>
                  <a:pt x="723900" y="6172597"/>
                </a:lnTo>
                <a:lnTo>
                  <a:pt x="723900" y="5826707"/>
                </a:lnTo>
                <a:lnTo>
                  <a:pt x="0" y="5826707"/>
                </a:lnTo>
                <a:close/>
              </a:path>
            </a:pathLst>
          </a:custGeom>
          <a:solidFill>
            <a:srgbClr val="121886"/>
          </a:solidFill>
        </p:spPr>
        <p:txBody>
          <a:bodyPr wrap="square">
            <a:noAutofit/>
          </a:bodyPr>
          <a:lstStyle/>
          <a:p>
            <a:endParaRPr lang="sv-SE"/>
          </a:p>
        </p:txBody>
      </p:sp>
      <p:sp>
        <p:nvSpPr>
          <p:cNvPr id="22" name="Frihandsfigur 21">
            <a:extLst>
              <a:ext uri="{FF2B5EF4-FFF2-40B4-BE49-F238E27FC236}">
                <a16:creationId xmlns:a16="http://schemas.microsoft.com/office/drawing/2014/main" id="{CC7D6A4A-6172-1745-A543-4D9CAF56C896}"/>
              </a:ext>
            </a:extLst>
          </p:cNvPr>
          <p:cNvSpPr/>
          <p:nvPr userDrawn="1"/>
        </p:nvSpPr>
        <p:spPr>
          <a:xfrm>
            <a:off x="0" y="-28874"/>
            <a:ext cx="6095999" cy="6184255"/>
          </a:xfrm>
          <a:custGeom>
            <a:avLst/>
            <a:gdLst>
              <a:gd name="connsiteX0" fmla="*/ 0 w 6095999"/>
              <a:gd name="connsiteY0" fmla="*/ 0 h 6184255"/>
              <a:gd name="connsiteX1" fmla="*/ 6095999 w 6095999"/>
              <a:gd name="connsiteY1" fmla="*/ 0 h 6184255"/>
              <a:gd name="connsiteX2" fmla="*/ 6095999 w 6095999"/>
              <a:gd name="connsiteY2" fmla="*/ 5838365 h 6184255"/>
              <a:gd name="connsiteX3" fmla="*/ 5381625 w 6095999"/>
              <a:gd name="connsiteY3" fmla="*/ 5838365 h 6184255"/>
              <a:gd name="connsiteX4" fmla="*/ 5381625 w 6095999"/>
              <a:gd name="connsiteY4" fmla="*/ 6184255 h 6184255"/>
              <a:gd name="connsiteX5" fmla="*/ 0 w 6095999"/>
              <a:gd name="connsiteY5" fmla="*/ 6184255 h 618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5999" h="6184255">
                <a:moveTo>
                  <a:pt x="0" y="0"/>
                </a:moveTo>
                <a:lnTo>
                  <a:pt x="6095999" y="0"/>
                </a:lnTo>
                <a:lnTo>
                  <a:pt x="6095999" y="5838365"/>
                </a:lnTo>
                <a:lnTo>
                  <a:pt x="5381625" y="5838365"/>
                </a:lnTo>
                <a:lnTo>
                  <a:pt x="5381625" y="6184255"/>
                </a:lnTo>
                <a:lnTo>
                  <a:pt x="0" y="61842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12" name="AutoShape 2" descr="Region Västernorrland">
            <a:extLst>
              <a:ext uri="{FF2B5EF4-FFF2-40B4-BE49-F238E27FC236}">
                <a16:creationId xmlns:a16="http://schemas.microsoft.com/office/drawing/2014/main" id="{2D3F2792-2B95-1649-8354-E78C7F982466}"/>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3" name="AutoShape 6" descr="Region Västernorrland">
            <a:extLst>
              <a:ext uri="{FF2B5EF4-FFF2-40B4-BE49-F238E27FC236}">
                <a16:creationId xmlns:a16="http://schemas.microsoft.com/office/drawing/2014/main" id="{6BDEC2DE-4469-B248-93E7-9BD59E0FB382}"/>
              </a:ext>
            </a:extLst>
          </p:cNvPr>
          <p:cNvSpPr>
            <a:spLocks noChangeAspect="1" noChangeArrowheads="1"/>
          </p:cNvSpPr>
          <p:nvPr userDrawn="1"/>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4" name="AutoShape 8" descr="Region Västernorrland">
            <a:extLst>
              <a:ext uri="{FF2B5EF4-FFF2-40B4-BE49-F238E27FC236}">
                <a16:creationId xmlns:a16="http://schemas.microsoft.com/office/drawing/2014/main" id="{7A894AEA-0B4A-CB4F-B2D3-51A376EE24F9}"/>
              </a:ext>
            </a:extLst>
          </p:cNvPr>
          <p:cNvSpPr>
            <a:spLocks noChangeAspect="1" noChangeArrowheads="1"/>
          </p:cNvSpPr>
          <p:nvPr userDrawn="1"/>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43" name="Frihandsfigur 42">
            <a:extLst>
              <a:ext uri="{FF2B5EF4-FFF2-40B4-BE49-F238E27FC236}">
                <a16:creationId xmlns:a16="http://schemas.microsoft.com/office/drawing/2014/main" id="{1DD848A3-D871-3248-827E-9E0A7585E34B}"/>
              </a:ext>
            </a:extLst>
          </p:cNvPr>
          <p:cNvSpPr/>
          <p:nvPr userDrawn="1"/>
        </p:nvSpPr>
        <p:spPr>
          <a:xfrm>
            <a:off x="-163287" y="7911915"/>
            <a:ext cx="12192000" cy="1052471"/>
          </a:xfrm>
          <a:custGeom>
            <a:avLst/>
            <a:gdLst>
              <a:gd name="connsiteX0" fmla="*/ 5381625 w 12192000"/>
              <a:gd name="connsiteY0" fmla="*/ 0 h 1052471"/>
              <a:gd name="connsiteX1" fmla="*/ 6819900 w 12192000"/>
              <a:gd name="connsiteY1" fmla="*/ 0 h 1052471"/>
              <a:gd name="connsiteX2" fmla="*/ 6819900 w 12192000"/>
              <a:gd name="connsiteY2" fmla="*/ 345890 h 1052471"/>
              <a:gd name="connsiteX3" fmla="*/ 12192000 w 12192000"/>
              <a:gd name="connsiteY3" fmla="*/ 345890 h 1052471"/>
              <a:gd name="connsiteX4" fmla="*/ 12192000 w 12192000"/>
              <a:gd name="connsiteY4" fmla="*/ 1052471 h 1052471"/>
              <a:gd name="connsiteX5" fmla="*/ 0 w 12192000"/>
              <a:gd name="connsiteY5" fmla="*/ 1052471 h 1052471"/>
              <a:gd name="connsiteX6" fmla="*/ 0 w 12192000"/>
              <a:gd name="connsiteY6" fmla="*/ 345890 h 1052471"/>
              <a:gd name="connsiteX7" fmla="*/ 5381625 w 12192000"/>
              <a:gd name="connsiteY7" fmla="*/ 345890 h 105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052471">
                <a:moveTo>
                  <a:pt x="5381625" y="0"/>
                </a:moveTo>
                <a:lnTo>
                  <a:pt x="6819900" y="0"/>
                </a:lnTo>
                <a:lnTo>
                  <a:pt x="6819900" y="345890"/>
                </a:lnTo>
                <a:lnTo>
                  <a:pt x="12192000" y="345890"/>
                </a:lnTo>
                <a:lnTo>
                  <a:pt x="12192000" y="1052471"/>
                </a:lnTo>
                <a:lnTo>
                  <a:pt x="0" y="1052471"/>
                </a:lnTo>
                <a:lnTo>
                  <a:pt x="0" y="345890"/>
                </a:lnTo>
                <a:lnTo>
                  <a:pt x="5381625" y="34589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51" name="Platshållare för text 49">
            <a:extLst>
              <a:ext uri="{FF2B5EF4-FFF2-40B4-BE49-F238E27FC236}">
                <a16:creationId xmlns:a16="http://schemas.microsoft.com/office/drawing/2014/main" id="{6FF2C670-8EDF-8D4B-9426-80B26FC2B08B}"/>
              </a:ext>
            </a:extLst>
          </p:cNvPr>
          <p:cNvSpPr>
            <a:spLocks noGrp="1"/>
          </p:cNvSpPr>
          <p:nvPr>
            <p:ph type="body" sz="quarter" idx="12" hasCustomPrompt="1"/>
          </p:nvPr>
        </p:nvSpPr>
        <p:spPr>
          <a:xfrm>
            <a:off x="480060" y="1347750"/>
            <a:ext cx="4983480" cy="4467299"/>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a:solidFill>
                  <a:schemeClr val="tx1"/>
                </a:solidFill>
                <a:latin typeface="Charter Roman" panose="02040503050506020203" pitchFamily="18" charset="0"/>
              </a:defRPr>
            </a:lvl1pPr>
            <a:lvl2pPr>
              <a:buFontTx/>
              <a:buNone/>
              <a:defRPr>
                <a:solidFill>
                  <a:schemeClr val="bg1"/>
                </a:solidFill>
                <a:latin typeface="Charter Roman" panose="02040503050506020203" pitchFamily="18" charset="0"/>
              </a:defRPr>
            </a:lvl2pPr>
            <a:lvl3pPr>
              <a:buFontTx/>
              <a:buNone/>
              <a:defRPr>
                <a:solidFill>
                  <a:schemeClr val="bg1"/>
                </a:solidFill>
                <a:latin typeface="Charter Roman" panose="02040503050506020203" pitchFamily="18" charset="0"/>
              </a:defRPr>
            </a:lvl3pPr>
            <a:lvl4pPr>
              <a:buFontTx/>
              <a:buNone/>
              <a:defRPr>
                <a:solidFill>
                  <a:schemeClr val="bg1"/>
                </a:solidFill>
                <a:latin typeface="Charter Roman" panose="02040503050506020203" pitchFamily="18" charset="0"/>
              </a:defRPr>
            </a:lvl4pPr>
            <a:lvl5pPr>
              <a:buFontTx/>
              <a:buNone/>
              <a:defRPr>
                <a:solidFill>
                  <a:schemeClr val="bg1"/>
                </a:solidFill>
                <a:latin typeface="Charter Roman" panose="02040503050506020203" pitchFamily="18" charset="0"/>
              </a:defRPr>
            </a:lvl5pPr>
          </a:lstStyle>
          <a:p>
            <a:pPr lvl="0"/>
            <a:r>
              <a:rPr lang="sv-SE" dirty="0"/>
              <a:t>Punktlista</a:t>
            </a:r>
          </a:p>
          <a:p>
            <a:pPr lvl="0"/>
            <a:r>
              <a:rPr lang="sv-SE" dirty="0"/>
              <a:t>Ändra inte storlek på text</a:t>
            </a:r>
          </a:p>
          <a:p>
            <a:pPr lvl="0"/>
            <a:r>
              <a:rPr lang="sv-SE" dirty="0"/>
              <a:t>Lägg till bild till höger</a:t>
            </a:r>
          </a:p>
          <a:p>
            <a:pPr lvl="0"/>
            <a:endParaRPr lang="sv-SE" dirty="0"/>
          </a:p>
        </p:txBody>
      </p:sp>
      <p:sp>
        <p:nvSpPr>
          <p:cNvPr id="4" name="Platshållare för text 3">
            <a:extLst>
              <a:ext uri="{FF2B5EF4-FFF2-40B4-BE49-F238E27FC236}">
                <a16:creationId xmlns:a16="http://schemas.microsoft.com/office/drawing/2014/main" id="{3D543611-357C-014C-84B6-A633EFB78CF7}"/>
              </a:ext>
            </a:extLst>
          </p:cNvPr>
          <p:cNvSpPr>
            <a:spLocks noGrp="1"/>
          </p:cNvSpPr>
          <p:nvPr>
            <p:ph type="body" sz="quarter" idx="13" hasCustomPrompt="1"/>
          </p:nvPr>
        </p:nvSpPr>
        <p:spPr>
          <a:xfrm>
            <a:off x="480060" y="468313"/>
            <a:ext cx="4983163" cy="879475"/>
          </a:xfrm>
        </p:spPr>
        <p:txBody>
          <a:bodyPr>
            <a:normAutofit/>
          </a:bodyPr>
          <a:lstStyle>
            <a:lvl1pPr>
              <a:buNone/>
              <a:defRPr sz="3200" b="1" i="0">
                <a:solidFill>
                  <a:schemeClr val="tx1"/>
                </a:solidFill>
                <a:latin typeface="Arial Black" panose="020B0604020202020204" pitchFamily="34" charset="0"/>
                <a:cs typeface="Arial Black" panose="020B0604020202020204" pitchFamily="34" charset="0"/>
              </a:defRPr>
            </a:lvl1pPr>
            <a:lvl2pPr>
              <a:defRPr b="1" i="0">
                <a:solidFill>
                  <a:schemeClr val="bg1"/>
                </a:solidFill>
                <a:latin typeface="Arial Black" panose="020B0604020202020204" pitchFamily="34" charset="0"/>
                <a:cs typeface="Arial Black" panose="020B0604020202020204" pitchFamily="34" charset="0"/>
              </a:defRPr>
            </a:lvl2pPr>
            <a:lvl3pPr>
              <a:defRPr b="1" i="0">
                <a:solidFill>
                  <a:schemeClr val="bg1"/>
                </a:solidFill>
                <a:latin typeface="Arial Black" panose="020B0604020202020204" pitchFamily="34" charset="0"/>
                <a:cs typeface="Arial Black" panose="020B0604020202020204" pitchFamily="34" charset="0"/>
              </a:defRPr>
            </a:lvl3pPr>
            <a:lvl4pPr>
              <a:defRPr b="1" i="0">
                <a:solidFill>
                  <a:schemeClr val="bg1"/>
                </a:solidFill>
                <a:latin typeface="Arial Black" panose="020B0604020202020204" pitchFamily="34" charset="0"/>
                <a:cs typeface="Arial Black" panose="020B0604020202020204" pitchFamily="34" charset="0"/>
              </a:defRPr>
            </a:lvl4pPr>
            <a:lvl5pPr>
              <a:defRPr b="1" i="0">
                <a:solidFill>
                  <a:schemeClr val="bg1"/>
                </a:solidFill>
                <a:latin typeface="Arial Black" panose="020B0604020202020204" pitchFamily="34" charset="0"/>
                <a:cs typeface="Arial Black" panose="020B0604020202020204" pitchFamily="34" charset="0"/>
              </a:defRPr>
            </a:lvl5pPr>
          </a:lstStyle>
          <a:p>
            <a:pPr lvl="0"/>
            <a:r>
              <a:rPr lang="sv-SE" dirty="0"/>
              <a:t>Rubrik</a:t>
            </a:r>
          </a:p>
        </p:txBody>
      </p:sp>
    </p:spTree>
    <p:extLst>
      <p:ext uri="{BB962C8B-B14F-4D97-AF65-F5344CB8AC3E}">
        <p14:creationId xmlns:p14="http://schemas.microsoft.com/office/powerpoint/2010/main" val="2695053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ld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C7C6E-8BF3-4BFF-A74F-C7D9E03900DF}"/>
              </a:ext>
            </a:extLst>
          </p:cNvPr>
          <p:cNvSpPr>
            <a:spLocks noGrp="1"/>
          </p:cNvSpPr>
          <p:nvPr>
            <p:ph type="title" hasCustomPrompt="1"/>
          </p:nvPr>
        </p:nvSpPr>
        <p:spPr>
          <a:xfrm>
            <a:off x="464696" y="457200"/>
            <a:ext cx="3357798" cy="1600200"/>
          </a:xfrm>
        </p:spPr>
        <p:txBody>
          <a:bodyPr anchor="t"/>
          <a:lstStyle>
            <a:lvl1pPr>
              <a:defRPr sz="3200"/>
            </a:lvl1pPr>
          </a:lstStyle>
          <a:p>
            <a:r>
              <a:rPr lang="en-US" dirty="0"/>
              <a:t>Rubrik</a:t>
            </a:r>
            <a:endParaRPr lang="sv-SE" dirty="0"/>
          </a:p>
        </p:txBody>
      </p:sp>
      <p:sp>
        <p:nvSpPr>
          <p:cNvPr id="9" name="Platshållare för bild 8">
            <a:extLst>
              <a:ext uri="{FF2B5EF4-FFF2-40B4-BE49-F238E27FC236}">
                <a16:creationId xmlns:a16="http://schemas.microsoft.com/office/drawing/2014/main" id="{292C09BA-3BF4-E947-B353-321C58BBD92A}"/>
              </a:ext>
            </a:extLst>
          </p:cNvPr>
          <p:cNvSpPr>
            <a:spLocks noGrp="1"/>
          </p:cNvSpPr>
          <p:nvPr>
            <p:ph type="pic" idx="1"/>
          </p:nvPr>
        </p:nvSpPr>
        <p:spPr>
          <a:xfrm>
            <a:off x="4038599" y="1"/>
            <a:ext cx="8153401" cy="6151418"/>
          </a:xfrm>
          <a:custGeom>
            <a:avLst/>
            <a:gdLst>
              <a:gd name="connsiteX0" fmla="*/ 0 w 8153401"/>
              <a:gd name="connsiteY0" fmla="*/ 0 h 6151418"/>
              <a:gd name="connsiteX1" fmla="*/ 8153401 w 8153401"/>
              <a:gd name="connsiteY1" fmla="*/ 0 h 6151418"/>
              <a:gd name="connsiteX2" fmla="*/ 8153401 w 8153401"/>
              <a:gd name="connsiteY2" fmla="*/ 6151418 h 6151418"/>
              <a:gd name="connsiteX3" fmla="*/ 2781301 w 8153401"/>
              <a:gd name="connsiteY3" fmla="*/ 6151418 h 6151418"/>
              <a:gd name="connsiteX4" fmla="*/ 2781301 w 8153401"/>
              <a:gd name="connsiteY4" fmla="*/ 5805528 h 6151418"/>
              <a:gd name="connsiteX5" fmla="*/ 1343026 w 8153401"/>
              <a:gd name="connsiteY5" fmla="*/ 5805528 h 6151418"/>
              <a:gd name="connsiteX6" fmla="*/ 1343026 w 8153401"/>
              <a:gd name="connsiteY6" fmla="*/ 6151418 h 6151418"/>
              <a:gd name="connsiteX7" fmla="*/ 0 w 8153401"/>
              <a:gd name="connsiteY7" fmla="*/ 6151418 h 615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3401" h="6151418">
                <a:moveTo>
                  <a:pt x="0" y="0"/>
                </a:moveTo>
                <a:lnTo>
                  <a:pt x="8153401" y="0"/>
                </a:lnTo>
                <a:lnTo>
                  <a:pt x="8153401" y="6151418"/>
                </a:lnTo>
                <a:lnTo>
                  <a:pt x="2781301" y="6151418"/>
                </a:lnTo>
                <a:lnTo>
                  <a:pt x="2781301" y="5805528"/>
                </a:lnTo>
                <a:lnTo>
                  <a:pt x="1343026" y="5805528"/>
                </a:lnTo>
                <a:lnTo>
                  <a:pt x="1343026" y="6151418"/>
                </a:lnTo>
                <a:lnTo>
                  <a:pt x="0" y="6151418"/>
                </a:lnTo>
                <a:close/>
              </a:path>
            </a:pathLst>
          </a:custGeom>
          <a:solidFill>
            <a:srgbClr val="0070C0"/>
          </a:solidFill>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a:extLst>
              <a:ext uri="{FF2B5EF4-FFF2-40B4-BE49-F238E27FC236}">
                <a16:creationId xmlns:a16="http://schemas.microsoft.com/office/drawing/2014/main" id="{BED4B65E-9722-434C-9FDD-14230930077C}"/>
              </a:ext>
            </a:extLst>
          </p:cNvPr>
          <p:cNvSpPr>
            <a:spLocks noGrp="1"/>
          </p:cNvSpPr>
          <p:nvPr>
            <p:ph type="body" sz="half" idx="2" hasCustomPrompt="1"/>
          </p:nvPr>
        </p:nvSpPr>
        <p:spPr>
          <a:xfrm>
            <a:off x="464695" y="3942412"/>
            <a:ext cx="3357798" cy="1926575"/>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När</a:t>
            </a:r>
            <a:r>
              <a:rPr lang="en-US" dirty="0"/>
              <a:t> det </a:t>
            </a:r>
            <a:r>
              <a:rPr lang="en-US" dirty="0" err="1"/>
              <a:t>behövs</a:t>
            </a:r>
            <a:r>
              <a:rPr lang="en-US" dirty="0"/>
              <a:t> </a:t>
            </a:r>
            <a:r>
              <a:rPr lang="en-US" dirty="0" err="1"/>
              <a:t>mer</a:t>
            </a:r>
            <a:r>
              <a:rPr lang="en-US" dirty="0"/>
              <a:t> text</a:t>
            </a:r>
          </a:p>
        </p:txBody>
      </p:sp>
      <p:sp>
        <p:nvSpPr>
          <p:cNvPr id="5" name="Date Placeholder 4">
            <a:extLst>
              <a:ext uri="{FF2B5EF4-FFF2-40B4-BE49-F238E27FC236}">
                <a16:creationId xmlns:a16="http://schemas.microsoft.com/office/drawing/2014/main" id="{EF34C44D-24DB-436E-AEF2-276D5A64005A}"/>
              </a:ext>
            </a:extLst>
          </p:cNvPr>
          <p:cNvSpPr>
            <a:spLocks noGrp="1"/>
          </p:cNvSpPr>
          <p:nvPr>
            <p:ph type="dt" sz="half" idx="10"/>
          </p:nvPr>
        </p:nvSpPr>
        <p:spPr/>
        <p:txBody>
          <a:bodyPr/>
          <a:lstStyle/>
          <a:p>
            <a:fld id="{C377CE05-40BE-9A49-8ED7-E82E7F2C1D30}" type="datetime1">
              <a:rPr lang="sv-SE" smtClean="0"/>
              <a:t>2021-06-03</a:t>
            </a:fld>
            <a:endParaRPr lang="sv-SE"/>
          </a:p>
        </p:txBody>
      </p:sp>
      <p:sp>
        <p:nvSpPr>
          <p:cNvPr id="6" name="Footer Placeholder 5">
            <a:extLst>
              <a:ext uri="{FF2B5EF4-FFF2-40B4-BE49-F238E27FC236}">
                <a16:creationId xmlns:a16="http://schemas.microsoft.com/office/drawing/2014/main" id="{C8DBA9C7-85ED-467D-AA2B-C7C677B530F9}"/>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Slide Number Placeholder 6">
            <a:extLst>
              <a:ext uri="{FF2B5EF4-FFF2-40B4-BE49-F238E27FC236}">
                <a16:creationId xmlns:a16="http://schemas.microsoft.com/office/drawing/2014/main" id="{E2C39271-422A-4E39-9E6F-662535D48185}"/>
              </a:ext>
            </a:extLst>
          </p:cNvPr>
          <p:cNvSpPr>
            <a:spLocks noGrp="1"/>
          </p:cNvSpPr>
          <p:nvPr>
            <p:ph type="sldNum" sz="quarter" idx="12"/>
          </p:nvPr>
        </p:nvSpPr>
        <p:spPr/>
        <p:txBody>
          <a:bodyPr/>
          <a:lstStyle/>
          <a:p>
            <a:fld id="{1224A958-7E1C-4E6E-AC40-132D58916416}" type="slidenum">
              <a:rPr lang="sv-SE" smtClean="0"/>
              <a:t>‹#›</a:t>
            </a:fld>
            <a:endParaRPr lang="sv-SE"/>
          </a:p>
        </p:txBody>
      </p:sp>
    </p:spTree>
    <p:extLst>
      <p:ext uri="{BB962C8B-B14F-4D97-AF65-F5344CB8AC3E}">
        <p14:creationId xmlns:p14="http://schemas.microsoft.com/office/powerpoint/2010/main" val="2206335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Bilder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C7C6E-8BF3-4BFF-A74F-C7D9E03900DF}"/>
              </a:ext>
            </a:extLst>
          </p:cNvPr>
          <p:cNvSpPr>
            <a:spLocks noGrp="1"/>
          </p:cNvSpPr>
          <p:nvPr>
            <p:ph type="title" hasCustomPrompt="1"/>
          </p:nvPr>
        </p:nvSpPr>
        <p:spPr>
          <a:xfrm>
            <a:off x="464696" y="457200"/>
            <a:ext cx="3357798" cy="1600200"/>
          </a:xfrm>
        </p:spPr>
        <p:txBody>
          <a:bodyPr anchor="t"/>
          <a:lstStyle>
            <a:lvl1pPr>
              <a:defRPr sz="3200"/>
            </a:lvl1pPr>
          </a:lstStyle>
          <a:p>
            <a:r>
              <a:rPr lang="en-US" dirty="0"/>
              <a:t>Tre </a:t>
            </a:r>
            <a:r>
              <a:rPr lang="en-US" dirty="0" err="1"/>
              <a:t>bilder</a:t>
            </a:r>
            <a:endParaRPr lang="sv-SE" dirty="0"/>
          </a:p>
        </p:txBody>
      </p:sp>
      <p:sp>
        <p:nvSpPr>
          <p:cNvPr id="4" name="Text Placeholder 3">
            <a:extLst>
              <a:ext uri="{FF2B5EF4-FFF2-40B4-BE49-F238E27FC236}">
                <a16:creationId xmlns:a16="http://schemas.microsoft.com/office/drawing/2014/main" id="{BED4B65E-9722-434C-9FDD-14230930077C}"/>
              </a:ext>
            </a:extLst>
          </p:cNvPr>
          <p:cNvSpPr>
            <a:spLocks noGrp="1"/>
          </p:cNvSpPr>
          <p:nvPr>
            <p:ph type="body" sz="half" idx="2" hasCustomPrompt="1"/>
          </p:nvPr>
        </p:nvSpPr>
        <p:spPr>
          <a:xfrm>
            <a:off x="625377" y="3837313"/>
            <a:ext cx="3357798" cy="192657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När</a:t>
            </a:r>
            <a:r>
              <a:rPr lang="en-US" dirty="0"/>
              <a:t> det </a:t>
            </a:r>
            <a:r>
              <a:rPr lang="en-US" dirty="0" err="1"/>
              <a:t>behövs</a:t>
            </a:r>
            <a:r>
              <a:rPr lang="en-US" dirty="0"/>
              <a:t> </a:t>
            </a:r>
            <a:r>
              <a:rPr lang="en-US" dirty="0" err="1"/>
              <a:t>mer</a:t>
            </a:r>
            <a:r>
              <a:rPr lang="en-US" dirty="0"/>
              <a:t> text</a:t>
            </a:r>
          </a:p>
        </p:txBody>
      </p:sp>
      <p:sp>
        <p:nvSpPr>
          <p:cNvPr id="5" name="Date Placeholder 4">
            <a:extLst>
              <a:ext uri="{FF2B5EF4-FFF2-40B4-BE49-F238E27FC236}">
                <a16:creationId xmlns:a16="http://schemas.microsoft.com/office/drawing/2014/main" id="{EF34C44D-24DB-436E-AEF2-276D5A64005A}"/>
              </a:ext>
            </a:extLst>
          </p:cNvPr>
          <p:cNvSpPr>
            <a:spLocks noGrp="1"/>
          </p:cNvSpPr>
          <p:nvPr>
            <p:ph type="dt" sz="half" idx="10"/>
          </p:nvPr>
        </p:nvSpPr>
        <p:spPr/>
        <p:txBody>
          <a:bodyPr/>
          <a:lstStyle/>
          <a:p>
            <a:fld id="{C377CE05-40BE-9A49-8ED7-E82E7F2C1D30}" type="datetime1">
              <a:rPr lang="sv-SE" smtClean="0"/>
              <a:t>2021-06-03</a:t>
            </a:fld>
            <a:endParaRPr lang="sv-SE"/>
          </a:p>
        </p:txBody>
      </p:sp>
      <p:sp>
        <p:nvSpPr>
          <p:cNvPr id="6" name="Footer Placeholder 5">
            <a:extLst>
              <a:ext uri="{FF2B5EF4-FFF2-40B4-BE49-F238E27FC236}">
                <a16:creationId xmlns:a16="http://schemas.microsoft.com/office/drawing/2014/main" id="{C8DBA9C7-85ED-467D-AA2B-C7C677B530F9}"/>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Slide Number Placeholder 6">
            <a:extLst>
              <a:ext uri="{FF2B5EF4-FFF2-40B4-BE49-F238E27FC236}">
                <a16:creationId xmlns:a16="http://schemas.microsoft.com/office/drawing/2014/main" id="{E2C39271-422A-4E39-9E6F-662535D48185}"/>
              </a:ext>
            </a:extLst>
          </p:cNvPr>
          <p:cNvSpPr>
            <a:spLocks noGrp="1"/>
          </p:cNvSpPr>
          <p:nvPr>
            <p:ph type="sldNum" sz="quarter" idx="12"/>
          </p:nvPr>
        </p:nvSpPr>
        <p:spPr/>
        <p:txBody>
          <a:bodyPr/>
          <a:lstStyle/>
          <a:p>
            <a:fld id="{1224A958-7E1C-4E6E-AC40-132D58916416}" type="slidenum">
              <a:rPr lang="sv-SE" smtClean="0"/>
              <a:t>‹#›</a:t>
            </a:fld>
            <a:endParaRPr lang="sv-SE"/>
          </a:p>
        </p:txBody>
      </p:sp>
      <p:sp>
        <p:nvSpPr>
          <p:cNvPr id="8" name="Platshållare för bild 7">
            <a:extLst>
              <a:ext uri="{FF2B5EF4-FFF2-40B4-BE49-F238E27FC236}">
                <a16:creationId xmlns:a16="http://schemas.microsoft.com/office/drawing/2014/main" id="{470573B3-FBE0-0E4C-B30D-62D05BC4840F}"/>
              </a:ext>
            </a:extLst>
          </p:cNvPr>
          <p:cNvSpPr>
            <a:spLocks noGrp="1"/>
          </p:cNvSpPr>
          <p:nvPr>
            <p:ph type="pic" sz="quarter" idx="13"/>
          </p:nvPr>
        </p:nvSpPr>
        <p:spPr>
          <a:xfrm>
            <a:off x="625613" y="1094112"/>
            <a:ext cx="3357562" cy="2611113"/>
          </a:xfrm>
          <a:solidFill>
            <a:srgbClr val="1C7F4B"/>
          </a:solidFill>
        </p:spPr>
        <p:txBody>
          <a:bodyPr/>
          <a:lstStyle/>
          <a:p>
            <a:endParaRPr lang="sv-SE"/>
          </a:p>
        </p:txBody>
      </p:sp>
      <p:sp>
        <p:nvSpPr>
          <p:cNvPr id="11" name="Platshållare för bild 7">
            <a:extLst>
              <a:ext uri="{FF2B5EF4-FFF2-40B4-BE49-F238E27FC236}">
                <a16:creationId xmlns:a16="http://schemas.microsoft.com/office/drawing/2014/main" id="{C7CB7BB5-AE86-094C-A472-D4D3AD5DE4E9}"/>
              </a:ext>
            </a:extLst>
          </p:cNvPr>
          <p:cNvSpPr>
            <a:spLocks noGrp="1"/>
          </p:cNvSpPr>
          <p:nvPr>
            <p:ph type="pic" sz="quarter" idx="14"/>
          </p:nvPr>
        </p:nvSpPr>
        <p:spPr>
          <a:xfrm>
            <a:off x="4417219" y="1094112"/>
            <a:ext cx="3357562" cy="2611113"/>
          </a:xfrm>
          <a:solidFill>
            <a:srgbClr val="1C7F4B"/>
          </a:solidFill>
        </p:spPr>
        <p:txBody>
          <a:bodyPr/>
          <a:lstStyle/>
          <a:p>
            <a:endParaRPr lang="sv-SE"/>
          </a:p>
        </p:txBody>
      </p:sp>
      <p:sp>
        <p:nvSpPr>
          <p:cNvPr id="12" name="Platshållare för bild 7">
            <a:extLst>
              <a:ext uri="{FF2B5EF4-FFF2-40B4-BE49-F238E27FC236}">
                <a16:creationId xmlns:a16="http://schemas.microsoft.com/office/drawing/2014/main" id="{8B209AFA-CD92-6045-AEB9-5225ECA61730}"/>
              </a:ext>
            </a:extLst>
          </p:cNvPr>
          <p:cNvSpPr>
            <a:spLocks noGrp="1"/>
          </p:cNvSpPr>
          <p:nvPr>
            <p:ph type="pic" sz="quarter" idx="15"/>
          </p:nvPr>
        </p:nvSpPr>
        <p:spPr>
          <a:xfrm>
            <a:off x="8208826" y="1094112"/>
            <a:ext cx="3357562" cy="2611113"/>
          </a:xfrm>
          <a:solidFill>
            <a:srgbClr val="1C7F4B"/>
          </a:solidFill>
        </p:spPr>
        <p:txBody>
          <a:bodyPr/>
          <a:lstStyle/>
          <a:p>
            <a:endParaRPr lang="sv-SE"/>
          </a:p>
        </p:txBody>
      </p:sp>
      <p:sp>
        <p:nvSpPr>
          <p:cNvPr id="13" name="Text Placeholder 3">
            <a:extLst>
              <a:ext uri="{FF2B5EF4-FFF2-40B4-BE49-F238E27FC236}">
                <a16:creationId xmlns:a16="http://schemas.microsoft.com/office/drawing/2014/main" id="{7917CD09-4063-654C-A054-45C7E10BAE93}"/>
              </a:ext>
            </a:extLst>
          </p:cNvPr>
          <p:cNvSpPr>
            <a:spLocks noGrp="1"/>
          </p:cNvSpPr>
          <p:nvPr>
            <p:ph type="body" sz="half" idx="16" hasCustomPrompt="1"/>
          </p:nvPr>
        </p:nvSpPr>
        <p:spPr>
          <a:xfrm>
            <a:off x="4424867" y="3837313"/>
            <a:ext cx="3357798" cy="192657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När</a:t>
            </a:r>
            <a:r>
              <a:rPr lang="en-US" dirty="0"/>
              <a:t> det </a:t>
            </a:r>
            <a:r>
              <a:rPr lang="en-US" dirty="0" err="1"/>
              <a:t>behövs</a:t>
            </a:r>
            <a:r>
              <a:rPr lang="en-US" dirty="0"/>
              <a:t> </a:t>
            </a:r>
            <a:r>
              <a:rPr lang="en-US" dirty="0" err="1"/>
              <a:t>mer</a:t>
            </a:r>
            <a:r>
              <a:rPr lang="en-US" dirty="0"/>
              <a:t> text</a:t>
            </a:r>
          </a:p>
        </p:txBody>
      </p:sp>
      <p:sp>
        <p:nvSpPr>
          <p:cNvPr id="14" name="Text Placeholder 3">
            <a:extLst>
              <a:ext uri="{FF2B5EF4-FFF2-40B4-BE49-F238E27FC236}">
                <a16:creationId xmlns:a16="http://schemas.microsoft.com/office/drawing/2014/main" id="{1B20E49A-30EE-F546-AEB6-8B749E4A9CCC}"/>
              </a:ext>
            </a:extLst>
          </p:cNvPr>
          <p:cNvSpPr>
            <a:spLocks noGrp="1"/>
          </p:cNvSpPr>
          <p:nvPr>
            <p:ph type="body" sz="half" idx="17" hasCustomPrompt="1"/>
          </p:nvPr>
        </p:nvSpPr>
        <p:spPr>
          <a:xfrm>
            <a:off x="8208591" y="3837313"/>
            <a:ext cx="3357798" cy="192657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När</a:t>
            </a:r>
            <a:r>
              <a:rPr lang="en-US" dirty="0"/>
              <a:t> det </a:t>
            </a:r>
            <a:r>
              <a:rPr lang="en-US" dirty="0" err="1"/>
              <a:t>behövs</a:t>
            </a:r>
            <a:r>
              <a:rPr lang="en-US" dirty="0"/>
              <a:t> </a:t>
            </a:r>
            <a:r>
              <a:rPr lang="en-US" dirty="0" err="1"/>
              <a:t>mer</a:t>
            </a:r>
            <a:r>
              <a:rPr lang="en-US" dirty="0"/>
              <a:t> text</a:t>
            </a:r>
          </a:p>
        </p:txBody>
      </p:sp>
    </p:spTree>
    <p:extLst>
      <p:ext uri="{BB962C8B-B14F-4D97-AF65-F5344CB8AC3E}">
        <p14:creationId xmlns:p14="http://schemas.microsoft.com/office/powerpoint/2010/main" val="2893934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Bilder">
    <p:spTree>
      <p:nvGrpSpPr>
        <p:cNvPr id="1" name=""/>
        <p:cNvGrpSpPr/>
        <p:nvPr/>
      </p:nvGrpSpPr>
      <p:grpSpPr>
        <a:xfrm>
          <a:off x="0" y="0"/>
          <a:ext cx="0" cy="0"/>
          <a:chOff x="0" y="0"/>
          <a:chExt cx="0" cy="0"/>
        </a:xfrm>
      </p:grpSpPr>
      <p:sp>
        <p:nvSpPr>
          <p:cNvPr id="15" name="Platshållare för bild 23">
            <a:extLst>
              <a:ext uri="{FF2B5EF4-FFF2-40B4-BE49-F238E27FC236}">
                <a16:creationId xmlns:a16="http://schemas.microsoft.com/office/drawing/2014/main" id="{B55E1CAF-8C95-8E4C-88FB-70DFD0F7E5B2}"/>
              </a:ext>
            </a:extLst>
          </p:cNvPr>
          <p:cNvSpPr>
            <a:spLocks noGrp="1"/>
          </p:cNvSpPr>
          <p:nvPr>
            <p:ph type="pic" sz="quarter" idx="14"/>
          </p:nvPr>
        </p:nvSpPr>
        <p:spPr>
          <a:xfrm>
            <a:off x="6105625" y="-19250"/>
            <a:ext cx="6096000" cy="6172597"/>
          </a:xfrm>
          <a:custGeom>
            <a:avLst/>
            <a:gdLst>
              <a:gd name="connsiteX0" fmla="*/ 0 w 6096000"/>
              <a:gd name="connsiteY0" fmla="*/ 0 h 6172597"/>
              <a:gd name="connsiteX1" fmla="*/ 6096000 w 6096000"/>
              <a:gd name="connsiteY1" fmla="*/ 0 h 6172597"/>
              <a:gd name="connsiteX2" fmla="*/ 6096000 w 6096000"/>
              <a:gd name="connsiteY2" fmla="*/ 6172597 h 6172597"/>
              <a:gd name="connsiteX3" fmla="*/ 723900 w 6096000"/>
              <a:gd name="connsiteY3" fmla="*/ 6172597 h 6172597"/>
              <a:gd name="connsiteX4" fmla="*/ 723900 w 6096000"/>
              <a:gd name="connsiteY4" fmla="*/ 5826707 h 6172597"/>
              <a:gd name="connsiteX5" fmla="*/ 0 w 6096000"/>
              <a:gd name="connsiteY5" fmla="*/ 5826707 h 617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172597">
                <a:moveTo>
                  <a:pt x="0" y="0"/>
                </a:moveTo>
                <a:lnTo>
                  <a:pt x="6096000" y="0"/>
                </a:lnTo>
                <a:lnTo>
                  <a:pt x="6096000" y="6172597"/>
                </a:lnTo>
                <a:lnTo>
                  <a:pt x="723900" y="6172597"/>
                </a:lnTo>
                <a:lnTo>
                  <a:pt x="723900" y="5826707"/>
                </a:lnTo>
                <a:lnTo>
                  <a:pt x="0" y="5826707"/>
                </a:lnTo>
                <a:close/>
              </a:path>
            </a:pathLst>
          </a:custGeom>
          <a:solidFill>
            <a:srgbClr val="121886"/>
          </a:solidFill>
        </p:spPr>
        <p:txBody>
          <a:bodyPr wrap="square">
            <a:noAutofit/>
          </a:bodyPr>
          <a:lstStyle/>
          <a:p>
            <a:endParaRPr lang="sv-SE"/>
          </a:p>
        </p:txBody>
      </p:sp>
      <p:sp>
        <p:nvSpPr>
          <p:cNvPr id="16" name="Platshållare för innehåll 22">
            <a:extLst>
              <a:ext uri="{FF2B5EF4-FFF2-40B4-BE49-F238E27FC236}">
                <a16:creationId xmlns:a16="http://schemas.microsoft.com/office/drawing/2014/main" id="{D9B84EBA-14CA-EE4E-B297-6782D437C960}"/>
              </a:ext>
            </a:extLst>
          </p:cNvPr>
          <p:cNvSpPr>
            <a:spLocks noGrp="1"/>
          </p:cNvSpPr>
          <p:nvPr>
            <p:ph sz="quarter" idx="15"/>
          </p:nvPr>
        </p:nvSpPr>
        <p:spPr>
          <a:xfrm>
            <a:off x="-5201" y="737"/>
            <a:ext cx="6095999" cy="6151419"/>
          </a:xfrm>
          <a:custGeom>
            <a:avLst/>
            <a:gdLst>
              <a:gd name="connsiteX0" fmla="*/ 0 w 6095999"/>
              <a:gd name="connsiteY0" fmla="*/ 0 h 6151419"/>
              <a:gd name="connsiteX1" fmla="*/ 6095999 w 6095999"/>
              <a:gd name="connsiteY1" fmla="*/ 0 h 6151419"/>
              <a:gd name="connsiteX2" fmla="*/ 6095999 w 6095999"/>
              <a:gd name="connsiteY2" fmla="*/ 5805529 h 6151419"/>
              <a:gd name="connsiteX3" fmla="*/ 5381625 w 6095999"/>
              <a:gd name="connsiteY3" fmla="*/ 5805529 h 6151419"/>
              <a:gd name="connsiteX4" fmla="*/ 5381625 w 6095999"/>
              <a:gd name="connsiteY4" fmla="*/ 6151419 h 6151419"/>
              <a:gd name="connsiteX5" fmla="*/ 0 w 6095999"/>
              <a:gd name="connsiteY5" fmla="*/ 6151419 h 615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5999" h="6151419">
                <a:moveTo>
                  <a:pt x="0" y="0"/>
                </a:moveTo>
                <a:lnTo>
                  <a:pt x="6095999" y="0"/>
                </a:lnTo>
                <a:lnTo>
                  <a:pt x="6095999" y="5805529"/>
                </a:lnTo>
                <a:lnTo>
                  <a:pt x="5381625" y="5805529"/>
                </a:lnTo>
                <a:lnTo>
                  <a:pt x="5381625" y="6151419"/>
                </a:lnTo>
                <a:lnTo>
                  <a:pt x="0" y="6151419"/>
                </a:lnTo>
                <a:close/>
              </a:path>
            </a:pathLst>
          </a:custGeom>
          <a:solidFill>
            <a:srgbClr val="1C7F4B"/>
          </a:solidFill>
        </p:spPr>
        <p:txBody>
          <a:bodyPr wrap="square">
            <a:noAutofit/>
          </a:bodyPr>
          <a:lstStyle>
            <a:lvl1pPr>
              <a:buNone/>
              <a:defRPr/>
            </a:lvl1pPr>
          </a:lstStyle>
          <a:p>
            <a:pPr lvl="0"/>
            <a:endParaRPr lang="sv-SE" dirty="0"/>
          </a:p>
        </p:txBody>
      </p:sp>
      <p:sp>
        <p:nvSpPr>
          <p:cNvPr id="2" name="Title 1">
            <a:extLst>
              <a:ext uri="{FF2B5EF4-FFF2-40B4-BE49-F238E27FC236}">
                <a16:creationId xmlns:a16="http://schemas.microsoft.com/office/drawing/2014/main" id="{6C9C7C6E-8BF3-4BFF-A74F-C7D9E03900DF}"/>
              </a:ext>
            </a:extLst>
          </p:cNvPr>
          <p:cNvSpPr>
            <a:spLocks noGrp="1"/>
          </p:cNvSpPr>
          <p:nvPr>
            <p:ph type="title" hasCustomPrompt="1"/>
          </p:nvPr>
        </p:nvSpPr>
        <p:spPr>
          <a:xfrm>
            <a:off x="464696" y="457200"/>
            <a:ext cx="3357798" cy="1600200"/>
          </a:xfrm>
        </p:spPr>
        <p:txBody>
          <a:bodyPr anchor="t"/>
          <a:lstStyle>
            <a:lvl1pPr>
              <a:defRPr sz="3200"/>
            </a:lvl1pPr>
          </a:lstStyle>
          <a:p>
            <a:r>
              <a:rPr lang="en-US" dirty="0" err="1"/>
              <a:t>Två</a:t>
            </a:r>
            <a:r>
              <a:rPr lang="en-US" dirty="0"/>
              <a:t> </a:t>
            </a:r>
            <a:r>
              <a:rPr lang="en-US" dirty="0" err="1"/>
              <a:t>bilder</a:t>
            </a:r>
            <a:endParaRPr lang="sv-SE" dirty="0"/>
          </a:p>
        </p:txBody>
      </p:sp>
      <p:sp>
        <p:nvSpPr>
          <p:cNvPr id="5" name="Date Placeholder 4">
            <a:extLst>
              <a:ext uri="{FF2B5EF4-FFF2-40B4-BE49-F238E27FC236}">
                <a16:creationId xmlns:a16="http://schemas.microsoft.com/office/drawing/2014/main" id="{EF34C44D-24DB-436E-AEF2-276D5A64005A}"/>
              </a:ext>
            </a:extLst>
          </p:cNvPr>
          <p:cNvSpPr>
            <a:spLocks noGrp="1"/>
          </p:cNvSpPr>
          <p:nvPr>
            <p:ph type="dt" sz="half" idx="10"/>
          </p:nvPr>
        </p:nvSpPr>
        <p:spPr/>
        <p:txBody>
          <a:bodyPr/>
          <a:lstStyle/>
          <a:p>
            <a:fld id="{C377CE05-40BE-9A49-8ED7-E82E7F2C1D30}" type="datetime1">
              <a:rPr lang="sv-SE" smtClean="0"/>
              <a:t>2021-06-03</a:t>
            </a:fld>
            <a:endParaRPr lang="sv-SE"/>
          </a:p>
        </p:txBody>
      </p:sp>
      <p:sp>
        <p:nvSpPr>
          <p:cNvPr id="6" name="Footer Placeholder 5">
            <a:extLst>
              <a:ext uri="{FF2B5EF4-FFF2-40B4-BE49-F238E27FC236}">
                <a16:creationId xmlns:a16="http://schemas.microsoft.com/office/drawing/2014/main" id="{C8DBA9C7-85ED-467D-AA2B-C7C677B530F9}"/>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Slide Number Placeholder 6">
            <a:extLst>
              <a:ext uri="{FF2B5EF4-FFF2-40B4-BE49-F238E27FC236}">
                <a16:creationId xmlns:a16="http://schemas.microsoft.com/office/drawing/2014/main" id="{E2C39271-422A-4E39-9E6F-662535D48185}"/>
              </a:ext>
            </a:extLst>
          </p:cNvPr>
          <p:cNvSpPr>
            <a:spLocks noGrp="1"/>
          </p:cNvSpPr>
          <p:nvPr>
            <p:ph type="sldNum" sz="quarter" idx="12"/>
          </p:nvPr>
        </p:nvSpPr>
        <p:spPr/>
        <p:txBody>
          <a:bodyPr/>
          <a:lstStyle/>
          <a:p>
            <a:fld id="{1224A958-7E1C-4E6E-AC40-132D58916416}" type="slidenum">
              <a:rPr lang="sv-SE" smtClean="0"/>
              <a:t>‹#›</a:t>
            </a:fld>
            <a:endParaRPr lang="sv-SE"/>
          </a:p>
        </p:txBody>
      </p:sp>
    </p:spTree>
    <p:extLst>
      <p:ext uri="{BB962C8B-B14F-4D97-AF65-F5344CB8AC3E}">
        <p14:creationId xmlns:p14="http://schemas.microsoft.com/office/powerpoint/2010/main" val="558263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stasida">
    <p:spTree>
      <p:nvGrpSpPr>
        <p:cNvPr id="1" name=""/>
        <p:cNvGrpSpPr/>
        <p:nvPr/>
      </p:nvGrpSpPr>
      <p:grpSpPr>
        <a:xfrm>
          <a:off x="0" y="0"/>
          <a:ext cx="0" cy="0"/>
          <a:chOff x="0" y="0"/>
          <a:chExt cx="0" cy="0"/>
        </a:xfrm>
      </p:grpSpPr>
      <p:sp>
        <p:nvSpPr>
          <p:cNvPr id="13" name="Frihandsfigur 12">
            <a:extLst>
              <a:ext uri="{FF2B5EF4-FFF2-40B4-BE49-F238E27FC236}">
                <a16:creationId xmlns:a16="http://schemas.microsoft.com/office/drawing/2014/main" id="{26EDDF5E-52AF-4D44-AC04-FAEF103F8EC8}"/>
              </a:ext>
            </a:extLst>
          </p:cNvPr>
          <p:cNvSpPr/>
          <p:nvPr userDrawn="1"/>
        </p:nvSpPr>
        <p:spPr>
          <a:xfrm>
            <a:off x="0" y="-152399"/>
            <a:ext cx="12192000" cy="6297923"/>
          </a:xfrm>
          <a:custGeom>
            <a:avLst/>
            <a:gdLst>
              <a:gd name="connsiteX0" fmla="*/ 0 w 12192000"/>
              <a:gd name="connsiteY0" fmla="*/ 0 h 6297923"/>
              <a:gd name="connsiteX1" fmla="*/ 12192000 w 12192000"/>
              <a:gd name="connsiteY1" fmla="*/ 0 h 6297923"/>
              <a:gd name="connsiteX2" fmla="*/ 12192000 w 12192000"/>
              <a:gd name="connsiteY2" fmla="*/ 6297923 h 6297923"/>
              <a:gd name="connsiteX3" fmla="*/ 6819900 w 12192000"/>
              <a:gd name="connsiteY3" fmla="*/ 6297923 h 6297923"/>
              <a:gd name="connsiteX4" fmla="*/ 6819900 w 12192000"/>
              <a:gd name="connsiteY4" fmla="*/ 5952033 h 6297923"/>
              <a:gd name="connsiteX5" fmla="*/ 5381625 w 12192000"/>
              <a:gd name="connsiteY5" fmla="*/ 5952033 h 6297923"/>
              <a:gd name="connsiteX6" fmla="*/ 5381625 w 12192000"/>
              <a:gd name="connsiteY6" fmla="*/ 6297923 h 6297923"/>
              <a:gd name="connsiteX7" fmla="*/ 0 w 12192000"/>
              <a:gd name="connsiteY7" fmla="*/ 6297923 h 629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297923">
                <a:moveTo>
                  <a:pt x="0" y="0"/>
                </a:moveTo>
                <a:lnTo>
                  <a:pt x="12192000" y="0"/>
                </a:lnTo>
                <a:lnTo>
                  <a:pt x="12192000" y="6297923"/>
                </a:lnTo>
                <a:lnTo>
                  <a:pt x="6819900" y="6297923"/>
                </a:lnTo>
                <a:lnTo>
                  <a:pt x="6819900" y="5952033"/>
                </a:lnTo>
                <a:lnTo>
                  <a:pt x="5381625" y="5952033"/>
                </a:lnTo>
                <a:lnTo>
                  <a:pt x="5381625" y="6297923"/>
                </a:lnTo>
                <a:lnTo>
                  <a:pt x="0" y="6297923"/>
                </a:lnTo>
                <a:close/>
              </a:path>
            </a:pathLst>
          </a:custGeom>
          <a:solidFill>
            <a:srgbClr val="1C7F4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2" name="Date Placeholder 1">
            <a:extLst>
              <a:ext uri="{FF2B5EF4-FFF2-40B4-BE49-F238E27FC236}">
                <a16:creationId xmlns:a16="http://schemas.microsoft.com/office/drawing/2014/main" id="{A1BDC330-B65A-4BC8-9026-9BE437994669}"/>
              </a:ext>
            </a:extLst>
          </p:cNvPr>
          <p:cNvSpPr>
            <a:spLocks noGrp="1"/>
          </p:cNvSpPr>
          <p:nvPr>
            <p:ph type="dt" sz="half" idx="10"/>
          </p:nvPr>
        </p:nvSpPr>
        <p:spPr/>
        <p:txBody>
          <a:bodyPr/>
          <a:lstStyle/>
          <a:p>
            <a:fld id="{C18A1ACD-CC3C-1447-8F7F-3EC8FB586F38}" type="datetime1">
              <a:rPr lang="sv-SE" smtClean="0"/>
              <a:t>2021-06-03</a:t>
            </a:fld>
            <a:endParaRPr lang="sv-SE"/>
          </a:p>
        </p:txBody>
      </p:sp>
      <p:sp>
        <p:nvSpPr>
          <p:cNvPr id="3" name="Footer Placeholder 2">
            <a:extLst>
              <a:ext uri="{FF2B5EF4-FFF2-40B4-BE49-F238E27FC236}">
                <a16:creationId xmlns:a16="http://schemas.microsoft.com/office/drawing/2014/main" id="{BD9C7EE4-4BCB-4929-ABA3-07E877162301}"/>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4" name="Slide Number Placeholder 3">
            <a:extLst>
              <a:ext uri="{FF2B5EF4-FFF2-40B4-BE49-F238E27FC236}">
                <a16:creationId xmlns:a16="http://schemas.microsoft.com/office/drawing/2014/main" id="{7F6DF8C0-7066-46AF-8BEA-050A6B5785DA}"/>
              </a:ext>
            </a:extLst>
          </p:cNvPr>
          <p:cNvSpPr>
            <a:spLocks noGrp="1"/>
          </p:cNvSpPr>
          <p:nvPr>
            <p:ph type="sldNum" sz="quarter" idx="12"/>
          </p:nvPr>
        </p:nvSpPr>
        <p:spPr/>
        <p:txBody>
          <a:bodyPr/>
          <a:lstStyle/>
          <a:p>
            <a:fld id="{1224A958-7E1C-4E6E-AC40-132D58916416}" type="slidenum">
              <a:rPr lang="sv-SE" smtClean="0"/>
              <a:t>‹#›</a:t>
            </a:fld>
            <a:endParaRPr lang="sv-SE"/>
          </a:p>
        </p:txBody>
      </p:sp>
      <p:sp>
        <p:nvSpPr>
          <p:cNvPr id="7" name="Platshållare för text 6">
            <a:extLst>
              <a:ext uri="{FF2B5EF4-FFF2-40B4-BE49-F238E27FC236}">
                <a16:creationId xmlns:a16="http://schemas.microsoft.com/office/drawing/2014/main" id="{BFE0F018-8A1E-5B4C-8F9A-6162A15DBB27}"/>
              </a:ext>
            </a:extLst>
          </p:cNvPr>
          <p:cNvSpPr>
            <a:spLocks noGrp="1"/>
          </p:cNvSpPr>
          <p:nvPr>
            <p:ph type="body" sz="quarter" idx="13" hasCustomPrompt="1"/>
          </p:nvPr>
        </p:nvSpPr>
        <p:spPr>
          <a:xfrm>
            <a:off x="3266172" y="1749261"/>
            <a:ext cx="5659656" cy="1403842"/>
          </a:xfrm>
        </p:spPr>
        <p:txBody>
          <a:bodyPr/>
          <a:lstStyle>
            <a:lvl1pPr algn="ctr">
              <a:buNone/>
              <a:defRPr sz="6600" b="1" i="0">
                <a:solidFill>
                  <a:schemeClr val="bg1"/>
                </a:solidFill>
                <a:latin typeface="Arial Black" panose="020B0604020202020204" pitchFamily="34" charset="0"/>
                <a:cs typeface="Arial Black" panose="020B0604020202020204" pitchFamily="34" charset="0"/>
              </a:defRPr>
            </a:lvl1pPr>
          </a:lstStyle>
          <a:p>
            <a:pPr lvl="0"/>
            <a:r>
              <a:rPr lang="sv-SE" dirty="0" err="1"/>
              <a:t>Thank</a:t>
            </a:r>
            <a:r>
              <a:rPr lang="sv-SE" dirty="0"/>
              <a:t> </a:t>
            </a:r>
            <a:r>
              <a:rPr lang="sv-SE" dirty="0" err="1"/>
              <a:t>you</a:t>
            </a:r>
            <a:r>
              <a:rPr lang="sv-SE" dirty="0"/>
              <a:t>!</a:t>
            </a:r>
          </a:p>
        </p:txBody>
      </p:sp>
    </p:spTree>
    <p:extLst>
      <p:ext uri="{BB962C8B-B14F-4D97-AF65-F5344CB8AC3E}">
        <p14:creationId xmlns:p14="http://schemas.microsoft.com/office/powerpoint/2010/main" val="17119520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BDC330-B65A-4BC8-9026-9BE437994669}"/>
              </a:ext>
            </a:extLst>
          </p:cNvPr>
          <p:cNvSpPr>
            <a:spLocks noGrp="1"/>
          </p:cNvSpPr>
          <p:nvPr>
            <p:ph type="dt" sz="half" idx="10"/>
          </p:nvPr>
        </p:nvSpPr>
        <p:spPr/>
        <p:txBody>
          <a:bodyPr/>
          <a:lstStyle/>
          <a:p>
            <a:fld id="{C18A1ACD-CC3C-1447-8F7F-3EC8FB586F38}" type="datetime1">
              <a:rPr lang="sv-SE" smtClean="0"/>
              <a:t>2021-06-03</a:t>
            </a:fld>
            <a:endParaRPr lang="sv-SE"/>
          </a:p>
        </p:txBody>
      </p:sp>
      <p:sp>
        <p:nvSpPr>
          <p:cNvPr id="3" name="Footer Placeholder 2">
            <a:extLst>
              <a:ext uri="{FF2B5EF4-FFF2-40B4-BE49-F238E27FC236}">
                <a16:creationId xmlns:a16="http://schemas.microsoft.com/office/drawing/2014/main" id="{BD9C7EE4-4BCB-4929-ABA3-07E877162301}"/>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4" name="Slide Number Placeholder 3">
            <a:extLst>
              <a:ext uri="{FF2B5EF4-FFF2-40B4-BE49-F238E27FC236}">
                <a16:creationId xmlns:a16="http://schemas.microsoft.com/office/drawing/2014/main" id="{7F6DF8C0-7066-46AF-8BEA-050A6B5785DA}"/>
              </a:ext>
            </a:extLst>
          </p:cNvPr>
          <p:cNvSpPr>
            <a:spLocks noGrp="1"/>
          </p:cNvSpPr>
          <p:nvPr>
            <p:ph type="sldNum" sz="quarter" idx="12"/>
          </p:nvPr>
        </p:nvSpPr>
        <p:spPr/>
        <p:txBody>
          <a:bodyPr/>
          <a:lstStyle/>
          <a:p>
            <a:fld id="{1224A958-7E1C-4E6E-AC40-132D58916416}" type="slidenum">
              <a:rPr lang="sv-SE" smtClean="0"/>
              <a:t>‹#›</a:t>
            </a:fld>
            <a:endParaRPr lang="sv-SE"/>
          </a:p>
        </p:txBody>
      </p:sp>
      <p:sp>
        <p:nvSpPr>
          <p:cNvPr id="6" name="Platshållare för text 5">
            <a:extLst>
              <a:ext uri="{FF2B5EF4-FFF2-40B4-BE49-F238E27FC236}">
                <a16:creationId xmlns:a16="http://schemas.microsoft.com/office/drawing/2014/main" id="{375391E7-4972-6E4E-BCCF-CDD2D7D81ED2}"/>
              </a:ext>
            </a:extLst>
          </p:cNvPr>
          <p:cNvSpPr>
            <a:spLocks noGrp="1"/>
          </p:cNvSpPr>
          <p:nvPr>
            <p:ph type="body" sz="quarter" idx="13" hasCustomPrompt="1"/>
          </p:nvPr>
        </p:nvSpPr>
        <p:spPr>
          <a:xfrm>
            <a:off x="3405187" y="1483610"/>
            <a:ext cx="5381625" cy="2189163"/>
          </a:xfrm>
        </p:spPr>
        <p:txBody>
          <a:bodyPr/>
          <a:lstStyle>
            <a:lvl1pPr algn="ctr">
              <a:buNone/>
              <a:defRPr sz="9600" b="1" i="0">
                <a:latin typeface="Arial Black" panose="020B0604020202020204" pitchFamily="34" charset="0"/>
                <a:cs typeface="Arial Black" panose="020B0604020202020204" pitchFamily="34" charset="0"/>
              </a:defRPr>
            </a:lvl1pPr>
          </a:lstStyle>
          <a:p>
            <a:pPr lvl="0"/>
            <a:r>
              <a:rPr lang="sv-SE" dirty="0"/>
              <a:t>Tack!</a:t>
            </a:r>
          </a:p>
        </p:txBody>
      </p:sp>
    </p:spTree>
    <p:extLst>
      <p:ext uri="{BB962C8B-B14F-4D97-AF65-F5344CB8AC3E}">
        <p14:creationId xmlns:p14="http://schemas.microsoft.com/office/powerpoint/2010/main" val="32014588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ED5EA-963F-4082-99F4-DF4ADF572C5F}"/>
              </a:ext>
            </a:extLst>
          </p:cNvPr>
          <p:cNvSpPr>
            <a:spLocks noGrp="1"/>
          </p:cNvSpPr>
          <p:nvPr>
            <p:ph type="title"/>
          </p:nvPr>
        </p:nvSpPr>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B05D24E8-AF27-43FD-A8AB-4E5966E0A549}"/>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Date Placeholder 3">
            <a:extLst>
              <a:ext uri="{FF2B5EF4-FFF2-40B4-BE49-F238E27FC236}">
                <a16:creationId xmlns:a16="http://schemas.microsoft.com/office/drawing/2014/main" id="{9788A997-3575-4BE5-96ED-62D111CA8C5A}"/>
              </a:ext>
            </a:extLst>
          </p:cNvPr>
          <p:cNvSpPr>
            <a:spLocks noGrp="1"/>
          </p:cNvSpPr>
          <p:nvPr>
            <p:ph type="dt" sz="half" idx="10"/>
          </p:nvPr>
        </p:nvSpPr>
        <p:spPr/>
        <p:txBody>
          <a:bodyPr/>
          <a:lstStyle/>
          <a:p>
            <a:fld id="{FDFF1D10-9990-3548-9F96-3BB2A83A8714}" type="datetime1">
              <a:rPr lang="sv-SE" smtClean="0"/>
              <a:t>2021-06-03</a:t>
            </a:fld>
            <a:endParaRPr lang="sv-SE"/>
          </a:p>
        </p:txBody>
      </p:sp>
      <p:sp>
        <p:nvSpPr>
          <p:cNvPr id="5" name="Footer Placeholder 4">
            <a:extLst>
              <a:ext uri="{FF2B5EF4-FFF2-40B4-BE49-F238E27FC236}">
                <a16:creationId xmlns:a16="http://schemas.microsoft.com/office/drawing/2014/main" id="{2FD1E92E-1847-4ADA-B00C-1B199DFA993E}"/>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Slide Number Placeholder 5">
            <a:extLst>
              <a:ext uri="{FF2B5EF4-FFF2-40B4-BE49-F238E27FC236}">
                <a16:creationId xmlns:a16="http://schemas.microsoft.com/office/drawing/2014/main" id="{D57B9855-8E51-438E-BCEA-CB2816FE6828}"/>
              </a:ext>
            </a:extLst>
          </p:cNvPr>
          <p:cNvSpPr>
            <a:spLocks noGrp="1"/>
          </p:cNvSpPr>
          <p:nvPr>
            <p:ph type="sldNum" sz="quarter" idx="12"/>
          </p:nvPr>
        </p:nvSpPr>
        <p:spPr/>
        <p:txBody>
          <a:bodyPr/>
          <a:lstStyle/>
          <a:p>
            <a:fld id="{1224A958-7E1C-4E6E-AC40-132D58916416}" type="slidenum">
              <a:rPr lang="sv-SE" smtClean="0"/>
              <a:t>‹#›</a:t>
            </a:fld>
            <a:endParaRPr lang="sv-SE"/>
          </a:p>
        </p:txBody>
      </p:sp>
    </p:spTree>
    <p:extLst>
      <p:ext uri="{BB962C8B-B14F-4D97-AF65-F5344CB8AC3E}">
        <p14:creationId xmlns:p14="http://schemas.microsoft.com/office/powerpoint/2010/main" val="3366917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lternativ förstasida">
    <p:spTree>
      <p:nvGrpSpPr>
        <p:cNvPr id="1" name=""/>
        <p:cNvGrpSpPr/>
        <p:nvPr/>
      </p:nvGrpSpPr>
      <p:grpSpPr>
        <a:xfrm>
          <a:off x="0" y="0"/>
          <a:ext cx="0" cy="0"/>
          <a:chOff x="0" y="0"/>
          <a:chExt cx="0" cy="0"/>
        </a:xfrm>
      </p:grpSpPr>
      <p:sp>
        <p:nvSpPr>
          <p:cNvPr id="23" name="Frihandsfigur 22">
            <a:extLst>
              <a:ext uri="{FF2B5EF4-FFF2-40B4-BE49-F238E27FC236}">
                <a16:creationId xmlns:a16="http://schemas.microsoft.com/office/drawing/2014/main" id="{CA39ACF1-12F5-D040-A42D-DF0972FDD55D}"/>
              </a:ext>
            </a:extLst>
          </p:cNvPr>
          <p:cNvSpPr/>
          <p:nvPr userDrawn="1"/>
        </p:nvSpPr>
        <p:spPr>
          <a:xfrm>
            <a:off x="6096000" y="0"/>
            <a:ext cx="6096000" cy="6151420"/>
          </a:xfrm>
          <a:custGeom>
            <a:avLst/>
            <a:gdLst>
              <a:gd name="connsiteX0" fmla="*/ 0 w 6096000"/>
              <a:gd name="connsiteY0" fmla="*/ 0 h 6151420"/>
              <a:gd name="connsiteX1" fmla="*/ 6096000 w 6096000"/>
              <a:gd name="connsiteY1" fmla="*/ 0 h 6151420"/>
              <a:gd name="connsiteX2" fmla="*/ 6096000 w 6096000"/>
              <a:gd name="connsiteY2" fmla="*/ 6151420 h 6151420"/>
              <a:gd name="connsiteX3" fmla="*/ 723900 w 6096000"/>
              <a:gd name="connsiteY3" fmla="*/ 6151420 h 6151420"/>
              <a:gd name="connsiteX4" fmla="*/ 723900 w 6096000"/>
              <a:gd name="connsiteY4" fmla="*/ 5805530 h 6151420"/>
              <a:gd name="connsiteX5" fmla="*/ 0 w 6096000"/>
              <a:gd name="connsiteY5" fmla="*/ 5805530 h 615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151420">
                <a:moveTo>
                  <a:pt x="0" y="0"/>
                </a:moveTo>
                <a:lnTo>
                  <a:pt x="6096000" y="0"/>
                </a:lnTo>
                <a:lnTo>
                  <a:pt x="6096000" y="6151420"/>
                </a:lnTo>
                <a:lnTo>
                  <a:pt x="723900" y="6151420"/>
                </a:lnTo>
                <a:lnTo>
                  <a:pt x="723900" y="5805530"/>
                </a:lnTo>
                <a:lnTo>
                  <a:pt x="0" y="580553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21" name="Platshållare för innehåll 20">
            <a:extLst>
              <a:ext uri="{FF2B5EF4-FFF2-40B4-BE49-F238E27FC236}">
                <a16:creationId xmlns:a16="http://schemas.microsoft.com/office/drawing/2014/main" id="{AC991D67-D9CA-1D41-905D-F2E7CF895109}"/>
              </a:ext>
            </a:extLst>
          </p:cNvPr>
          <p:cNvSpPr>
            <a:spLocks noGrp="1"/>
          </p:cNvSpPr>
          <p:nvPr>
            <p:ph sz="quarter" idx="10"/>
          </p:nvPr>
        </p:nvSpPr>
        <p:spPr>
          <a:xfrm>
            <a:off x="0" y="1"/>
            <a:ext cx="6096000" cy="6151419"/>
          </a:xfrm>
          <a:custGeom>
            <a:avLst/>
            <a:gdLst>
              <a:gd name="connsiteX0" fmla="*/ 0 w 6096000"/>
              <a:gd name="connsiteY0" fmla="*/ 0 h 6151419"/>
              <a:gd name="connsiteX1" fmla="*/ 6096000 w 6096000"/>
              <a:gd name="connsiteY1" fmla="*/ 0 h 6151419"/>
              <a:gd name="connsiteX2" fmla="*/ 6096000 w 6096000"/>
              <a:gd name="connsiteY2" fmla="*/ 5805529 h 6151419"/>
              <a:gd name="connsiteX3" fmla="*/ 5381626 w 6096000"/>
              <a:gd name="connsiteY3" fmla="*/ 5805529 h 6151419"/>
              <a:gd name="connsiteX4" fmla="*/ 5381626 w 6096000"/>
              <a:gd name="connsiteY4" fmla="*/ 6151419 h 6151419"/>
              <a:gd name="connsiteX5" fmla="*/ 0 w 6096000"/>
              <a:gd name="connsiteY5" fmla="*/ 6151419 h 615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151419">
                <a:moveTo>
                  <a:pt x="0" y="0"/>
                </a:moveTo>
                <a:lnTo>
                  <a:pt x="6096000" y="0"/>
                </a:lnTo>
                <a:lnTo>
                  <a:pt x="6096000" y="5805529"/>
                </a:lnTo>
                <a:lnTo>
                  <a:pt x="5381626" y="5805529"/>
                </a:lnTo>
                <a:lnTo>
                  <a:pt x="5381626" y="6151419"/>
                </a:lnTo>
                <a:lnTo>
                  <a:pt x="0" y="6151419"/>
                </a:lnTo>
                <a:close/>
              </a:path>
            </a:pathLst>
          </a:custGeom>
          <a:solidFill>
            <a:srgbClr val="7030A0"/>
          </a:solidFill>
        </p:spPr>
        <p:txBody>
          <a:bodyPr wrap="square">
            <a:noAutofit/>
          </a:bodyPr>
          <a:lstStyle>
            <a:lvl1pPr>
              <a:buNone/>
              <a:defRPr/>
            </a:lvl1pPr>
          </a:lstStyle>
          <a:p>
            <a:pPr lvl="0"/>
            <a:endParaRPr lang="sv-SE" dirty="0"/>
          </a:p>
        </p:txBody>
      </p:sp>
      <p:sp>
        <p:nvSpPr>
          <p:cNvPr id="12" name="AutoShape 2" descr="Region Västernorrland">
            <a:extLst>
              <a:ext uri="{FF2B5EF4-FFF2-40B4-BE49-F238E27FC236}">
                <a16:creationId xmlns:a16="http://schemas.microsoft.com/office/drawing/2014/main" id="{2D3F2792-2B95-1649-8354-E78C7F982466}"/>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3" name="AutoShape 6" descr="Region Västernorrland">
            <a:extLst>
              <a:ext uri="{FF2B5EF4-FFF2-40B4-BE49-F238E27FC236}">
                <a16:creationId xmlns:a16="http://schemas.microsoft.com/office/drawing/2014/main" id="{6BDEC2DE-4469-B248-93E7-9BD59E0FB382}"/>
              </a:ext>
            </a:extLst>
          </p:cNvPr>
          <p:cNvSpPr>
            <a:spLocks noChangeAspect="1" noChangeArrowheads="1"/>
          </p:cNvSpPr>
          <p:nvPr userDrawn="1"/>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4" name="AutoShape 8" descr="Region Västernorrland">
            <a:extLst>
              <a:ext uri="{FF2B5EF4-FFF2-40B4-BE49-F238E27FC236}">
                <a16:creationId xmlns:a16="http://schemas.microsoft.com/office/drawing/2014/main" id="{7A894AEA-0B4A-CB4F-B2D3-51A376EE24F9}"/>
              </a:ext>
            </a:extLst>
          </p:cNvPr>
          <p:cNvSpPr>
            <a:spLocks noChangeAspect="1" noChangeArrowheads="1"/>
          </p:cNvSpPr>
          <p:nvPr userDrawn="1"/>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20" name="Rubrik 19">
            <a:extLst>
              <a:ext uri="{FF2B5EF4-FFF2-40B4-BE49-F238E27FC236}">
                <a16:creationId xmlns:a16="http://schemas.microsoft.com/office/drawing/2014/main" id="{436BD601-E06B-7946-9DF1-B137F9FC16F0}"/>
              </a:ext>
            </a:extLst>
          </p:cNvPr>
          <p:cNvSpPr>
            <a:spLocks noGrp="1"/>
          </p:cNvSpPr>
          <p:nvPr>
            <p:ph type="title" hasCustomPrompt="1"/>
          </p:nvPr>
        </p:nvSpPr>
        <p:spPr>
          <a:xfrm>
            <a:off x="6553200" y="2313467"/>
            <a:ext cx="4983480" cy="1325563"/>
          </a:xfrm>
        </p:spPr>
        <p:txBody>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sv-SE" dirty="0"/>
              <a:t>Alternativ rubriksida</a:t>
            </a:r>
          </a:p>
        </p:txBody>
      </p:sp>
      <p:sp>
        <p:nvSpPr>
          <p:cNvPr id="43" name="Frihandsfigur 42">
            <a:extLst>
              <a:ext uri="{FF2B5EF4-FFF2-40B4-BE49-F238E27FC236}">
                <a16:creationId xmlns:a16="http://schemas.microsoft.com/office/drawing/2014/main" id="{1DD848A3-D871-3248-827E-9E0A7585E34B}"/>
              </a:ext>
            </a:extLst>
          </p:cNvPr>
          <p:cNvSpPr/>
          <p:nvPr userDrawn="1"/>
        </p:nvSpPr>
        <p:spPr>
          <a:xfrm>
            <a:off x="-163287" y="7911915"/>
            <a:ext cx="12192000" cy="1052471"/>
          </a:xfrm>
          <a:custGeom>
            <a:avLst/>
            <a:gdLst>
              <a:gd name="connsiteX0" fmla="*/ 5381625 w 12192000"/>
              <a:gd name="connsiteY0" fmla="*/ 0 h 1052471"/>
              <a:gd name="connsiteX1" fmla="*/ 6819900 w 12192000"/>
              <a:gd name="connsiteY1" fmla="*/ 0 h 1052471"/>
              <a:gd name="connsiteX2" fmla="*/ 6819900 w 12192000"/>
              <a:gd name="connsiteY2" fmla="*/ 345890 h 1052471"/>
              <a:gd name="connsiteX3" fmla="*/ 12192000 w 12192000"/>
              <a:gd name="connsiteY3" fmla="*/ 345890 h 1052471"/>
              <a:gd name="connsiteX4" fmla="*/ 12192000 w 12192000"/>
              <a:gd name="connsiteY4" fmla="*/ 1052471 h 1052471"/>
              <a:gd name="connsiteX5" fmla="*/ 0 w 12192000"/>
              <a:gd name="connsiteY5" fmla="*/ 1052471 h 1052471"/>
              <a:gd name="connsiteX6" fmla="*/ 0 w 12192000"/>
              <a:gd name="connsiteY6" fmla="*/ 345890 h 1052471"/>
              <a:gd name="connsiteX7" fmla="*/ 5381625 w 12192000"/>
              <a:gd name="connsiteY7" fmla="*/ 345890 h 105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052471">
                <a:moveTo>
                  <a:pt x="5381625" y="0"/>
                </a:moveTo>
                <a:lnTo>
                  <a:pt x="6819900" y="0"/>
                </a:lnTo>
                <a:lnTo>
                  <a:pt x="6819900" y="345890"/>
                </a:lnTo>
                <a:lnTo>
                  <a:pt x="12192000" y="345890"/>
                </a:lnTo>
                <a:lnTo>
                  <a:pt x="12192000" y="1052471"/>
                </a:lnTo>
                <a:lnTo>
                  <a:pt x="0" y="1052471"/>
                </a:lnTo>
                <a:lnTo>
                  <a:pt x="0" y="345890"/>
                </a:lnTo>
                <a:lnTo>
                  <a:pt x="5381625" y="34589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50" name="Platshållare för text 49">
            <a:extLst>
              <a:ext uri="{FF2B5EF4-FFF2-40B4-BE49-F238E27FC236}">
                <a16:creationId xmlns:a16="http://schemas.microsoft.com/office/drawing/2014/main" id="{1F474935-A833-504C-A679-D40D0DA72FFC}"/>
              </a:ext>
            </a:extLst>
          </p:cNvPr>
          <p:cNvSpPr>
            <a:spLocks noGrp="1"/>
          </p:cNvSpPr>
          <p:nvPr>
            <p:ph type="body" sz="quarter" idx="11" hasCustomPrompt="1"/>
          </p:nvPr>
        </p:nvSpPr>
        <p:spPr>
          <a:xfrm>
            <a:off x="6553200" y="4309147"/>
            <a:ext cx="5166360" cy="914400"/>
          </a:xfrm>
        </p:spPr>
        <p:txBody>
          <a:bodyPr/>
          <a:lstStyle>
            <a:lvl1pPr>
              <a:buFontTx/>
              <a:buNone/>
              <a:defRPr sz="2400">
                <a:solidFill>
                  <a:schemeClr val="bg1"/>
                </a:solidFill>
                <a:latin typeface="Charter Roman" panose="02040503050506020203" pitchFamily="18" charset="0"/>
              </a:defRPr>
            </a:lvl1pPr>
            <a:lvl2pPr>
              <a:buFontTx/>
              <a:buNone/>
              <a:defRPr>
                <a:solidFill>
                  <a:schemeClr val="bg1"/>
                </a:solidFill>
                <a:latin typeface="Charter Roman" panose="02040503050506020203" pitchFamily="18" charset="0"/>
              </a:defRPr>
            </a:lvl2pPr>
            <a:lvl3pPr>
              <a:buFontTx/>
              <a:buNone/>
              <a:defRPr>
                <a:solidFill>
                  <a:schemeClr val="bg1"/>
                </a:solidFill>
                <a:latin typeface="Charter Roman" panose="02040503050506020203" pitchFamily="18" charset="0"/>
              </a:defRPr>
            </a:lvl3pPr>
            <a:lvl4pPr>
              <a:buFontTx/>
              <a:buNone/>
              <a:defRPr>
                <a:solidFill>
                  <a:schemeClr val="bg1"/>
                </a:solidFill>
                <a:latin typeface="Charter Roman" panose="02040503050506020203" pitchFamily="18" charset="0"/>
              </a:defRPr>
            </a:lvl4pPr>
            <a:lvl5pPr>
              <a:buFontTx/>
              <a:buNone/>
              <a:defRPr>
                <a:solidFill>
                  <a:schemeClr val="bg1"/>
                </a:solidFill>
                <a:latin typeface="Charter Roman" panose="02040503050506020203" pitchFamily="18" charset="0"/>
              </a:defRPr>
            </a:lvl5pPr>
          </a:lstStyle>
          <a:p>
            <a:pPr lvl="0"/>
            <a:r>
              <a:rPr lang="sv-SE" dirty="0"/>
              <a:t>Datum</a:t>
            </a:r>
          </a:p>
        </p:txBody>
      </p:sp>
      <p:sp>
        <p:nvSpPr>
          <p:cNvPr id="51" name="Platshållare för text 49">
            <a:extLst>
              <a:ext uri="{FF2B5EF4-FFF2-40B4-BE49-F238E27FC236}">
                <a16:creationId xmlns:a16="http://schemas.microsoft.com/office/drawing/2014/main" id="{6FF2C670-8EDF-8D4B-9426-80B26FC2B08B}"/>
              </a:ext>
            </a:extLst>
          </p:cNvPr>
          <p:cNvSpPr>
            <a:spLocks noGrp="1"/>
          </p:cNvSpPr>
          <p:nvPr>
            <p:ph type="body" sz="quarter" idx="12" hasCustomPrompt="1"/>
          </p:nvPr>
        </p:nvSpPr>
        <p:spPr>
          <a:xfrm>
            <a:off x="6553200" y="917501"/>
            <a:ext cx="4983480" cy="914400"/>
          </a:xfrm>
        </p:spPr>
        <p:txBody>
          <a:bodyPr/>
          <a:lstStyle>
            <a:lvl1pPr>
              <a:buFontTx/>
              <a:buNone/>
              <a:defRPr sz="2400">
                <a:solidFill>
                  <a:schemeClr val="bg1"/>
                </a:solidFill>
                <a:latin typeface="Charter Roman" panose="02040503050506020203" pitchFamily="18" charset="0"/>
              </a:defRPr>
            </a:lvl1pPr>
            <a:lvl2pPr>
              <a:buFontTx/>
              <a:buNone/>
              <a:defRPr>
                <a:solidFill>
                  <a:schemeClr val="bg1"/>
                </a:solidFill>
                <a:latin typeface="Charter Roman" panose="02040503050506020203" pitchFamily="18" charset="0"/>
              </a:defRPr>
            </a:lvl2pPr>
            <a:lvl3pPr>
              <a:buFontTx/>
              <a:buNone/>
              <a:defRPr>
                <a:solidFill>
                  <a:schemeClr val="bg1"/>
                </a:solidFill>
                <a:latin typeface="Charter Roman" panose="02040503050506020203" pitchFamily="18" charset="0"/>
              </a:defRPr>
            </a:lvl3pPr>
            <a:lvl4pPr>
              <a:buFontTx/>
              <a:buNone/>
              <a:defRPr>
                <a:solidFill>
                  <a:schemeClr val="bg1"/>
                </a:solidFill>
                <a:latin typeface="Charter Roman" panose="02040503050506020203" pitchFamily="18" charset="0"/>
              </a:defRPr>
            </a:lvl4pPr>
            <a:lvl5pPr>
              <a:buFontTx/>
              <a:buNone/>
              <a:defRPr>
                <a:solidFill>
                  <a:schemeClr val="bg1"/>
                </a:solidFill>
                <a:latin typeface="Charter Roman" panose="02040503050506020203" pitchFamily="18" charset="0"/>
              </a:defRPr>
            </a:lvl5pPr>
          </a:lstStyle>
          <a:p>
            <a:pPr lvl="0"/>
            <a:r>
              <a:rPr lang="sv-SE" dirty="0"/>
              <a:t>Projekt/presentationstillfälle</a:t>
            </a:r>
          </a:p>
        </p:txBody>
      </p:sp>
    </p:spTree>
    <p:extLst>
      <p:ext uri="{BB962C8B-B14F-4D97-AF65-F5344CB8AC3E}">
        <p14:creationId xmlns:p14="http://schemas.microsoft.com/office/powerpoint/2010/main" val="1197770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centsats">
    <p:spTree>
      <p:nvGrpSpPr>
        <p:cNvPr id="1" name=""/>
        <p:cNvGrpSpPr/>
        <p:nvPr/>
      </p:nvGrpSpPr>
      <p:grpSpPr>
        <a:xfrm>
          <a:off x="0" y="0"/>
          <a:ext cx="0" cy="0"/>
          <a:chOff x="0" y="0"/>
          <a:chExt cx="0" cy="0"/>
        </a:xfrm>
      </p:grpSpPr>
      <p:sp>
        <p:nvSpPr>
          <p:cNvPr id="8" name="Platshållare för innehåll 7">
            <a:extLst>
              <a:ext uri="{FF2B5EF4-FFF2-40B4-BE49-F238E27FC236}">
                <a16:creationId xmlns:a16="http://schemas.microsoft.com/office/drawing/2014/main" id="{E9FE84CE-EDD7-8642-9867-8772FBBC50B1}"/>
              </a:ext>
            </a:extLst>
          </p:cNvPr>
          <p:cNvSpPr>
            <a:spLocks noGrp="1"/>
          </p:cNvSpPr>
          <p:nvPr>
            <p:ph sz="quarter" idx="13"/>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12191999 w 12192000"/>
              <a:gd name="connsiteY3" fmla="*/ 6858000 h 6858000"/>
              <a:gd name="connsiteX4" fmla="*/ 12191999 w 12192000"/>
              <a:gd name="connsiteY4" fmla="*/ 6151419 h 6858000"/>
              <a:gd name="connsiteX5" fmla="*/ 6819899 w 12192000"/>
              <a:gd name="connsiteY5" fmla="*/ 6151419 h 6858000"/>
              <a:gd name="connsiteX6" fmla="*/ 6819899 w 12192000"/>
              <a:gd name="connsiteY6" fmla="*/ 5805529 h 6858000"/>
              <a:gd name="connsiteX7" fmla="*/ 5381624 w 12192000"/>
              <a:gd name="connsiteY7" fmla="*/ 5805529 h 6858000"/>
              <a:gd name="connsiteX8" fmla="*/ 5381624 w 12192000"/>
              <a:gd name="connsiteY8" fmla="*/ 6151419 h 6858000"/>
              <a:gd name="connsiteX9" fmla="*/ 0 w 12192000"/>
              <a:gd name="connsiteY9" fmla="*/ 615141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12191999" y="6858000"/>
                </a:lnTo>
                <a:lnTo>
                  <a:pt x="12191999" y="6151419"/>
                </a:lnTo>
                <a:lnTo>
                  <a:pt x="6819899" y="6151419"/>
                </a:lnTo>
                <a:lnTo>
                  <a:pt x="6819899" y="5805529"/>
                </a:lnTo>
                <a:lnTo>
                  <a:pt x="5381624" y="5805529"/>
                </a:lnTo>
                <a:lnTo>
                  <a:pt x="5381624" y="6151419"/>
                </a:lnTo>
                <a:lnTo>
                  <a:pt x="0" y="6151419"/>
                </a:lnTo>
                <a:close/>
              </a:path>
            </a:pathLst>
          </a:custGeom>
          <a:solidFill>
            <a:srgbClr val="9BBD6A"/>
          </a:solidFill>
        </p:spPr>
        <p:txBody>
          <a:bodyPr wrap="square">
            <a:noAutofit/>
          </a:bodyPr>
          <a:lstStyle>
            <a:lvl1pPr>
              <a:buNone/>
              <a:defRPr/>
            </a:lvl1pPr>
          </a:lstStyle>
          <a:p>
            <a:pPr lvl="0"/>
            <a:endParaRPr lang="sv-SE" dirty="0"/>
          </a:p>
        </p:txBody>
      </p:sp>
      <p:sp>
        <p:nvSpPr>
          <p:cNvPr id="3" name="Platshållare för datum 2">
            <a:extLst>
              <a:ext uri="{FF2B5EF4-FFF2-40B4-BE49-F238E27FC236}">
                <a16:creationId xmlns:a16="http://schemas.microsoft.com/office/drawing/2014/main" id="{34B1F501-4A8F-D748-A000-50786543695C}"/>
              </a:ext>
            </a:extLst>
          </p:cNvPr>
          <p:cNvSpPr>
            <a:spLocks noGrp="1"/>
          </p:cNvSpPr>
          <p:nvPr>
            <p:ph type="dt" sz="half" idx="10"/>
          </p:nvPr>
        </p:nvSpPr>
        <p:spPr/>
        <p:txBody>
          <a:bodyPr/>
          <a:lstStyle/>
          <a:p>
            <a:fld id="{DCE896F7-E0A5-BB40-814D-0847A892AD1A}" type="datetime1">
              <a:rPr lang="sv-SE" smtClean="0"/>
              <a:t>2021-06-03</a:t>
            </a:fld>
            <a:endParaRPr lang="sv-SE"/>
          </a:p>
        </p:txBody>
      </p:sp>
      <p:sp>
        <p:nvSpPr>
          <p:cNvPr id="4" name="Platshållare för sidfot 3">
            <a:extLst>
              <a:ext uri="{FF2B5EF4-FFF2-40B4-BE49-F238E27FC236}">
                <a16:creationId xmlns:a16="http://schemas.microsoft.com/office/drawing/2014/main" id="{067EAD23-02FC-6540-8248-D6DEBE4A9146}"/>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5" name="Platshållare för bildnummer 4">
            <a:extLst>
              <a:ext uri="{FF2B5EF4-FFF2-40B4-BE49-F238E27FC236}">
                <a16:creationId xmlns:a16="http://schemas.microsoft.com/office/drawing/2014/main" id="{062428F1-0E15-A34F-92D7-6CCF1544631E}"/>
              </a:ext>
            </a:extLst>
          </p:cNvPr>
          <p:cNvSpPr>
            <a:spLocks noGrp="1"/>
          </p:cNvSpPr>
          <p:nvPr>
            <p:ph type="sldNum" sz="quarter" idx="12"/>
          </p:nvPr>
        </p:nvSpPr>
        <p:spPr/>
        <p:txBody>
          <a:bodyPr/>
          <a:lstStyle/>
          <a:p>
            <a:fld id="{1224A958-7E1C-4E6E-AC40-132D58916416}" type="slidenum">
              <a:rPr lang="sv-SE" smtClean="0"/>
              <a:t>‹#›</a:t>
            </a:fld>
            <a:endParaRPr lang="sv-SE"/>
          </a:p>
        </p:txBody>
      </p:sp>
      <p:sp>
        <p:nvSpPr>
          <p:cNvPr id="11" name="Platshållare för text 10">
            <a:extLst>
              <a:ext uri="{FF2B5EF4-FFF2-40B4-BE49-F238E27FC236}">
                <a16:creationId xmlns:a16="http://schemas.microsoft.com/office/drawing/2014/main" id="{198A1014-C10B-514F-A0C9-D72F64550AAB}"/>
              </a:ext>
            </a:extLst>
          </p:cNvPr>
          <p:cNvSpPr>
            <a:spLocks noGrp="1"/>
          </p:cNvSpPr>
          <p:nvPr>
            <p:ph type="body" sz="quarter" idx="14" hasCustomPrompt="1"/>
          </p:nvPr>
        </p:nvSpPr>
        <p:spPr>
          <a:xfrm>
            <a:off x="2070100" y="1948127"/>
            <a:ext cx="8051800" cy="1751806"/>
          </a:xfrm>
        </p:spPr>
        <p:txBody>
          <a:bodyPr/>
          <a:lstStyle>
            <a:lvl1pPr algn="ctr">
              <a:buNone/>
              <a:defRPr sz="15000" b="1" i="0">
                <a:solidFill>
                  <a:schemeClr val="bg1"/>
                </a:solidFill>
                <a:latin typeface="Arial Black" panose="020B0604020202020204" pitchFamily="34" charset="0"/>
                <a:cs typeface="Arial Black" panose="020B0604020202020204" pitchFamily="34" charset="0"/>
              </a:defRPr>
            </a:lvl1pPr>
          </a:lstStyle>
          <a:p>
            <a:pPr lvl="0"/>
            <a:r>
              <a:rPr lang="sv-SE" dirty="0"/>
              <a:t>%%</a:t>
            </a:r>
          </a:p>
        </p:txBody>
      </p:sp>
      <p:sp>
        <p:nvSpPr>
          <p:cNvPr id="13" name="Platshållare för text 12">
            <a:extLst>
              <a:ext uri="{FF2B5EF4-FFF2-40B4-BE49-F238E27FC236}">
                <a16:creationId xmlns:a16="http://schemas.microsoft.com/office/drawing/2014/main" id="{9B18CDD9-98FE-874A-B4B2-85A6E84766B9}"/>
              </a:ext>
            </a:extLst>
          </p:cNvPr>
          <p:cNvSpPr>
            <a:spLocks noGrp="1"/>
          </p:cNvSpPr>
          <p:nvPr>
            <p:ph type="body" sz="quarter" idx="15" hasCustomPrompt="1"/>
          </p:nvPr>
        </p:nvSpPr>
        <p:spPr>
          <a:xfrm>
            <a:off x="2255678" y="3822170"/>
            <a:ext cx="7680643" cy="1341438"/>
          </a:xfrm>
        </p:spPr>
        <p:txBody>
          <a:bodyPr/>
          <a:lstStyle>
            <a:lvl1pPr algn="ctr">
              <a:buNone/>
              <a:defRPr sz="3200" b="0" i="0">
                <a:solidFill>
                  <a:schemeClr val="bg1"/>
                </a:solidFill>
                <a:latin typeface="Charter Roman" panose="02040503050506020203" pitchFamily="18" charset="0"/>
              </a:defRPr>
            </a:lvl1pPr>
          </a:lstStyle>
          <a:p>
            <a:pPr lvl="0"/>
            <a:r>
              <a:rPr lang="sv-SE" dirty="0"/>
              <a:t>Beskrivande text</a:t>
            </a:r>
          </a:p>
        </p:txBody>
      </p:sp>
    </p:spTree>
    <p:extLst>
      <p:ext uri="{BB962C8B-B14F-4D97-AF65-F5344CB8AC3E}">
        <p14:creationId xmlns:p14="http://schemas.microsoft.com/office/powerpoint/2010/main" val="49357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8" name="Platshållare för innehåll 7">
            <a:extLst>
              <a:ext uri="{FF2B5EF4-FFF2-40B4-BE49-F238E27FC236}">
                <a16:creationId xmlns:a16="http://schemas.microsoft.com/office/drawing/2014/main" id="{E9FE84CE-EDD7-8642-9867-8772FBBC50B1}"/>
              </a:ext>
            </a:extLst>
          </p:cNvPr>
          <p:cNvSpPr>
            <a:spLocks noGrp="1"/>
          </p:cNvSpPr>
          <p:nvPr>
            <p:ph sz="quarter" idx="13"/>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12191999 w 12192000"/>
              <a:gd name="connsiteY3" fmla="*/ 6858000 h 6858000"/>
              <a:gd name="connsiteX4" fmla="*/ 12191999 w 12192000"/>
              <a:gd name="connsiteY4" fmla="*/ 6151419 h 6858000"/>
              <a:gd name="connsiteX5" fmla="*/ 6819899 w 12192000"/>
              <a:gd name="connsiteY5" fmla="*/ 6151419 h 6858000"/>
              <a:gd name="connsiteX6" fmla="*/ 6819899 w 12192000"/>
              <a:gd name="connsiteY6" fmla="*/ 5805529 h 6858000"/>
              <a:gd name="connsiteX7" fmla="*/ 5381624 w 12192000"/>
              <a:gd name="connsiteY7" fmla="*/ 5805529 h 6858000"/>
              <a:gd name="connsiteX8" fmla="*/ 5381624 w 12192000"/>
              <a:gd name="connsiteY8" fmla="*/ 6151419 h 6858000"/>
              <a:gd name="connsiteX9" fmla="*/ 0 w 12192000"/>
              <a:gd name="connsiteY9" fmla="*/ 615141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12191999" y="6858000"/>
                </a:lnTo>
                <a:lnTo>
                  <a:pt x="12191999" y="6151419"/>
                </a:lnTo>
                <a:lnTo>
                  <a:pt x="6819899" y="6151419"/>
                </a:lnTo>
                <a:lnTo>
                  <a:pt x="6819899" y="5805529"/>
                </a:lnTo>
                <a:lnTo>
                  <a:pt x="5381624" y="5805529"/>
                </a:lnTo>
                <a:lnTo>
                  <a:pt x="5381624" y="6151419"/>
                </a:lnTo>
                <a:lnTo>
                  <a:pt x="0" y="6151419"/>
                </a:lnTo>
                <a:close/>
              </a:path>
            </a:pathLst>
          </a:custGeom>
          <a:solidFill>
            <a:srgbClr val="121886"/>
          </a:solidFill>
        </p:spPr>
        <p:txBody>
          <a:bodyPr wrap="square">
            <a:noAutofit/>
          </a:bodyPr>
          <a:lstStyle>
            <a:lvl1pPr>
              <a:buNone/>
              <a:defRPr/>
            </a:lvl1pPr>
          </a:lstStyle>
          <a:p>
            <a:pPr lvl="0"/>
            <a:endParaRPr lang="sv-SE" dirty="0"/>
          </a:p>
        </p:txBody>
      </p:sp>
      <p:sp>
        <p:nvSpPr>
          <p:cNvPr id="3" name="Platshållare för datum 2">
            <a:extLst>
              <a:ext uri="{FF2B5EF4-FFF2-40B4-BE49-F238E27FC236}">
                <a16:creationId xmlns:a16="http://schemas.microsoft.com/office/drawing/2014/main" id="{34B1F501-4A8F-D748-A000-50786543695C}"/>
              </a:ext>
            </a:extLst>
          </p:cNvPr>
          <p:cNvSpPr>
            <a:spLocks noGrp="1"/>
          </p:cNvSpPr>
          <p:nvPr>
            <p:ph type="dt" sz="half" idx="10"/>
          </p:nvPr>
        </p:nvSpPr>
        <p:spPr/>
        <p:txBody>
          <a:bodyPr/>
          <a:lstStyle/>
          <a:p>
            <a:fld id="{DCE896F7-E0A5-BB40-814D-0847A892AD1A}" type="datetime1">
              <a:rPr lang="sv-SE" smtClean="0"/>
              <a:t>2021-06-03</a:t>
            </a:fld>
            <a:endParaRPr lang="sv-SE"/>
          </a:p>
        </p:txBody>
      </p:sp>
      <p:sp>
        <p:nvSpPr>
          <p:cNvPr id="4" name="Platshållare för sidfot 3">
            <a:extLst>
              <a:ext uri="{FF2B5EF4-FFF2-40B4-BE49-F238E27FC236}">
                <a16:creationId xmlns:a16="http://schemas.microsoft.com/office/drawing/2014/main" id="{067EAD23-02FC-6540-8248-D6DEBE4A9146}"/>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5" name="Platshållare för bildnummer 4">
            <a:extLst>
              <a:ext uri="{FF2B5EF4-FFF2-40B4-BE49-F238E27FC236}">
                <a16:creationId xmlns:a16="http://schemas.microsoft.com/office/drawing/2014/main" id="{062428F1-0E15-A34F-92D7-6CCF1544631E}"/>
              </a:ext>
            </a:extLst>
          </p:cNvPr>
          <p:cNvSpPr>
            <a:spLocks noGrp="1"/>
          </p:cNvSpPr>
          <p:nvPr>
            <p:ph type="sldNum" sz="quarter" idx="12"/>
          </p:nvPr>
        </p:nvSpPr>
        <p:spPr/>
        <p:txBody>
          <a:bodyPr/>
          <a:lstStyle/>
          <a:p>
            <a:fld id="{1224A958-7E1C-4E6E-AC40-132D58916416}" type="slidenum">
              <a:rPr lang="sv-SE" smtClean="0"/>
              <a:t>‹#›</a:t>
            </a:fld>
            <a:endParaRPr lang="sv-SE"/>
          </a:p>
        </p:txBody>
      </p:sp>
      <p:sp>
        <p:nvSpPr>
          <p:cNvPr id="11" name="Platshållare för text 10">
            <a:extLst>
              <a:ext uri="{FF2B5EF4-FFF2-40B4-BE49-F238E27FC236}">
                <a16:creationId xmlns:a16="http://schemas.microsoft.com/office/drawing/2014/main" id="{198A1014-C10B-514F-A0C9-D72F64550AAB}"/>
              </a:ext>
            </a:extLst>
          </p:cNvPr>
          <p:cNvSpPr>
            <a:spLocks noGrp="1"/>
          </p:cNvSpPr>
          <p:nvPr>
            <p:ph type="body" sz="quarter" idx="14" hasCustomPrompt="1"/>
          </p:nvPr>
        </p:nvSpPr>
        <p:spPr>
          <a:xfrm>
            <a:off x="2070100" y="1574826"/>
            <a:ext cx="8051800" cy="1447774"/>
          </a:xfrm>
        </p:spPr>
        <p:txBody>
          <a:bodyPr/>
          <a:lstStyle>
            <a:lvl1pPr algn="ctr">
              <a:buNone/>
              <a:defRPr sz="6000" b="1" i="0">
                <a:solidFill>
                  <a:schemeClr val="bg1"/>
                </a:solidFill>
                <a:latin typeface="Arial Black" panose="020B0604020202020204" pitchFamily="34" charset="0"/>
                <a:cs typeface="Arial Black" panose="020B0604020202020204" pitchFamily="34" charset="0"/>
              </a:defRPr>
            </a:lvl1pPr>
          </a:lstStyle>
          <a:p>
            <a:pPr lvl="0"/>
            <a:r>
              <a:rPr lang="sv-SE" dirty="0"/>
              <a:t>Intro/beskrivning av projekt</a:t>
            </a:r>
          </a:p>
        </p:txBody>
      </p:sp>
      <p:sp>
        <p:nvSpPr>
          <p:cNvPr id="13" name="Platshållare för text 12">
            <a:extLst>
              <a:ext uri="{FF2B5EF4-FFF2-40B4-BE49-F238E27FC236}">
                <a16:creationId xmlns:a16="http://schemas.microsoft.com/office/drawing/2014/main" id="{9B18CDD9-98FE-874A-B4B2-85A6E84766B9}"/>
              </a:ext>
            </a:extLst>
          </p:cNvPr>
          <p:cNvSpPr>
            <a:spLocks noGrp="1"/>
          </p:cNvSpPr>
          <p:nvPr>
            <p:ph type="body" sz="quarter" idx="15" hasCustomPrompt="1"/>
          </p:nvPr>
        </p:nvSpPr>
        <p:spPr>
          <a:xfrm>
            <a:off x="2255678" y="3686704"/>
            <a:ext cx="7680643" cy="1341438"/>
          </a:xfrm>
        </p:spPr>
        <p:txBody>
          <a:bodyPr/>
          <a:lstStyle>
            <a:lvl1pPr algn="ctr">
              <a:buNone/>
              <a:defRPr sz="2400" b="0" i="0">
                <a:solidFill>
                  <a:schemeClr val="bg1"/>
                </a:solidFill>
                <a:latin typeface="Charter Roman" panose="02040503050506020203" pitchFamily="18" charset="0"/>
              </a:defRPr>
            </a:lvl1pPr>
          </a:lstStyle>
          <a:p>
            <a:pPr lvl="0"/>
            <a:r>
              <a:rPr lang="sv-SE" dirty="0"/>
              <a:t>Beskrivande text (om nödvändig)</a:t>
            </a:r>
          </a:p>
        </p:txBody>
      </p:sp>
    </p:spTree>
    <p:extLst>
      <p:ext uri="{BB962C8B-B14F-4D97-AF65-F5344CB8AC3E}">
        <p14:creationId xmlns:p14="http://schemas.microsoft.com/office/powerpoint/2010/main" val="1066098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vsnnitts sida 1 gul">
    <p:spTree>
      <p:nvGrpSpPr>
        <p:cNvPr id="1" name=""/>
        <p:cNvGrpSpPr/>
        <p:nvPr/>
      </p:nvGrpSpPr>
      <p:grpSpPr>
        <a:xfrm>
          <a:off x="0" y="0"/>
          <a:ext cx="0" cy="0"/>
          <a:chOff x="0" y="0"/>
          <a:chExt cx="0" cy="0"/>
        </a:xfrm>
      </p:grpSpPr>
      <p:sp>
        <p:nvSpPr>
          <p:cNvPr id="8" name="Platshållare för innehåll 7">
            <a:extLst>
              <a:ext uri="{FF2B5EF4-FFF2-40B4-BE49-F238E27FC236}">
                <a16:creationId xmlns:a16="http://schemas.microsoft.com/office/drawing/2014/main" id="{E9FE84CE-EDD7-8642-9867-8772FBBC50B1}"/>
              </a:ext>
            </a:extLst>
          </p:cNvPr>
          <p:cNvSpPr>
            <a:spLocks noGrp="1"/>
          </p:cNvSpPr>
          <p:nvPr>
            <p:ph sz="quarter" idx="13"/>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12191999 w 12192000"/>
              <a:gd name="connsiteY3" fmla="*/ 6858000 h 6858000"/>
              <a:gd name="connsiteX4" fmla="*/ 12191999 w 12192000"/>
              <a:gd name="connsiteY4" fmla="*/ 6151419 h 6858000"/>
              <a:gd name="connsiteX5" fmla="*/ 6819899 w 12192000"/>
              <a:gd name="connsiteY5" fmla="*/ 6151419 h 6858000"/>
              <a:gd name="connsiteX6" fmla="*/ 6819899 w 12192000"/>
              <a:gd name="connsiteY6" fmla="*/ 5805529 h 6858000"/>
              <a:gd name="connsiteX7" fmla="*/ 5381624 w 12192000"/>
              <a:gd name="connsiteY7" fmla="*/ 5805529 h 6858000"/>
              <a:gd name="connsiteX8" fmla="*/ 5381624 w 12192000"/>
              <a:gd name="connsiteY8" fmla="*/ 6151419 h 6858000"/>
              <a:gd name="connsiteX9" fmla="*/ 0 w 12192000"/>
              <a:gd name="connsiteY9" fmla="*/ 615141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12191999" y="6858000"/>
                </a:lnTo>
                <a:lnTo>
                  <a:pt x="12191999" y="6151419"/>
                </a:lnTo>
                <a:lnTo>
                  <a:pt x="6819899" y="6151419"/>
                </a:lnTo>
                <a:lnTo>
                  <a:pt x="6819899" y="5805529"/>
                </a:lnTo>
                <a:lnTo>
                  <a:pt x="5381624" y="5805529"/>
                </a:lnTo>
                <a:lnTo>
                  <a:pt x="5381624" y="6151419"/>
                </a:lnTo>
                <a:lnTo>
                  <a:pt x="0" y="6151419"/>
                </a:lnTo>
                <a:close/>
              </a:path>
            </a:pathLst>
          </a:custGeom>
          <a:solidFill>
            <a:srgbClr val="1C7F4B"/>
          </a:solidFill>
        </p:spPr>
        <p:txBody>
          <a:bodyPr wrap="square">
            <a:noAutofit/>
          </a:bodyPr>
          <a:lstStyle>
            <a:lvl1pPr>
              <a:buNone/>
              <a:defRPr/>
            </a:lvl1pPr>
          </a:lstStyle>
          <a:p>
            <a:pPr lvl="0"/>
            <a:endParaRPr lang="sv-SE" dirty="0"/>
          </a:p>
        </p:txBody>
      </p:sp>
      <p:sp>
        <p:nvSpPr>
          <p:cNvPr id="3" name="Platshållare för datum 2">
            <a:extLst>
              <a:ext uri="{FF2B5EF4-FFF2-40B4-BE49-F238E27FC236}">
                <a16:creationId xmlns:a16="http://schemas.microsoft.com/office/drawing/2014/main" id="{34B1F501-4A8F-D748-A000-50786543695C}"/>
              </a:ext>
            </a:extLst>
          </p:cNvPr>
          <p:cNvSpPr>
            <a:spLocks noGrp="1"/>
          </p:cNvSpPr>
          <p:nvPr>
            <p:ph type="dt" sz="half" idx="10"/>
          </p:nvPr>
        </p:nvSpPr>
        <p:spPr/>
        <p:txBody>
          <a:bodyPr/>
          <a:lstStyle/>
          <a:p>
            <a:fld id="{DCE896F7-E0A5-BB40-814D-0847A892AD1A}" type="datetime1">
              <a:rPr lang="sv-SE" smtClean="0"/>
              <a:t>2021-06-03</a:t>
            </a:fld>
            <a:endParaRPr lang="sv-SE"/>
          </a:p>
        </p:txBody>
      </p:sp>
      <p:sp>
        <p:nvSpPr>
          <p:cNvPr id="4" name="Platshållare för sidfot 3">
            <a:extLst>
              <a:ext uri="{FF2B5EF4-FFF2-40B4-BE49-F238E27FC236}">
                <a16:creationId xmlns:a16="http://schemas.microsoft.com/office/drawing/2014/main" id="{067EAD23-02FC-6540-8248-D6DEBE4A9146}"/>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5" name="Platshållare för bildnummer 4">
            <a:extLst>
              <a:ext uri="{FF2B5EF4-FFF2-40B4-BE49-F238E27FC236}">
                <a16:creationId xmlns:a16="http://schemas.microsoft.com/office/drawing/2014/main" id="{062428F1-0E15-A34F-92D7-6CCF1544631E}"/>
              </a:ext>
            </a:extLst>
          </p:cNvPr>
          <p:cNvSpPr>
            <a:spLocks noGrp="1"/>
          </p:cNvSpPr>
          <p:nvPr>
            <p:ph type="sldNum" sz="quarter" idx="12"/>
          </p:nvPr>
        </p:nvSpPr>
        <p:spPr/>
        <p:txBody>
          <a:bodyPr/>
          <a:lstStyle/>
          <a:p>
            <a:fld id="{1224A958-7E1C-4E6E-AC40-132D58916416}" type="slidenum">
              <a:rPr lang="sv-SE" smtClean="0"/>
              <a:t>‹#›</a:t>
            </a:fld>
            <a:endParaRPr lang="sv-SE"/>
          </a:p>
        </p:txBody>
      </p:sp>
      <p:sp>
        <p:nvSpPr>
          <p:cNvPr id="11" name="Platshållare för text 10">
            <a:extLst>
              <a:ext uri="{FF2B5EF4-FFF2-40B4-BE49-F238E27FC236}">
                <a16:creationId xmlns:a16="http://schemas.microsoft.com/office/drawing/2014/main" id="{198A1014-C10B-514F-A0C9-D72F64550AAB}"/>
              </a:ext>
            </a:extLst>
          </p:cNvPr>
          <p:cNvSpPr>
            <a:spLocks noGrp="1"/>
          </p:cNvSpPr>
          <p:nvPr>
            <p:ph type="body" sz="quarter" idx="14" hasCustomPrompt="1"/>
          </p:nvPr>
        </p:nvSpPr>
        <p:spPr>
          <a:xfrm>
            <a:off x="2070100" y="1856846"/>
            <a:ext cx="8051800" cy="1447774"/>
          </a:xfrm>
        </p:spPr>
        <p:txBody>
          <a:bodyPr/>
          <a:lstStyle>
            <a:lvl1pPr algn="ctr">
              <a:buNone/>
              <a:defRPr sz="7200" b="1" i="0">
                <a:solidFill>
                  <a:schemeClr val="bg1"/>
                </a:solidFill>
                <a:latin typeface="Arial Black" panose="020B0604020202020204" pitchFamily="34" charset="0"/>
                <a:cs typeface="Arial Black" panose="020B0604020202020204" pitchFamily="34" charset="0"/>
              </a:defRPr>
            </a:lvl1pPr>
          </a:lstStyle>
          <a:p>
            <a:pPr lvl="0"/>
            <a:r>
              <a:rPr lang="sv-SE" dirty="0"/>
              <a:t>avsnittsrubrik</a:t>
            </a:r>
          </a:p>
        </p:txBody>
      </p:sp>
      <p:sp>
        <p:nvSpPr>
          <p:cNvPr id="13" name="Platshållare för text 12">
            <a:extLst>
              <a:ext uri="{FF2B5EF4-FFF2-40B4-BE49-F238E27FC236}">
                <a16:creationId xmlns:a16="http://schemas.microsoft.com/office/drawing/2014/main" id="{9B18CDD9-98FE-874A-B4B2-85A6E84766B9}"/>
              </a:ext>
            </a:extLst>
          </p:cNvPr>
          <p:cNvSpPr>
            <a:spLocks noGrp="1"/>
          </p:cNvSpPr>
          <p:nvPr>
            <p:ph type="body" sz="quarter" idx="15" hasCustomPrompt="1"/>
          </p:nvPr>
        </p:nvSpPr>
        <p:spPr>
          <a:xfrm>
            <a:off x="2255678" y="3686704"/>
            <a:ext cx="7680643" cy="1341438"/>
          </a:xfrm>
        </p:spPr>
        <p:txBody>
          <a:bodyPr/>
          <a:lstStyle>
            <a:lvl1pPr algn="ctr">
              <a:buNone/>
              <a:defRPr sz="3200" b="0" i="0">
                <a:solidFill>
                  <a:schemeClr val="bg1"/>
                </a:solidFill>
                <a:latin typeface="Charter Roman" panose="02040503050506020203" pitchFamily="18" charset="0"/>
              </a:defRPr>
            </a:lvl1pPr>
          </a:lstStyle>
          <a:p>
            <a:pPr lvl="0"/>
            <a:r>
              <a:rPr lang="sv-SE" dirty="0"/>
              <a:t>Beskrivande text (om nödvändig)</a:t>
            </a:r>
          </a:p>
        </p:txBody>
      </p:sp>
    </p:spTree>
    <p:extLst>
      <p:ext uri="{BB962C8B-B14F-4D97-AF65-F5344CB8AC3E}">
        <p14:creationId xmlns:p14="http://schemas.microsoft.com/office/powerpoint/2010/main" val="3521378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vsnittssida 1 blå">
    <p:spTree>
      <p:nvGrpSpPr>
        <p:cNvPr id="1" name=""/>
        <p:cNvGrpSpPr/>
        <p:nvPr/>
      </p:nvGrpSpPr>
      <p:grpSpPr>
        <a:xfrm>
          <a:off x="0" y="0"/>
          <a:ext cx="0" cy="0"/>
          <a:chOff x="0" y="0"/>
          <a:chExt cx="0" cy="0"/>
        </a:xfrm>
      </p:grpSpPr>
      <p:sp>
        <p:nvSpPr>
          <p:cNvPr id="8" name="Platshållare för innehåll 7">
            <a:extLst>
              <a:ext uri="{FF2B5EF4-FFF2-40B4-BE49-F238E27FC236}">
                <a16:creationId xmlns:a16="http://schemas.microsoft.com/office/drawing/2014/main" id="{E9FE84CE-EDD7-8642-9867-8772FBBC50B1}"/>
              </a:ext>
            </a:extLst>
          </p:cNvPr>
          <p:cNvSpPr>
            <a:spLocks noGrp="1"/>
          </p:cNvSpPr>
          <p:nvPr>
            <p:ph sz="quarter" idx="13"/>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12191999 w 12192000"/>
              <a:gd name="connsiteY3" fmla="*/ 6858000 h 6858000"/>
              <a:gd name="connsiteX4" fmla="*/ 12191999 w 12192000"/>
              <a:gd name="connsiteY4" fmla="*/ 6151419 h 6858000"/>
              <a:gd name="connsiteX5" fmla="*/ 6819899 w 12192000"/>
              <a:gd name="connsiteY5" fmla="*/ 6151419 h 6858000"/>
              <a:gd name="connsiteX6" fmla="*/ 6819899 w 12192000"/>
              <a:gd name="connsiteY6" fmla="*/ 5805529 h 6858000"/>
              <a:gd name="connsiteX7" fmla="*/ 5381624 w 12192000"/>
              <a:gd name="connsiteY7" fmla="*/ 5805529 h 6858000"/>
              <a:gd name="connsiteX8" fmla="*/ 5381624 w 12192000"/>
              <a:gd name="connsiteY8" fmla="*/ 6151419 h 6858000"/>
              <a:gd name="connsiteX9" fmla="*/ 0 w 12192000"/>
              <a:gd name="connsiteY9" fmla="*/ 615141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12191999" y="6858000"/>
                </a:lnTo>
                <a:lnTo>
                  <a:pt x="12191999" y="6151419"/>
                </a:lnTo>
                <a:lnTo>
                  <a:pt x="6819899" y="6151419"/>
                </a:lnTo>
                <a:lnTo>
                  <a:pt x="6819899" y="5805529"/>
                </a:lnTo>
                <a:lnTo>
                  <a:pt x="5381624" y="5805529"/>
                </a:lnTo>
                <a:lnTo>
                  <a:pt x="5381624" y="6151419"/>
                </a:lnTo>
                <a:lnTo>
                  <a:pt x="0" y="6151419"/>
                </a:lnTo>
                <a:close/>
              </a:path>
            </a:pathLst>
          </a:custGeom>
          <a:solidFill>
            <a:srgbClr val="121886"/>
          </a:solidFill>
        </p:spPr>
        <p:txBody>
          <a:bodyPr wrap="square">
            <a:noAutofit/>
          </a:bodyPr>
          <a:lstStyle>
            <a:lvl1pPr>
              <a:buNone/>
              <a:defRPr/>
            </a:lvl1pPr>
          </a:lstStyle>
          <a:p>
            <a:pPr lvl="0"/>
            <a:endParaRPr lang="sv-SE" dirty="0"/>
          </a:p>
        </p:txBody>
      </p:sp>
      <p:sp>
        <p:nvSpPr>
          <p:cNvPr id="3" name="Platshållare för datum 2">
            <a:extLst>
              <a:ext uri="{FF2B5EF4-FFF2-40B4-BE49-F238E27FC236}">
                <a16:creationId xmlns:a16="http://schemas.microsoft.com/office/drawing/2014/main" id="{34B1F501-4A8F-D748-A000-50786543695C}"/>
              </a:ext>
            </a:extLst>
          </p:cNvPr>
          <p:cNvSpPr>
            <a:spLocks noGrp="1"/>
          </p:cNvSpPr>
          <p:nvPr>
            <p:ph type="dt" sz="half" idx="10"/>
          </p:nvPr>
        </p:nvSpPr>
        <p:spPr/>
        <p:txBody>
          <a:bodyPr/>
          <a:lstStyle/>
          <a:p>
            <a:fld id="{DCE896F7-E0A5-BB40-814D-0847A892AD1A}" type="datetime1">
              <a:rPr lang="sv-SE" smtClean="0"/>
              <a:t>2021-06-03</a:t>
            </a:fld>
            <a:endParaRPr lang="sv-SE"/>
          </a:p>
        </p:txBody>
      </p:sp>
      <p:sp>
        <p:nvSpPr>
          <p:cNvPr id="4" name="Platshållare för sidfot 3">
            <a:extLst>
              <a:ext uri="{FF2B5EF4-FFF2-40B4-BE49-F238E27FC236}">
                <a16:creationId xmlns:a16="http://schemas.microsoft.com/office/drawing/2014/main" id="{067EAD23-02FC-6540-8248-D6DEBE4A9146}"/>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5" name="Platshållare för bildnummer 4">
            <a:extLst>
              <a:ext uri="{FF2B5EF4-FFF2-40B4-BE49-F238E27FC236}">
                <a16:creationId xmlns:a16="http://schemas.microsoft.com/office/drawing/2014/main" id="{062428F1-0E15-A34F-92D7-6CCF1544631E}"/>
              </a:ext>
            </a:extLst>
          </p:cNvPr>
          <p:cNvSpPr>
            <a:spLocks noGrp="1"/>
          </p:cNvSpPr>
          <p:nvPr>
            <p:ph type="sldNum" sz="quarter" idx="12"/>
          </p:nvPr>
        </p:nvSpPr>
        <p:spPr/>
        <p:txBody>
          <a:bodyPr/>
          <a:lstStyle/>
          <a:p>
            <a:fld id="{1224A958-7E1C-4E6E-AC40-132D58916416}" type="slidenum">
              <a:rPr lang="sv-SE" smtClean="0"/>
              <a:t>‹#›</a:t>
            </a:fld>
            <a:endParaRPr lang="sv-SE"/>
          </a:p>
        </p:txBody>
      </p:sp>
      <p:sp>
        <p:nvSpPr>
          <p:cNvPr id="11" name="Platshållare för text 10">
            <a:extLst>
              <a:ext uri="{FF2B5EF4-FFF2-40B4-BE49-F238E27FC236}">
                <a16:creationId xmlns:a16="http://schemas.microsoft.com/office/drawing/2014/main" id="{198A1014-C10B-514F-A0C9-D72F64550AAB}"/>
              </a:ext>
            </a:extLst>
          </p:cNvPr>
          <p:cNvSpPr>
            <a:spLocks noGrp="1"/>
          </p:cNvSpPr>
          <p:nvPr>
            <p:ph type="body" sz="quarter" idx="14" hasCustomPrompt="1"/>
          </p:nvPr>
        </p:nvSpPr>
        <p:spPr>
          <a:xfrm>
            <a:off x="2070100" y="1856846"/>
            <a:ext cx="8051800" cy="1447774"/>
          </a:xfrm>
        </p:spPr>
        <p:txBody>
          <a:bodyPr/>
          <a:lstStyle>
            <a:lvl1pPr algn="ctr">
              <a:buNone/>
              <a:defRPr sz="7200" b="1" i="0">
                <a:solidFill>
                  <a:schemeClr val="bg1"/>
                </a:solidFill>
                <a:latin typeface="Arial Black" panose="020B0604020202020204" pitchFamily="34" charset="0"/>
                <a:cs typeface="Arial Black" panose="020B0604020202020204" pitchFamily="34" charset="0"/>
              </a:defRPr>
            </a:lvl1pPr>
          </a:lstStyle>
          <a:p>
            <a:pPr lvl="0"/>
            <a:r>
              <a:rPr lang="sv-SE" dirty="0"/>
              <a:t>avsnittsrubrik</a:t>
            </a:r>
          </a:p>
        </p:txBody>
      </p:sp>
      <p:sp>
        <p:nvSpPr>
          <p:cNvPr id="13" name="Platshållare för text 12">
            <a:extLst>
              <a:ext uri="{FF2B5EF4-FFF2-40B4-BE49-F238E27FC236}">
                <a16:creationId xmlns:a16="http://schemas.microsoft.com/office/drawing/2014/main" id="{9B18CDD9-98FE-874A-B4B2-85A6E84766B9}"/>
              </a:ext>
            </a:extLst>
          </p:cNvPr>
          <p:cNvSpPr>
            <a:spLocks noGrp="1"/>
          </p:cNvSpPr>
          <p:nvPr>
            <p:ph type="body" sz="quarter" idx="15" hasCustomPrompt="1"/>
          </p:nvPr>
        </p:nvSpPr>
        <p:spPr>
          <a:xfrm>
            <a:off x="2255678" y="3686704"/>
            <a:ext cx="7680643" cy="1341438"/>
          </a:xfrm>
        </p:spPr>
        <p:txBody>
          <a:bodyPr/>
          <a:lstStyle>
            <a:lvl1pPr algn="ctr">
              <a:buNone/>
              <a:defRPr sz="3200" b="0" i="0">
                <a:solidFill>
                  <a:schemeClr val="bg1"/>
                </a:solidFill>
                <a:latin typeface="Charter Roman" panose="02040503050506020203" pitchFamily="18" charset="0"/>
              </a:defRPr>
            </a:lvl1pPr>
          </a:lstStyle>
          <a:p>
            <a:pPr lvl="0"/>
            <a:r>
              <a:rPr lang="sv-SE" dirty="0"/>
              <a:t>Beskrivande text (om nödvändig)</a:t>
            </a:r>
          </a:p>
        </p:txBody>
      </p:sp>
    </p:spTree>
    <p:extLst>
      <p:ext uri="{BB962C8B-B14F-4D97-AF65-F5344CB8AC3E}">
        <p14:creationId xmlns:p14="http://schemas.microsoft.com/office/powerpoint/2010/main" val="2962848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vsnittssida 2 gul">
    <p:spTree>
      <p:nvGrpSpPr>
        <p:cNvPr id="1" name=""/>
        <p:cNvGrpSpPr/>
        <p:nvPr/>
      </p:nvGrpSpPr>
      <p:grpSpPr>
        <a:xfrm>
          <a:off x="0" y="0"/>
          <a:ext cx="0" cy="0"/>
          <a:chOff x="0" y="0"/>
          <a:chExt cx="0" cy="0"/>
        </a:xfrm>
      </p:grpSpPr>
      <p:sp>
        <p:nvSpPr>
          <p:cNvPr id="8" name="Platshållare för innehåll 7">
            <a:extLst>
              <a:ext uri="{FF2B5EF4-FFF2-40B4-BE49-F238E27FC236}">
                <a16:creationId xmlns:a16="http://schemas.microsoft.com/office/drawing/2014/main" id="{E9FE84CE-EDD7-8642-9867-8772FBBC50B1}"/>
              </a:ext>
            </a:extLst>
          </p:cNvPr>
          <p:cNvSpPr>
            <a:spLocks noGrp="1"/>
          </p:cNvSpPr>
          <p:nvPr>
            <p:ph sz="quarter" idx="13"/>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12191999 w 12192000"/>
              <a:gd name="connsiteY3" fmla="*/ 6858000 h 6858000"/>
              <a:gd name="connsiteX4" fmla="*/ 12191999 w 12192000"/>
              <a:gd name="connsiteY4" fmla="*/ 6151419 h 6858000"/>
              <a:gd name="connsiteX5" fmla="*/ 6819899 w 12192000"/>
              <a:gd name="connsiteY5" fmla="*/ 6151419 h 6858000"/>
              <a:gd name="connsiteX6" fmla="*/ 6819899 w 12192000"/>
              <a:gd name="connsiteY6" fmla="*/ 5805529 h 6858000"/>
              <a:gd name="connsiteX7" fmla="*/ 5381624 w 12192000"/>
              <a:gd name="connsiteY7" fmla="*/ 5805529 h 6858000"/>
              <a:gd name="connsiteX8" fmla="*/ 5381624 w 12192000"/>
              <a:gd name="connsiteY8" fmla="*/ 6151419 h 6858000"/>
              <a:gd name="connsiteX9" fmla="*/ 0 w 12192000"/>
              <a:gd name="connsiteY9" fmla="*/ 615141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12191999" y="6858000"/>
                </a:lnTo>
                <a:lnTo>
                  <a:pt x="12191999" y="6151419"/>
                </a:lnTo>
                <a:lnTo>
                  <a:pt x="6819899" y="6151419"/>
                </a:lnTo>
                <a:lnTo>
                  <a:pt x="6819899" y="5805529"/>
                </a:lnTo>
                <a:lnTo>
                  <a:pt x="5381624" y="5805529"/>
                </a:lnTo>
                <a:lnTo>
                  <a:pt x="5381624" y="6151419"/>
                </a:lnTo>
                <a:lnTo>
                  <a:pt x="0" y="6151419"/>
                </a:lnTo>
                <a:close/>
              </a:path>
            </a:pathLst>
          </a:custGeom>
          <a:solidFill>
            <a:srgbClr val="1C7F4B"/>
          </a:solidFill>
        </p:spPr>
        <p:txBody>
          <a:bodyPr wrap="square">
            <a:noAutofit/>
          </a:bodyPr>
          <a:lstStyle>
            <a:lvl1pPr>
              <a:buNone/>
              <a:defRPr/>
            </a:lvl1pPr>
          </a:lstStyle>
          <a:p>
            <a:pPr lvl="0"/>
            <a:endParaRPr lang="sv-SE" dirty="0"/>
          </a:p>
        </p:txBody>
      </p:sp>
      <p:sp>
        <p:nvSpPr>
          <p:cNvPr id="3" name="Platshållare för datum 2">
            <a:extLst>
              <a:ext uri="{FF2B5EF4-FFF2-40B4-BE49-F238E27FC236}">
                <a16:creationId xmlns:a16="http://schemas.microsoft.com/office/drawing/2014/main" id="{34B1F501-4A8F-D748-A000-50786543695C}"/>
              </a:ext>
            </a:extLst>
          </p:cNvPr>
          <p:cNvSpPr>
            <a:spLocks noGrp="1"/>
          </p:cNvSpPr>
          <p:nvPr>
            <p:ph type="dt" sz="half" idx="10"/>
          </p:nvPr>
        </p:nvSpPr>
        <p:spPr/>
        <p:txBody>
          <a:bodyPr/>
          <a:lstStyle/>
          <a:p>
            <a:fld id="{DCE896F7-E0A5-BB40-814D-0847A892AD1A}" type="datetime1">
              <a:rPr lang="sv-SE" smtClean="0"/>
              <a:t>2021-06-03</a:t>
            </a:fld>
            <a:endParaRPr lang="sv-SE"/>
          </a:p>
        </p:txBody>
      </p:sp>
      <p:sp>
        <p:nvSpPr>
          <p:cNvPr id="4" name="Platshållare för sidfot 3">
            <a:extLst>
              <a:ext uri="{FF2B5EF4-FFF2-40B4-BE49-F238E27FC236}">
                <a16:creationId xmlns:a16="http://schemas.microsoft.com/office/drawing/2014/main" id="{067EAD23-02FC-6540-8248-D6DEBE4A9146}"/>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5" name="Platshållare för bildnummer 4">
            <a:extLst>
              <a:ext uri="{FF2B5EF4-FFF2-40B4-BE49-F238E27FC236}">
                <a16:creationId xmlns:a16="http://schemas.microsoft.com/office/drawing/2014/main" id="{062428F1-0E15-A34F-92D7-6CCF1544631E}"/>
              </a:ext>
            </a:extLst>
          </p:cNvPr>
          <p:cNvSpPr>
            <a:spLocks noGrp="1"/>
          </p:cNvSpPr>
          <p:nvPr>
            <p:ph type="sldNum" sz="quarter" idx="12"/>
          </p:nvPr>
        </p:nvSpPr>
        <p:spPr/>
        <p:txBody>
          <a:bodyPr/>
          <a:lstStyle/>
          <a:p>
            <a:fld id="{1224A958-7E1C-4E6E-AC40-132D58916416}" type="slidenum">
              <a:rPr lang="sv-SE" smtClean="0"/>
              <a:t>‹#›</a:t>
            </a:fld>
            <a:endParaRPr lang="sv-SE"/>
          </a:p>
        </p:txBody>
      </p:sp>
      <p:sp>
        <p:nvSpPr>
          <p:cNvPr id="11" name="Platshållare för text 10">
            <a:extLst>
              <a:ext uri="{FF2B5EF4-FFF2-40B4-BE49-F238E27FC236}">
                <a16:creationId xmlns:a16="http://schemas.microsoft.com/office/drawing/2014/main" id="{198A1014-C10B-514F-A0C9-D72F64550AAB}"/>
              </a:ext>
            </a:extLst>
          </p:cNvPr>
          <p:cNvSpPr>
            <a:spLocks noGrp="1"/>
          </p:cNvSpPr>
          <p:nvPr>
            <p:ph type="body" sz="quarter" idx="14" hasCustomPrompt="1"/>
          </p:nvPr>
        </p:nvSpPr>
        <p:spPr>
          <a:xfrm>
            <a:off x="2070100" y="1856846"/>
            <a:ext cx="8051800" cy="1447774"/>
          </a:xfrm>
        </p:spPr>
        <p:txBody>
          <a:bodyPr/>
          <a:lstStyle>
            <a:lvl1pPr algn="ctr">
              <a:buNone/>
              <a:defRPr sz="5400" b="1" i="0">
                <a:solidFill>
                  <a:schemeClr val="bg1"/>
                </a:solidFill>
                <a:latin typeface="Arial Black" panose="020B0604020202020204" pitchFamily="34" charset="0"/>
                <a:cs typeface="Arial Black" panose="020B0604020202020204" pitchFamily="34" charset="0"/>
              </a:defRPr>
            </a:lvl1pPr>
          </a:lstStyle>
          <a:p>
            <a:pPr lvl="0"/>
            <a:r>
              <a:rPr lang="sv-SE" dirty="0"/>
              <a:t>Avsnittsrubrik 2</a:t>
            </a:r>
          </a:p>
        </p:txBody>
      </p:sp>
      <p:sp>
        <p:nvSpPr>
          <p:cNvPr id="13" name="Platshållare för text 12">
            <a:extLst>
              <a:ext uri="{FF2B5EF4-FFF2-40B4-BE49-F238E27FC236}">
                <a16:creationId xmlns:a16="http://schemas.microsoft.com/office/drawing/2014/main" id="{9B18CDD9-98FE-874A-B4B2-85A6E84766B9}"/>
              </a:ext>
            </a:extLst>
          </p:cNvPr>
          <p:cNvSpPr>
            <a:spLocks noGrp="1"/>
          </p:cNvSpPr>
          <p:nvPr>
            <p:ph type="body" sz="quarter" idx="15" hasCustomPrompt="1"/>
          </p:nvPr>
        </p:nvSpPr>
        <p:spPr>
          <a:xfrm>
            <a:off x="2255678" y="3686704"/>
            <a:ext cx="7680643" cy="1341438"/>
          </a:xfrm>
        </p:spPr>
        <p:txBody>
          <a:bodyPr/>
          <a:lstStyle>
            <a:lvl1pPr algn="ctr">
              <a:buNone/>
              <a:defRPr sz="2400" b="0" i="0">
                <a:solidFill>
                  <a:schemeClr val="bg1"/>
                </a:solidFill>
                <a:latin typeface="Charter Roman" panose="02040503050506020203" pitchFamily="18" charset="0"/>
              </a:defRPr>
            </a:lvl1pPr>
          </a:lstStyle>
          <a:p>
            <a:pPr lvl="0"/>
            <a:r>
              <a:rPr lang="sv-SE" dirty="0"/>
              <a:t>Beskrivande text (om nödvändig)</a:t>
            </a:r>
          </a:p>
        </p:txBody>
      </p:sp>
    </p:spTree>
    <p:extLst>
      <p:ext uri="{BB962C8B-B14F-4D97-AF65-F5344CB8AC3E}">
        <p14:creationId xmlns:p14="http://schemas.microsoft.com/office/powerpoint/2010/main" val="2538284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vsnittssida 2 blå">
    <p:spTree>
      <p:nvGrpSpPr>
        <p:cNvPr id="1" name=""/>
        <p:cNvGrpSpPr/>
        <p:nvPr/>
      </p:nvGrpSpPr>
      <p:grpSpPr>
        <a:xfrm>
          <a:off x="0" y="0"/>
          <a:ext cx="0" cy="0"/>
          <a:chOff x="0" y="0"/>
          <a:chExt cx="0" cy="0"/>
        </a:xfrm>
      </p:grpSpPr>
      <p:sp>
        <p:nvSpPr>
          <p:cNvPr id="8" name="Platshållare för innehåll 7">
            <a:extLst>
              <a:ext uri="{FF2B5EF4-FFF2-40B4-BE49-F238E27FC236}">
                <a16:creationId xmlns:a16="http://schemas.microsoft.com/office/drawing/2014/main" id="{E9FE84CE-EDD7-8642-9867-8772FBBC50B1}"/>
              </a:ext>
            </a:extLst>
          </p:cNvPr>
          <p:cNvSpPr>
            <a:spLocks noGrp="1"/>
          </p:cNvSpPr>
          <p:nvPr>
            <p:ph sz="quarter" idx="13"/>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12191999 w 12192000"/>
              <a:gd name="connsiteY3" fmla="*/ 6858000 h 6858000"/>
              <a:gd name="connsiteX4" fmla="*/ 12191999 w 12192000"/>
              <a:gd name="connsiteY4" fmla="*/ 6151419 h 6858000"/>
              <a:gd name="connsiteX5" fmla="*/ 6819899 w 12192000"/>
              <a:gd name="connsiteY5" fmla="*/ 6151419 h 6858000"/>
              <a:gd name="connsiteX6" fmla="*/ 6819899 w 12192000"/>
              <a:gd name="connsiteY6" fmla="*/ 5805529 h 6858000"/>
              <a:gd name="connsiteX7" fmla="*/ 5381624 w 12192000"/>
              <a:gd name="connsiteY7" fmla="*/ 5805529 h 6858000"/>
              <a:gd name="connsiteX8" fmla="*/ 5381624 w 12192000"/>
              <a:gd name="connsiteY8" fmla="*/ 6151419 h 6858000"/>
              <a:gd name="connsiteX9" fmla="*/ 0 w 12192000"/>
              <a:gd name="connsiteY9" fmla="*/ 615141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12191999" y="6858000"/>
                </a:lnTo>
                <a:lnTo>
                  <a:pt x="12191999" y="6151419"/>
                </a:lnTo>
                <a:lnTo>
                  <a:pt x="6819899" y="6151419"/>
                </a:lnTo>
                <a:lnTo>
                  <a:pt x="6819899" y="5805529"/>
                </a:lnTo>
                <a:lnTo>
                  <a:pt x="5381624" y="5805529"/>
                </a:lnTo>
                <a:lnTo>
                  <a:pt x="5381624" y="6151419"/>
                </a:lnTo>
                <a:lnTo>
                  <a:pt x="0" y="6151419"/>
                </a:lnTo>
                <a:close/>
              </a:path>
            </a:pathLst>
          </a:custGeom>
          <a:solidFill>
            <a:srgbClr val="121886"/>
          </a:solidFill>
        </p:spPr>
        <p:txBody>
          <a:bodyPr wrap="square">
            <a:noAutofit/>
          </a:bodyPr>
          <a:lstStyle>
            <a:lvl1pPr>
              <a:buNone/>
              <a:defRPr/>
            </a:lvl1pPr>
          </a:lstStyle>
          <a:p>
            <a:pPr lvl="0"/>
            <a:endParaRPr lang="sv-SE" dirty="0"/>
          </a:p>
        </p:txBody>
      </p:sp>
      <p:sp>
        <p:nvSpPr>
          <p:cNvPr id="3" name="Platshållare för datum 2">
            <a:extLst>
              <a:ext uri="{FF2B5EF4-FFF2-40B4-BE49-F238E27FC236}">
                <a16:creationId xmlns:a16="http://schemas.microsoft.com/office/drawing/2014/main" id="{34B1F501-4A8F-D748-A000-50786543695C}"/>
              </a:ext>
            </a:extLst>
          </p:cNvPr>
          <p:cNvSpPr>
            <a:spLocks noGrp="1"/>
          </p:cNvSpPr>
          <p:nvPr>
            <p:ph type="dt" sz="half" idx="10"/>
          </p:nvPr>
        </p:nvSpPr>
        <p:spPr/>
        <p:txBody>
          <a:bodyPr/>
          <a:lstStyle/>
          <a:p>
            <a:fld id="{DCE896F7-E0A5-BB40-814D-0847A892AD1A}" type="datetime1">
              <a:rPr lang="sv-SE" smtClean="0"/>
              <a:t>2021-06-03</a:t>
            </a:fld>
            <a:endParaRPr lang="sv-SE"/>
          </a:p>
        </p:txBody>
      </p:sp>
      <p:sp>
        <p:nvSpPr>
          <p:cNvPr id="4" name="Platshållare för sidfot 3">
            <a:extLst>
              <a:ext uri="{FF2B5EF4-FFF2-40B4-BE49-F238E27FC236}">
                <a16:creationId xmlns:a16="http://schemas.microsoft.com/office/drawing/2014/main" id="{067EAD23-02FC-6540-8248-D6DEBE4A9146}"/>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5" name="Platshållare för bildnummer 4">
            <a:extLst>
              <a:ext uri="{FF2B5EF4-FFF2-40B4-BE49-F238E27FC236}">
                <a16:creationId xmlns:a16="http://schemas.microsoft.com/office/drawing/2014/main" id="{062428F1-0E15-A34F-92D7-6CCF1544631E}"/>
              </a:ext>
            </a:extLst>
          </p:cNvPr>
          <p:cNvSpPr>
            <a:spLocks noGrp="1"/>
          </p:cNvSpPr>
          <p:nvPr>
            <p:ph type="sldNum" sz="quarter" idx="12"/>
          </p:nvPr>
        </p:nvSpPr>
        <p:spPr/>
        <p:txBody>
          <a:bodyPr/>
          <a:lstStyle/>
          <a:p>
            <a:fld id="{1224A958-7E1C-4E6E-AC40-132D58916416}" type="slidenum">
              <a:rPr lang="sv-SE" smtClean="0"/>
              <a:t>‹#›</a:t>
            </a:fld>
            <a:endParaRPr lang="sv-SE"/>
          </a:p>
        </p:txBody>
      </p:sp>
      <p:sp>
        <p:nvSpPr>
          <p:cNvPr id="7" name="Rektangel 6">
            <a:extLst>
              <a:ext uri="{FF2B5EF4-FFF2-40B4-BE49-F238E27FC236}">
                <a16:creationId xmlns:a16="http://schemas.microsoft.com/office/drawing/2014/main" id="{6876D125-CD14-3A46-8C4B-0EE3EE8964A4}"/>
              </a:ext>
            </a:extLst>
          </p:cNvPr>
          <p:cNvSpPr/>
          <p:nvPr userDrawn="1"/>
        </p:nvSpPr>
        <p:spPr>
          <a:xfrm>
            <a:off x="2288048" y="-4668400"/>
            <a:ext cx="7895303" cy="3631763"/>
          </a:xfrm>
          <a:prstGeom prst="rect">
            <a:avLst/>
          </a:prstGeom>
        </p:spPr>
        <p:txBody>
          <a:bodyPr wrap="square">
            <a:spAutoFit/>
          </a:bodyPr>
          <a:lstStyle/>
          <a:p>
            <a:pPr algn="ctr"/>
            <a:endParaRPr lang="sv-SE" b="1" dirty="0">
              <a:solidFill>
                <a:schemeClr val="bg1"/>
              </a:solidFill>
            </a:endParaRPr>
          </a:p>
          <a:p>
            <a:pPr algn="ctr"/>
            <a:r>
              <a:rPr lang="sv-SE" sz="15000" b="1" dirty="0">
                <a:solidFill>
                  <a:schemeClr val="bg1"/>
                </a:solidFill>
                <a:latin typeface="Arial Black" panose="020B0604020202020204" pitchFamily="34" charset="0"/>
                <a:cs typeface="Arial Black" panose="020B0604020202020204" pitchFamily="34" charset="0"/>
              </a:rPr>
              <a:t>52%</a:t>
            </a:r>
          </a:p>
          <a:p>
            <a:pPr algn="ctr"/>
            <a:r>
              <a:rPr lang="sv-SE" sz="2800" dirty="0" err="1">
                <a:solidFill>
                  <a:schemeClr val="bg1"/>
                </a:solidFill>
                <a:latin typeface="Arial" panose="020B0604020202020204" pitchFamily="34" charset="0"/>
                <a:cs typeface="Arial" panose="020B0604020202020204" pitchFamily="34" charset="0"/>
              </a:rPr>
              <a:t>Concerned</a:t>
            </a:r>
            <a:r>
              <a:rPr lang="sv-SE" sz="2800" dirty="0">
                <a:solidFill>
                  <a:schemeClr val="bg1"/>
                </a:solidFill>
                <a:latin typeface="Arial" panose="020B0604020202020204" pitchFamily="34" charset="0"/>
                <a:cs typeface="Arial" panose="020B0604020202020204" pitchFamily="34" charset="0"/>
              </a:rPr>
              <a:t> for </a:t>
            </a:r>
            <a:r>
              <a:rPr lang="sv-SE" sz="2800" dirty="0" err="1">
                <a:solidFill>
                  <a:schemeClr val="bg1"/>
                </a:solidFill>
                <a:latin typeface="Arial" panose="020B0604020202020204" pitchFamily="34" charset="0"/>
                <a:cs typeface="Arial" panose="020B0604020202020204" pitchFamily="34" charset="0"/>
              </a:rPr>
              <a:t>their</a:t>
            </a:r>
            <a:r>
              <a:rPr lang="sv-SE" sz="2800" dirty="0">
                <a:solidFill>
                  <a:schemeClr val="bg1"/>
                </a:solidFill>
                <a:latin typeface="Arial" panose="020B0604020202020204" pitchFamily="34" charset="0"/>
                <a:cs typeface="Arial" panose="020B0604020202020204" pitchFamily="34" charset="0"/>
              </a:rPr>
              <a:t> </a:t>
            </a:r>
            <a:r>
              <a:rPr lang="sv-SE" sz="2800" dirty="0" err="1">
                <a:solidFill>
                  <a:schemeClr val="bg1"/>
                </a:solidFill>
                <a:latin typeface="Arial" panose="020B0604020202020204" pitchFamily="34" charset="0"/>
                <a:cs typeface="Arial" panose="020B0604020202020204" pitchFamily="34" charset="0"/>
              </a:rPr>
              <a:t>own</a:t>
            </a:r>
            <a:r>
              <a:rPr lang="sv-SE" sz="2800" dirty="0">
                <a:solidFill>
                  <a:schemeClr val="bg1"/>
                </a:solidFill>
                <a:latin typeface="Arial" panose="020B0604020202020204" pitchFamily="34" charset="0"/>
                <a:cs typeface="Arial" panose="020B0604020202020204" pitchFamily="34" charset="0"/>
              </a:rPr>
              <a:t> </a:t>
            </a:r>
            <a:r>
              <a:rPr lang="sv-SE" sz="2800" dirty="0" err="1">
                <a:solidFill>
                  <a:schemeClr val="bg1"/>
                </a:solidFill>
                <a:latin typeface="Arial" panose="020B0604020202020204" pitchFamily="34" charset="0"/>
                <a:cs typeface="Arial" panose="020B0604020202020204" pitchFamily="34" charset="0"/>
              </a:rPr>
              <a:t>health</a:t>
            </a:r>
            <a:endParaRPr lang="sv-SE" sz="2800" dirty="0">
              <a:solidFill>
                <a:schemeClr val="bg1"/>
              </a:solidFill>
              <a:latin typeface="Arial" panose="020B0604020202020204" pitchFamily="34" charset="0"/>
              <a:cs typeface="Arial" panose="020B0604020202020204" pitchFamily="34" charset="0"/>
            </a:endParaRPr>
          </a:p>
          <a:p>
            <a:pPr algn="ctr"/>
            <a:endParaRPr lang="sv-SE" dirty="0">
              <a:solidFill>
                <a:schemeClr val="bg1"/>
              </a:solidFill>
            </a:endParaRPr>
          </a:p>
          <a:p>
            <a:pPr marL="285750" indent="-285750" algn="ctr">
              <a:buFont typeface="Wingdings" panose="05000000000000000000" pitchFamily="2" charset="2"/>
              <a:buChar char="Ø"/>
            </a:pPr>
            <a:endParaRPr lang="sv-SE" sz="1600" dirty="0">
              <a:solidFill>
                <a:schemeClr val="bg1"/>
              </a:solidFill>
            </a:endParaRPr>
          </a:p>
        </p:txBody>
      </p:sp>
      <p:sp>
        <p:nvSpPr>
          <p:cNvPr id="11" name="Platshållare för text 10">
            <a:extLst>
              <a:ext uri="{FF2B5EF4-FFF2-40B4-BE49-F238E27FC236}">
                <a16:creationId xmlns:a16="http://schemas.microsoft.com/office/drawing/2014/main" id="{198A1014-C10B-514F-A0C9-D72F64550AAB}"/>
              </a:ext>
            </a:extLst>
          </p:cNvPr>
          <p:cNvSpPr>
            <a:spLocks noGrp="1"/>
          </p:cNvSpPr>
          <p:nvPr>
            <p:ph type="body" sz="quarter" idx="14" hasCustomPrompt="1"/>
          </p:nvPr>
        </p:nvSpPr>
        <p:spPr>
          <a:xfrm>
            <a:off x="2070100" y="1856846"/>
            <a:ext cx="8051800" cy="1447774"/>
          </a:xfrm>
        </p:spPr>
        <p:txBody>
          <a:bodyPr/>
          <a:lstStyle>
            <a:lvl1pPr algn="ctr">
              <a:buNone/>
              <a:defRPr sz="5400" b="1" i="0">
                <a:solidFill>
                  <a:schemeClr val="bg1"/>
                </a:solidFill>
                <a:latin typeface="Arial Black" panose="020B0604020202020204" pitchFamily="34" charset="0"/>
                <a:cs typeface="Arial Black" panose="020B0604020202020204" pitchFamily="34" charset="0"/>
              </a:defRPr>
            </a:lvl1pPr>
          </a:lstStyle>
          <a:p>
            <a:pPr lvl="0"/>
            <a:r>
              <a:rPr lang="sv-SE" dirty="0"/>
              <a:t>Avsnittsrubrik 2</a:t>
            </a:r>
          </a:p>
        </p:txBody>
      </p:sp>
      <p:sp>
        <p:nvSpPr>
          <p:cNvPr id="13" name="Platshållare för text 12">
            <a:extLst>
              <a:ext uri="{FF2B5EF4-FFF2-40B4-BE49-F238E27FC236}">
                <a16:creationId xmlns:a16="http://schemas.microsoft.com/office/drawing/2014/main" id="{9B18CDD9-98FE-874A-B4B2-85A6E84766B9}"/>
              </a:ext>
            </a:extLst>
          </p:cNvPr>
          <p:cNvSpPr>
            <a:spLocks noGrp="1"/>
          </p:cNvSpPr>
          <p:nvPr>
            <p:ph type="body" sz="quarter" idx="15" hasCustomPrompt="1"/>
          </p:nvPr>
        </p:nvSpPr>
        <p:spPr>
          <a:xfrm>
            <a:off x="2255678" y="3686704"/>
            <a:ext cx="7680643" cy="1341438"/>
          </a:xfrm>
        </p:spPr>
        <p:txBody>
          <a:bodyPr/>
          <a:lstStyle>
            <a:lvl1pPr algn="ctr">
              <a:buNone/>
              <a:defRPr sz="2400" b="0" i="0">
                <a:solidFill>
                  <a:schemeClr val="bg1"/>
                </a:solidFill>
                <a:latin typeface="Charter Roman" panose="02040503050506020203" pitchFamily="18" charset="0"/>
              </a:defRPr>
            </a:lvl1pPr>
          </a:lstStyle>
          <a:p>
            <a:pPr lvl="0"/>
            <a:r>
              <a:rPr lang="sv-SE" dirty="0"/>
              <a:t>Beskrivande text (om nödvändig)</a:t>
            </a:r>
          </a:p>
        </p:txBody>
      </p:sp>
    </p:spTree>
    <p:extLst>
      <p:ext uri="{BB962C8B-B14F-4D97-AF65-F5344CB8AC3E}">
        <p14:creationId xmlns:p14="http://schemas.microsoft.com/office/powerpoint/2010/main" val="3100117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punkter 1">
    <p:spTree>
      <p:nvGrpSpPr>
        <p:cNvPr id="1" name=""/>
        <p:cNvGrpSpPr/>
        <p:nvPr/>
      </p:nvGrpSpPr>
      <p:grpSpPr>
        <a:xfrm>
          <a:off x="0" y="0"/>
          <a:ext cx="0" cy="0"/>
          <a:chOff x="0" y="0"/>
          <a:chExt cx="0" cy="0"/>
        </a:xfrm>
      </p:grpSpPr>
      <p:sp>
        <p:nvSpPr>
          <p:cNvPr id="24" name="Frihandsfigur 23">
            <a:extLst>
              <a:ext uri="{FF2B5EF4-FFF2-40B4-BE49-F238E27FC236}">
                <a16:creationId xmlns:a16="http://schemas.microsoft.com/office/drawing/2014/main" id="{74D79F4D-6C27-3346-BDFD-D0AA8DD575A0}"/>
              </a:ext>
            </a:extLst>
          </p:cNvPr>
          <p:cNvSpPr/>
          <p:nvPr userDrawn="1"/>
        </p:nvSpPr>
        <p:spPr>
          <a:xfrm>
            <a:off x="6096233" y="0"/>
            <a:ext cx="6096000" cy="6158094"/>
          </a:xfrm>
          <a:custGeom>
            <a:avLst/>
            <a:gdLst>
              <a:gd name="connsiteX0" fmla="*/ 0 w 6096000"/>
              <a:gd name="connsiteY0" fmla="*/ 0 h 6158094"/>
              <a:gd name="connsiteX1" fmla="*/ 6096000 w 6096000"/>
              <a:gd name="connsiteY1" fmla="*/ 0 h 6158094"/>
              <a:gd name="connsiteX2" fmla="*/ 6096000 w 6096000"/>
              <a:gd name="connsiteY2" fmla="*/ 6158094 h 6158094"/>
              <a:gd name="connsiteX3" fmla="*/ 723900 w 6096000"/>
              <a:gd name="connsiteY3" fmla="*/ 6158094 h 6158094"/>
              <a:gd name="connsiteX4" fmla="*/ 723900 w 6096000"/>
              <a:gd name="connsiteY4" fmla="*/ 5812204 h 6158094"/>
              <a:gd name="connsiteX5" fmla="*/ 0 w 6096000"/>
              <a:gd name="connsiteY5" fmla="*/ 5812204 h 615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158094">
                <a:moveTo>
                  <a:pt x="0" y="0"/>
                </a:moveTo>
                <a:lnTo>
                  <a:pt x="6096000" y="0"/>
                </a:lnTo>
                <a:lnTo>
                  <a:pt x="6096000" y="6158094"/>
                </a:lnTo>
                <a:lnTo>
                  <a:pt x="723900" y="6158094"/>
                </a:lnTo>
                <a:lnTo>
                  <a:pt x="723900" y="5812204"/>
                </a:lnTo>
                <a:lnTo>
                  <a:pt x="0" y="58122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23" name="Platshållare för innehåll 22">
            <a:extLst>
              <a:ext uri="{FF2B5EF4-FFF2-40B4-BE49-F238E27FC236}">
                <a16:creationId xmlns:a16="http://schemas.microsoft.com/office/drawing/2014/main" id="{317DE38F-3344-E749-90E3-1594E5BA79E1}"/>
              </a:ext>
            </a:extLst>
          </p:cNvPr>
          <p:cNvSpPr>
            <a:spLocks noGrp="1"/>
          </p:cNvSpPr>
          <p:nvPr>
            <p:ph sz="quarter" idx="10"/>
          </p:nvPr>
        </p:nvSpPr>
        <p:spPr>
          <a:xfrm>
            <a:off x="-5201" y="737"/>
            <a:ext cx="6095999" cy="6151419"/>
          </a:xfrm>
          <a:custGeom>
            <a:avLst/>
            <a:gdLst>
              <a:gd name="connsiteX0" fmla="*/ 0 w 6095999"/>
              <a:gd name="connsiteY0" fmla="*/ 0 h 6151419"/>
              <a:gd name="connsiteX1" fmla="*/ 6095999 w 6095999"/>
              <a:gd name="connsiteY1" fmla="*/ 0 h 6151419"/>
              <a:gd name="connsiteX2" fmla="*/ 6095999 w 6095999"/>
              <a:gd name="connsiteY2" fmla="*/ 5805529 h 6151419"/>
              <a:gd name="connsiteX3" fmla="*/ 5381625 w 6095999"/>
              <a:gd name="connsiteY3" fmla="*/ 5805529 h 6151419"/>
              <a:gd name="connsiteX4" fmla="*/ 5381625 w 6095999"/>
              <a:gd name="connsiteY4" fmla="*/ 6151419 h 6151419"/>
              <a:gd name="connsiteX5" fmla="*/ 0 w 6095999"/>
              <a:gd name="connsiteY5" fmla="*/ 6151419 h 615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5999" h="6151419">
                <a:moveTo>
                  <a:pt x="0" y="0"/>
                </a:moveTo>
                <a:lnTo>
                  <a:pt x="6095999" y="0"/>
                </a:lnTo>
                <a:lnTo>
                  <a:pt x="6095999" y="5805529"/>
                </a:lnTo>
                <a:lnTo>
                  <a:pt x="5381625" y="5805529"/>
                </a:lnTo>
                <a:lnTo>
                  <a:pt x="5381625" y="6151419"/>
                </a:lnTo>
                <a:lnTo>
                  <a:pt x="0" y="6151419"/>
                </a:lnTo>
                <a:close/>
              </a:path>
            </a:pathLst>
          </a:custGeom>
          <a:solidFill>
            <a:srgbClr val="1C7F4B"/>
          </a:solidFill>
        </p:spPr>
        <p:txBody>
          <a:bodyPr wrap="square">
            <a:noAutofit/>
          </a:bodyPr>
          <a:lstStyle>
            <a:lvl1pPr>
              <a:buNone/>
              <a:defRPr/>
            </a:lvl1pPr>
          </a:lstStyle>
          <a:p>
            <a:pPr lvl="0"/>
            <a:endParaRPr lang="sv-SE" dirty="0"/>
          </a:p>
        </p:txBody>
      </p:sp>
      <p:sp>
        <p:nvSpPr>
          <p:cNvPr id="12" name="AutoShape 2" descr="Region Västernorrland">
            <a:extLst>
              <a:ext uri="{FF2B5EF4-FFF2-40B4-BE49-F238E27FC236}">
                <a16:creationId xmlns:a16="http://schemas.microsoft.com/office/drawing/2014/main" id="{2D3F2792-2B95-1649-8354-E78C7F982466}"/>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3" name="AutoShape 6" descr="Region Västernorrland">
            <a:extLst>
              <a:ext uri="{FF2B5EF4-FFF2-40B4-BE49-F238E27FC236}">
                <a16:creationId xmlns:a16="http://schemas.microsoft.com/office/drawing/2014/main" id="{6BDEC2DE-4469-B248-93E7-9BD59E0FB382}"/>
              </a:ext>
            </a:extLst>
          </p:cNvPr>
          <p:cNvSpPr>
            <a:spLocks noChangeAspect="1" noChangeArrowheads="1"/>
          </p:cNvSpPr>
          <p:nvPr userDrawn="1"/>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4" name="AutoShape 8" descr="Region Västernorrland">
            <a:extLst>
              <a:ext uri="{FF2B5EF4-FFF2-40B4-BE49-F238E27FC236}">
                <a16:creationId xmlns:a16="http://schemas.microsoft.com/office/drawing/2014/main" id="{7A894AEA-0B4A-CB4F-B2D3-51A376EE24F9}"/>
              </a:ext>
            </a:extLst>
          </p:cNvPr>
          <p:cNvSpPr>
            <a:spLocks noChangeAspect="1" noChangeArrowheads="1"/>
          </p:cNvSpPr>
          <p:nvPr userDrawn="1"/>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43" name="Frihandsfigur 42">
            <a:extLst>
              <a:ext uri="{FF2B5EF4-FFF2-40B4-BE49-F238E27FC236}">
                <a16:creationId xmlns:a16="http://schemas.microsoft.com/office/drawing/2014/main" id="{1DD848A3-D871-3248-827E-9E0A7585E34B}"/>
              </a:ext>
            </a:extLst>
          </p:cNvPr>
          <p:cNvSpPr/>
          <p:nvPr userDrawn="1"/>
        </p:nvSpPr>
        <p:spPr>
          <a:xfrm>
            <a:off x="-163287" y="7911915"/>
            <a:ext cx="12192000" cy="1052471"/>
          </a:xfrm>
          <a:custGeom>
            <a:avLst/>
            <a:gdLst>
              <a:gd name="connsiteX0" fmla="*/ 5381625 w 12192000"/>
              <a:gd name="connsiteY0" fmla="*/ 0 h 1052471"/>
              <a:gd name="connsiteX1" fmla="*/ 6819900 w 12192000"/>
              <a:gd name="connsiteY1" fmla="*/ 0 h 1052471"/>
              <a:gd name="connsiteX2" fmla="*/ 6819900 w 12192000"/>
              <a:gd name="connsiteY2" fmla="*/ 345890 h 1052471"/>
              <a:gd name="connsiteX3" fmla="*/ 12192000 w 12192000"/>
              <a:gd name="connsiteY3" fmla="*/ 345890 h 1052471"/>
              <a:gd name="connsiteX4" fmla="*/ 12192000 w 12192000"/>
              <a:gd name="connsiteY4" fmla="*/ 1052471 h 1052471"/>
              <a:gd name="connsiteX5" fmla="*/ 0 w 12192000"/>
              <a:gd name="connsiteY5" fmla="*/ 1052471 h 1052471"/>
              <a:gd name="connsiteX6" fmla="*/ 0 w 12192000"/>
              <a:gd name="connsiteY6" fmla="*/ 345890 h 1052471"/>
              <a:gd name="connsiteX7" fmla="*/ 5381625 w 12192000"/>
              <a:gd name="connsiteY7" fmla="*/ 345890 h 105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052471">
                <a:moveTo>
                  <a:pt x="5381625" y="0"/>
                </a:moveTo>
                <a:lnTo>
                  <a:pt x="6819900" y="0"/>
                </a:lnTo>
                <a:lnTo>
                  <a:pt x="6819900" y="345890"/>
                </a:lnTo>
                <a:lnTo>
                  <a:pt x="12192000" y="345890"/>
                </a:lnTo>
                <a:lnTo>
                  <a:pt x="12192000" y="1052471"/>
                </a:lnTo>
                <a:lnTo>
                  <a:pt x="0" y="1052471"/>
                </a:lnTo>
                <a:lnTo>
                  <a:pt x="0" y="345890"/>
                </a:lnTo>
                <a:lnTo>
                  <a:pt x="5381625" y="34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51" name="Platshållare för text 49">
            <a:extLst>
              <a:ext uri="{FF2B5EF4-FFF2-40B4-BE49-F238E27FC236}">
                <a16:creationId xmlns:a16="http://schemas.microsoft.com/office/drawing/2014/main" id="{6FF2C670-8EDF-8D4B-9426-80B26FC2B08B}"/>
              </a:ext>
            </a:extLst>
          </p:cNvPr>
          <p:cNvSpPr>
            <a:spLocks noGrp="1"/>
          </p:cNvSpPr>
          <p:nvPr>
            <p:ph type="body" sz="quarter" idx="12" hasCustomPrompt="1"/>
          </p:nvPr>
        </p:nvSpPr>
        <p:spPr>
          <a:xfrm>
            <a:off x="6553200" y="1347750"/>
            <a:ext cx="4983480" cy="4467299"/>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a:solidFill>
                  <a:schemeClr val="bg1"/>
                </a:solidFill>
                <a:latin typeface="Charter Roman" panose="02040503050506020203" pitchFamily="18" charset="0"/>
              </a:defRPr>
            </a:lvl1pPr>
            <a:lvl2pPr>
              <a:buFontTx/>
              <a:buNone/>
              <a:defRPr>
                <a:solidFill>
                  <a:schemeClr val="bg1"/>
                </a:solidFill>
                <a:latin typeface="Charter Roman" panose="02040503050506020203" pitchFamily="18" charset="0"/>
              </a:defRPr>
            </a:lvl2pPr>
            <a:lvl3pPr>
              <a:buFontTx/>
              <a:buNone/>
              <a:defRPr>
                <a:solidFill>
                  <a:schemeClr val="bg1"/>
                </a:solidFill>
                <a:latin typeface="Charter Roman" panose="02040503050506020203" pitchFamily="18" charset="0"/>
              </a:defRPr>
            </a:lvl3pPr>
            <a:lvl4pPr>
              <a:buFontTx/>
              <a:buNone/>
              <a:defRPr>
                <a:solidFill>
                  <a:schemeClr val="bg1"/>
                </a:solidFill>
                <a:latin typeface="Charter Roman" panose="02040503050506020203" pitchFamily="18" charset="0"/>
              </a:defRPr>
            </a:lvl4pPr>
            <a:lvl5pPr>
              <a:buFontTx/>
              <a:buNone/>
              <a:defRPr>
                <a:solidFill>
                  <a:schemeClr val="bg1"/>
                </a:solidFill>
                <a:latin typeface="Charter Roman" panose="02040503050506020203" pitchFamily="18" charset="0"/>
              </a:defRPr>
            </a:lvl5pPr>
          </a:lstStyle>
          <a:p>
            <a:pPr lvl="0"/>
            <a:r>
              <a:rPr lang="sv-SE" dirty="0"/>
              <a:t>Punktlista</a:t>
            </a:r>
          </a:p>
          <a:p>
            <a:pPr lvl="0"/>
            <a:r>
              <a:rPr lang="sv-SE" dirty="0"/>
              <a:t>Ändra inte storlek på text</a:t>
            </a:r>
          </a:p>
          <a:p>
            <a:pPr lvl="0"/>
            <a:r>
              <a:rPr lang="sv-SE" dirty="0"/>
              <a:t>Lägg till bild till vänster</a:t>
            </a:r>
          </a:p>
          <a:p>
            <a:pPr lvl="0"/>
            <a:endParaRPr lang="sv-SE" dirty="0"/>
          </a:p>
        </p:txBody>
      </p:sp>
      <p:sp>
        <p:nvSpPr>
          <p:cNvPr id="4" name="Platshållare för text 3">
            <a:extLst>
              <a:ext uri="{FF2B5EF4-FFF2-40B4-BE49-F238E27FC236}">
                <a16:creationId xmlns:a16="http://schemas.microsoft.com/office/drawing/2014/main" id="{3D543611-357C-014C-84B6-A633EFB78CF7}"/>
              </a:ext>
            </a:extLst>
          </p:cNvPr>
          <p:cNvSpPr>
            <a:spLocks noGrp="1"/>
          </p:cNvSpPr>
          <p:nvPr>
            <p:ph type="body" sz="quarter" idx="13" hasCustomPrompt="1"/>
          </p:nvPr>
        </p:nvSpPr>
        <p:spPr>
          <a:xfrm>
            <a:off x="6553200" y="468313"/>
            <a:ext cx="4983163" cy="879475"/>
          </a:xfrm>
        </p:spPr>
        <p:txBody>
          <a:bodyPr>
            <a:normAutofit/>
          </a:bodyPr>
          <a:lstStyle>
            <a:lvl1pPr>
              <a:buNone/>
              <a:defRPr sz="3200" b="1" i="0">
                <a:solidFill>
                  <a:schemeClr val="bg1"/>
                </a:solidFill>
                <a:latin typeface="Arial Black" panose="020B0604020202020204" pitchFamily="34" charset="0"/>
                <a:cs typeface="Arial Black" panose="020B0604020202020204" pitchFamily="34" charset="0"/>
              </a:defRPr>
            </a:lvl1pPr>
            <a:lvl2pPr>
              <a:defRPr b="1" i="0">
                <a:solidFill>
                  <a:schemeClr val="bg1"/>
                </a:solidFill>
                <a:latin typeface="Arial Black" panose="020B0604020202020204" pitchFamily="34" charset="0"/>
                <a:cs typeface="Arial Black" panose="020B0604020202020204" pitchFamily="34" charset="0"/>
              </a:defRPr>
            </a:lvl2pPr>
            <a:lvl3pPr>
              <a:defRPr b="1" i="0">
                <a:solidFill>
                  <a:schemeClr val="bg1"/>
                </a:solidFill>
                <a:latin typeface="Arial Black" panose="020B0604020202020204" pitchFamily="34" charset="0"/>
                <a:cs typeface="Arial Black" panose="020B0604020202020204" pitchFamily="34" charset="0"/>
              </a:defRPr>
            </a:lvl3pPr>
            <a:lvl4pPr>
              <a:defRPr b="1" i="0">
                <a:solidFill>
                  <a:schemeClr val="bg1"/>
                </a:solidFill>
                <a:latin typeface="Arial Black" panose="020B0604020202020204" pitchFamily="34" charset="0"/>
                <a:cs typeface="Arial Black" panose="020B0604020202020204" pitchFamily="34" charset="0"/>
              </a:defRPr>
            </a:lvl4pPr>
            <a:lvl5pPr>
              <a:defRPr b="1" i="0">
                <a:solidFill>
                  <a:schemeClr val="bg1"/>
                </a:solidFill>
                <a:latin typeface="Arial Black" panose="020B0604020202020204" pitchFamily="34" charset="0"/>
                <a:cs typeface="Arial Black" panose="020B0604020202020204" pitchFamily="34" charset="0"/>
              </a:defRPr>
            </a:lvl5pPr>
          </a:lstStyle>
          <a:p>
            <a:pPr lvl="0"/>
            <a:r>
              <a:rPr lang="sv-SE" dirty="0"/>
              <a:t>Rubrik</a:t>
            </a:r>
          </a:p>
        </p:txBody>
      </p:sp>
    </p:spTree>
    <p:extLst>
      <p:ext uri="{BB962C8B-B14F-4D97-AF65-F5344CB8AC3E}">
        <p14:creationId xmlns:p14="http://schemas.microsoft.com/office/powerpoint/2010/main" val="3637954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chart" Target="../charts/chart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944CF2-E23F-42E6-995B-FDDB70E84C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v-SE"/>
          </a:p>
        </p:txBody>
      </p:sp>
      <p:sp>
        <p:nvSpPr>
          <p:cNvPr id="3" name="Text Placeholder 2">
            <a:extLst>
              <a:ext uri="{FF2B5EF4-FFF2-40B4-BE49-F238E27FC236}">
                <a16:creationId xmlns:a16="http://schemas.microsoft.com/office/drawing/2014/main" id="{F3AE815E-6897-499C-93ED-07A701A301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BD61A275-FA95-4A40-A74D-006EA55A46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880D86-834B-944D-A16C-DE78FE87019A}" type="datetime1">
              <a:rPr lang="sv-SE" smtClean="0"/>
              <a:t>2021-06-03</a:t>
            </a:fld>
            <a:endParaRPr lang="sv-SE"/>
          </a:p>
        </p:txBody>
      </p:sp>
      <p:sp>
        <p:nvSpPr>
          <p:cNvPr id="6" name="Slide Number Placeholder 5">
            <a:extLst>
              <a:ext uri="{FF2B5EF4-FFF2-40B4-BE49-F238E27FC236}">
                <a16:creationId xmlns:a16="http://schemas.microsoft.com/office/drawing/2014/main" id="{46C962DA-86C3-4843-B48D-94D2AD5994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24A958-7E1C-4E6E-AC40-132D58916416}" type="slidenum">
              <a:rPr lang="sv-SE" smtClean="0"/>
              <a:t>‹#›</a:t>
            </a:fld>
            <a:endParaRPr lang="sv-SE"/>
          </a:p>
        </p:txBody>
      </p:sp>
      <p:sp>
        <p:nvSpPr>
          <p:cNvPr id="7" name="Rektangel 6">
            <a:extLst>
              <a:ext uri="{FF2B5EF4-FFF2-40B4-BE49-F238E27FC236}">
                <a16:creationId xmlns:a16="http://schemas.microsoft.com/office/drawing/2014/main" id="{96B0DBA8-E8AA-A34D-B231-98AFB20BEEDA}"/>
              </a:ext>
            </a:extLst>
          </p:cNvPr>
          <p:cNvSpPr/>
          <p:nvPr userDrawn="1"/>
        </p:nvSpPr>
        <p:spPr>
          <a:xfrm>
            <a:off x="0" y="6149320"/>
            <a:ext cx="12192000" cy="70868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8" name="Platshållare för innehåll 11">
            <a:extLst>
              <a:ext uri="{FF2B5EF4-FFF2-40B4-BE49-F238E27FC236}">
                <a16:creationId xmlns:a16="http://schemas.microsoft.com/office/drawing/2014/main" id="{B533D713-E207-4C48-81B2-36A64559845B}"/>
              </a:ext>
            </a:extLst>
          </p:cNvPr>
          <p:cNvGraphicFramePr>
            <a:graphicFrameLocks/>
          </p:cNvGraphicFramePr>
          <p:nvPr userDrawn="1"/>
        </p:nvGraphicFramePr>
        <p:xfrm>
          <a:off x="1991545" y="6093297"/>
          <a:ext cx="45719" cy="503337"/>
        </p:xfrm>
        <a:graphic>
          <a:graphicData uri="http://schemas.openxmlformats.org/drawingml/2006/chart">
            <c:chart xmlns:c="http://schemas.openxmlformats.org/drawingml/2006/chart" xmlns:r="http://schemas.openxmlformats.org/officeDocument/2006/relationships" r:id="rId20"/>
          </a:graphicData>
        </a:graphic>
      </p:graphicFrame>
      <p:sp>
        <p:nvSpPr>
          <p:cNvPr id="9" name="Platshållare för bildnummer 3">
            <a:extLst>
              <a:ext uri="{FF2B5EF4-FFF2-40B4-BE49-F238E27FC236}">
                <a16:creationId xmlns:a16="http://schemas.microsoft.com/office/drawing/2014/main" id="{36DB663F-79E2-CE4C-9A8B-C7E030755A88}"/>
              </a:ext>
            </a:extLst>
          </p:cNvPr>
          <p:cNvSpPr txBox="1">
            <a:spLocks/>
          </p:cNvSpPr>
          <p:nvPr userDrawn="1"/>
        </p:nvSpPr>
        <p:spPr>
          <a:xfrm>
            <a:off x="8610600" y="6356350"/>
            <a:ext cx="2743200" cy="365125"/>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224A958-7E1C-4E6E-AC40-132D58916416}" type="slidenum">
              <a:rPr lang="sv-SE" smtClean="0"/>
              <a:pPr/>
              <a:t>‹#›</a:t>
            </a:fld>
            <a:endParaRPr lang="sv-SE" dirty="0"/>
          </a:p>
        </p:txBody>
      </p:sp>
      <p:sp>
        <p:nvSpPr>
          <p:cNvPr id="10" name="Platshållare för sidfot 2">
            <a:extLst>
              <a:ext uri="{FF2B5EF4-FFF2-40B4-BE49-F238E27FC236}">
                <a16:creationId xmlns:a16="http://schemas.microsoft.com/office/drawing/2014/main" id="{31B5F7AD-C637-A74A-981B-6669E0D98A71}"/>
              </a:ext>
            </a:extLst>
          </p:cNvPr>
          <p:cNvSpPr txBox="1">
            <a:spLocks/>
          </p:cNvSpPr>
          <p:nvPr userDrawn="1"/>
        </p:nvSpPr>
        <p:spPr>
          <a:xfrm>
            <a:off x="173765" y="6344965"/>
            <a:ext cx="4114800" cy="365125"/>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1200" b="0" i="0" dirty="0" err="1">
                <a:solidFill>
                  <a:schemeClr val="bg1"/>
                </a:solidFill>
                <a:latin typeface="Charter Roman" panose="02040503050506020203" pitchFamily="18" charset="0"/>
              </a:rPr>
              <a:t>www.invandrarindex.se</a:t>
            </a:r>
            <a:endParaRPr lang="sv-SE" sz="1200" b="0" i="0" dirty="0">
              <a:solidFill>
                <a:schemeClr val="bg1"/>
              </a:solidFill>
              <a:latin typeface="Charter Roman" panose="02040503050506020203" pitchFamily="18" charset="0"/>
            </a:endParaRPr>
          </a:p>
        </p:txBody>
      </p:sp>
      <p:sp>
        <p:nvSpPr>
          <p:cNvPr id="12" name="Platshållare för sidfot 2">
            <a:extLst>
              <a:ext uri="{FF2B5EF4-FFF2-40B4-BE49-F238E27FC236}">
                <a16:creationId xmlns:a16="http://schemas.microsoft.com/office/drawing/2014/main" id="{C4BEE38C-BFC6-C647-AF1D-B8F2EE5001C9}"/>
              </a:ext>
            </a:extLst>
          </p:cNvPr>
          <p:cNvSpPr txBox="1">
            <a:spLocks/>
          </p:cNvSpPr>
          <p:nvPr userDrawn="1"/>
        </p:nvSpPr>
        <p:spPr>
          <a:xfrm>
            <a:off x="10168750" y="6344965"/>
            <a:ext cx="4978908" cy="365125"/>
          </a:xfrm>
          <a:prstGeom prst="rect">
            <a:avLst/>
          </a:prstGeom>
        </p:spPr>
        <p:txBody>
          <a:bodyPr vert="horz" lIns="91440" tIns="45720" rIns="91440" bIns="45720" rtlCol="0" anchor="ctr"/>
          <a:lstStyle>
            <a:defPPr>
              <a:defRPr lang="sv-S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sv-SE" dirty="0">
                <a:solidFill>
                  <a:schemeClr val="bg1"/>
                </a:solidFill>
                <a:latin typeface="Charter Roman" panose="02040503050506020203" pitchFamily="18" charset="0"/>
              </a:rPr>
              <a:t>The voice </a:t>
            </a:r>
            <a:r>
              <a:rPr lang="sv-SE" dirty="0" err="1">
                <a:solidFill>
                  <a:schemeClr val="bg1"/>
                </a:solidFill>
                <a:latin typeface="Charter Roman" panose="02040503050506020203" pitchFamily="18" charset="0"/>
              </a:rPr>
              <a:t>of</a:t>
            </a:r>
            <a:r>
              <a:rPr lang="sv-SE" dirty="0">
                <a:solidFill>
                  <a:schemeClr val="bg1"/>
                </a:solidFill>
                <a:latin typeface="Charter Roman" panose="02040503050506020203" pitchFamily="18" charset="0"/>
              </a:rPr>
              <a:t> immigrants!</a:t>
            </a:r>
          </a:p>
        </p:txBody>
      </p:sp>
      <p:cxnSp>
        <p:nvCxnSpPr>
          <p:cNvPr id="14" name="Rak 13">
            <a:extLst>
              <a:ext uri="{FF2B5EF4-FFF2-40B4-BE49-F238E27FC236}">
                <a16:creationId xmlns:a16="http://schemas.microsoft.com/office/drawing/2014/main" id="{AFB8C82C-EC85-CD4F-8A51-6277ADAF9319}"/>
              </a:ext>
            </a:extLst>
          </p:cNvPr>
          <p:cNvCxnSpPr>
            <a:cxnSpLocks/>
          </p:cNvCxnSpPr>
          <p:nvPr userDrawn="1"/>
        </p:nvCxnSpPr>
        <p:spPr>
          <a:xfrm>
            <a:off x="-43804" y="6149320"/>
            <a:ext cx="1229608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0FB0846B-C91C-804E-BF02-750E961A3128}"/>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5397839" y="5825936"/>
            <a:ext cx="1410336" cy="646767"/>
          </a:xfrm>
          <a:prstGeom prst="rect">
            <a:avLst/>
          </a:prstGeom>
          <a:ln w="12700">
            <a:solidFill>
              <a:schemeClr val="bg1"/>
            </a:solidFill>
          </a:ln>
        </p:spPr>
      </p:pic>
    </p:spTree>
    <p:extLst>
      <p:ext uri="{BB962C8B-B14F-4D97-AF65-F5344CB8AC3E}">
        <p14:creationId xmlns:p14="http://schemas.microsoft.com/office/powerpoint/2010/main" val="2713500000"/>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0" r:id="rId3"/>
    <p:sldLayoutId id="2147483664" r:id="rId4"/>
    <p:sldLayoutId id="2147483668" r:id="rId5"/>
    <p:sldLayoutId id="2147483670" r:id="rId6"/>
    <p:sldLayoutId id="2147483669" r:id="rId7"/>
    <p:sldLayoutId id="2147483671" r:id="rId8"/>
    <p:sldLayoutId id="2147483662" r:id="rId9"/>
    <p:sldLayoutId id="2147483665" r:id="rId10"/>
    <p:sldLayoutId id="2147483663" r:id="rId11"/>
    <p:sldLayoutId id="2147483666" r:id="rId12"/>
    <p:sldLayoutId id="2147483657" r:id="rId13"/>
    <p:sldLayoutId id="2147483672" r:id="rId14"/>
    <p:sldLayoutId id="2147483673" r:id="rId15"/>
    <p:sldLayoutId id="2147483667" r:id="rId16"/>
    <p:sldLayoutId id="2147483655" r:id="rId17"/>
    <p:sldLayoutId id="2147483650" r:id="rId18"/>
  </p:sldLayoutIdLst>
  <p:hf hdr="0" dt="0"/>
  <p:txStyles>
    <p:title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harter Roman" panose="020405030505060202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harter Roman" panose="020405030505060202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harter Roman" panose="020405030505060202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harter Roman" panose="020405030505060202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harter Roman" panose="020405030505060202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11.jp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chart" Target="../charts/chart38.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chart" Target="../charts/chart41.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chart" Target="../charts/chart46.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chart" Target="../charts/chart49.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chart" Target="../charts/chart50.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chart" Target="../charts/chart51.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chart" Target="../charts/chart52.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chart" Target="../charts/chart53.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chart" Target="../charts/chart54.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chart" Target="../charts/chart55.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chart" Target="../charts/chart5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chart" Target="../charts/chart57.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chart" Target="../charts/chart58.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chart" Target="../charts/chart60.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chart" Target="../charts/chart61.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chart" Target="../charts/chart62.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chart" Target="../charts/chart63.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chart" Target="../charts/chart6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hyperlink" Target="mailto:fredrik.lundvall@invandrarindex.se" TargetMode="External"/><Relationship Id="rId2" Type="http://schemas.openxmlformats.org/officeDocument/2006/relationships/hyperlink" Target="mailto:per.lundgren@invandrarindex.se" TargetMode="Externa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1555078" y="0"/>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sv-SE" dirty="0"/>
          </a:p>
        </p:txBody>
      </p:sp>
      <p:sp>
        <p:nvSpPr>
          <p:cNvPr id="11" name="Platshållare för innehåll 10">
            <a:extLst>
              <a:ext uri="{FF2B5EF4-FFF2-40B4-BE49-F238E27FC236}">
                <a16:creationId xmlns:a16="http://schemas.microsoft.com/office/drawing/2014/main" id="{89F80385-1370-C64E-88ED-24E1EB117F47}"/>
              </a:ext>
            </a:extLst>
          </p:cNvPr>
          <p:cNvSpPr>
            <a:spLocks noGrp="1"/>
          </p:cNvSpPr>
          <p:nvPr>
            <p:ph sz="quarter" idx="10"/>
          </p:nvPr>
        </p:nvSpPr>
        <p:spPr>
          <a:xfrm>
            <a:off x="0" y="1"/>
            <a:ext cx="6096000" cy="6151419"/>
          </a:xfrm>
          <a:blipFill>
            <a:blip r:embed="rId3"/>
            <a:srcRect/>
            <a:stretch>
              <a:fillRect l="-16955" t="-2332" r="-65787" b="-1790"/>
            </a:stretch>
          </a:blipFill>
        </p:spPr>
        <p:txBody>
          <a:bodyPr/>
          <a:lstStyle/>
          <a:p>
            <a:r>
              <a:rPr lang="sv-SE" dirty="0">
                <a:solidFill>
                  <a:schemeClr val="bg1"/>
                </a:solidFill>
              </a:rPr>
              <a:t>Rapport</a:t>
            </a:r>
          </a:p>
        </p:txBody>
      </p:sp>
      <p:sp>
        <p:nvSpPr>
          <p:cNvPr id="10" name="Rubrik 9">
            <a:extLst>
              <a:ext uri="{FF2B5EF4-FFF2-40B4-BE49-F238E27FC236}">
                <a16:creationId xmlns:a16="http://schemas.microsoft.com/office/drawing/2014/main" id="{C5E153D5-E15D-5146-827D-E672682BF4DD}"/>
              </a:ext>
            </a:extLst>
          </p:cNvPr>
          <p:cNvSpPr>
            <a:spLocks noGrp="1"/>
          </p:cNvSpPr>
          <p:nvPr>
            <p:ph type="title"/>
          </p:nvPr>
        </p:nvSpPr>
        <p:spPr/>
        <p:txBody>
          <a:bodyPr>
            <a:noAutofit/>
          </a:bodyPr>
          <a:lstStyle/>
          <a:p>
            <a:r>
              <a:rPr lang="en-US" sz="3200" dirty="0" err="1"/>
              <a:t>Förekommer</a:t>
            </a:r>
            <a:r>
              <a:rPr lang="en-US" sz="3200" dirty="0"/>
              <a:t> </a:t>
            </a:r>
            <a:r>
              <a:rPr lang="en-US" sz="3200" dirty="0" err="1"/>
              <a:t>diskriminering</a:t>
            </a:r>
            <a:r>
              <a:rPr lang="en-US" sz="3200" dirty="0"/>
              <a:t> </a:t>
            </a:r>
            <a:r>
              <a:rPr lang="en-US" sz="3200" dirty="0" err="1"/>
              <a:t>på</a:t>
            </a:r>
            <a:r>
              <a:rPr lang="en-US" sz="3200" dirty="0"/>
              <a:t> </a:t>
            </a:r>
            <a:r>
              <a:rPr lang="en-US" sz="3200" dirty="0" err="1"/>
              <a:t>hyresbostads-marknaden</a:t>
            </a:r>
            <a:r>
              <a:rPr lang="en-US" sz="3200" dirty="0"/>
              <a:t>?</a:t>
            </a:r>
            <a:endParaRPr lang="sv-SE" sz="3200" dirty="0"/>
          </a:p>
        </p:txBody>
      </p:sp>
      <p:sp>
        <p:nvSpPr>
          <p:cNvPr id="13" name="Platshållare för text 12">
            <a:extLst>
              <a:ext uri="{FF2B5EF4-FFF2-40B4-BE49-F238E27FC236}">
                <a16:creationId xmlns:a16="http://schemas.microsoft.com/office/drawing/2014/main" id="{5DF7658D-40D3-3E4E-A929-97BD551DFC4B}"/>
              </a:ext>
            </a:extLst>
          </p:cNvPr>
          <p:cNvSpPr>
            <a:spLocks noGrp="1"/>
          </p:cNvSpPr>
          <p:nvPr>
            <p:ph type="body" sz="quarter" idx="11"/>
          </p:nvPr>
        </p:nvSpPr>
        <p:spPr>
          <a:xfrm>
            <a:off x="6553200" y="4568900"/>
            <a:ext cx="5166360" cy="914400"/>
          </a:xfrm>
        </p:spPr>
        <p:txBody>
          <a:bodyPr/>
          <a:lstStyle/>
          <a:p>
            <a:r>
              <a:rPr lang="en-US" dirty="0" err="1"/>
              <a:t>Februari</a:t>
            </a:r>
            <a:r>
              <a:rPr lang="en-US" dirty="0"/>
              <a:t> 2021</a:t>
            </a:r>
            <a:endParaRPr lang="sv-SE" dirty="0"/>
          </a:p>
          <a:p>
            <a:endParaRPr lang="sv-SE" dirty="0"/>
          </a:p>
        </p:txBody>
      </p:sp>
      <p:sp>
        <p:nvSpPr>
          <p:cNvPr id="5" name="TextBox 4">
            <a:extLst>
              <a:ext uri="{FF2B5EF4-FFF2-40B4-BE49-F238E27FC236}">
                <a16:creationId xmlns:a16="http://schemas.microsoft.com/office/drawing/2014/main" id="{5D4F2952-05D8-4D30-AAF3-C716570E93DC}"/>
              </a:ext>
            </a:extLst>
          </p:cNvPr>
          <p:cNvSpPr txBox="1"/>
          <p:nvPr/>
        </p:nvSpPr>
        <p:spPr>
          <a:xfrm>
            <a:off x="2085607" y="1657996"/>
            <a:ext cx="184731" cy="923330"/>
          </a:xfrm>
          <a:prstGeom prst="rect">
            <a:avLst/>
          </a:prstGeom>
          <a:noFill/>
        </p:spPr>
        <p:txBody>
          <a:bodyPr wrap="none" rtlCol="0">
            <a:spAutoFit/>
          </a:bodyPr>
          <a:lstStyle/>
          <a:p>
            <a:endParaRPr lang="sv-SE" b="1" dirty="0"/>
          </a:p>
          <a:p>
            <a:endParaRPr lang="sv-SE" b="1" dirty="0"/>
          </a:p>
          <a:p>
            <a:endParaRPr lang="sv-SE" b="1" dirty="0"/>
          </a:p>
        </p:txBody>
      </p:sp>
    </p:spTree>
    <p:extLst>
      <p:ext uri="{BB962C8B-B14F-4D97-AF65-F5344CB8AC3E}">
        <p14:creationId xmlns:p14="http://schemas.microsoft.com/office/powerpoint/2010/main" val="370369060"/>
      </p:ext>
    </p:extLst>
  </p:cSld>
  <p:clrMapOvr>
    <a:masterClrMapping/>
  </p:clrMapOvr>
  <p:transition spd="slow" advClick="0" advTm="2476625">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1555078" y="0"/>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sv-SE" dirty="0"/>
          </a:p>
        </p:txBody>
      </p:sp>
      <p:pic>
        <p:nvPicPr>
          <p:cNvPr id="7" name="Platshållare för innehåll 6" descr="Människor på en utomhusmarknad">
            <a:extLst>
              <a:ext uri="{FF2B5EF4-FFF2-40B4-BE49-F238E27FC236}">
                <a16:creationId xmlns:a16="http://schemas.microsoft.com/office/drawing/2014/main" id="{B82AADEB-F1AF-4B17-9F80-22C5D20CCCBA}"/>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9625" y="0"/>
            <a:ext cx="6096001" cy="6160167"/>
          </a:xfrm>
          <a:blipFill>
            <a:blip r:embed="rId4"/>
            <a:stretch>
              <a:fillRect l="-21997" r="-31668"/>
            </a:stretch>
          </a:blipFill>
        </p:spPr>
      </p:pic>
      <p:sp>
        <p:nvSpPr>
          <p:cNvPr id="8" name="Platshållare för text 7">
            <a:extLst>
              <a:ext uri="{FF2B5EF4-FFF2-40B4-BE49-F238E27FC236}">
                <a16:creationId xmlns:a16="http://schemas.microsoft.com/office/drawing/2014/main" id="{148889F7-5050-D344-BEDC-76EA6A971D13}"/>
              </a:ext>
            </a:extLst>
          </p:cNvPr>
          <p:cNvSpPr>
            <a:spLocks noGrp="1"/>
          </p:cNvSpPr>
          <p:nvPr>
            <p:ph type="body" sz="quarter" idx="12"/>
          </p:nvPr>
        </p:nvSpPr>
        <p:spPr/>
        <p:txBody>
          <a:bodyPr>
            <a:normAutofit/>
          </a:bodyPr>
          <a:lstStyle/>
          <a:p>
            <a:pPr marL="0" indent="0">
              <a:buNone/>
            </a:pPr>
            <a:r>
              <a:rPr lang="sv-SE" sz="1400" dirty="0"/>
              <a:t>Projektet omfattar fyra målgrupper:</a:t>
            </a:r>
          </a:p>
          <a:p>
            <a:pPr>
              <a:buFont typeface="Wingdings" panose="05000000000000000000" pitchFamily="2" charset="2"/>
              <a:buChar char="§"/>
            </a:pPr>
            <a:r>
              <a:rPr lang="sv-SE" sz="1400" b="1" dirty="0"/>
              <a:t>Nyanlända migranter*</a:t>
            </a:r>
            <a:r>
              <a:rPr lang="sv-SE" sz="1400" dirty="0"/>
              <a:t>, vilka här definieras som studerande på </a:t>
            </a:r>
            <a:r>
              <a:rPr lang="sv-SE" sz="1400" dirty="0" err="1"/>
              <a:t>Sfi</a:t>
            </a:r>
            <a:r>
              <a:rPr lang="sv-SE" sz="1400" dirty="0"/>
              <a:t> respektive studerande på gymnasieskolans språk-introduktionsprogram. Urvalet har utgjorts av elever på skolor i 30 kommuner vilka kvalificerats i ett mini-Sverige-urval framtaget av forskare vid Göteborgs universitet. Se separat rapport. </a:t>
            </a:r>
          </a:p>
          <a:p>
            <a:pPr>
              <a:buFont typeface="Wingdings" panose="05000000000000000000" pitchFamily="2" charset="2"/>
              <a:buChar char="§"/>
            </a:pPr>
            <a:r>
              <a:rPr lang="sv-SE" sz="1400" b="1" dirty="0"/>
              <a:t>Migranter mellan 18-65 år, </a:t>
            </a:r>
            <a:r>
              <a:rPr lang="sv-SE" sz="1400" dirty="0"/>
              <a:t>personer</a:t>
            </a:r>
            <a:r>
              <a:rPr lang="sv-SE" sz="1400" b="1" dirty="0"/>
              <a:t> </a:t>
            </a:r>
            <a:r>
              <a:rPr lang="sv-SE" sz="1400" dirty="0"/>
              <a:t>som anlänt till Sverige från MENA-länder (Mellanöstern och Nordafrika) under perioden 2003-2012. Vi har dragit ett slumpmässigt individurval som telefonnummersatts.</a:t>
            </a:r>
          </a:p>
          <a:p>
            <a:pPr>
              <a:buFont typeface="Wingdings" panose="05000000000000000000" pitchFamily="2" charset="2"/>
              <a:buChar char="§"/>
            </a:pPr>
            <a:r>
              <a:rPr lang="sv-SE" sz="1400" b="1" dirty="0"/>
              <a:t>Privatpersoner (övriga svenskar mellan 18-65 år)</a:t>
            </a:r>
            <a:r>
              <a:rPr lang="sv-SE" sz="1400" dirty="0"/>
              <a:t>. Vi har dragit ett slumpmässigt individurval som telefonnummersatts.</a:t>
            </a:r>
          </a:p>
          <a:p>
            <a:pPr>
              <a:buFont typeface="Wingdings" panose="05000000000000000000" pitchFamily="2" charset="2"/>
              <a:buChar char="§"/>
            </a:pPr>
            <a:r>
              <a:rPr lang="sv-SE" sz="1400" b="1" dirty="0"/>
              <a:t>Hyresvärdar</a:t>
            </a:r>
            <a:r>
              <a:rPr lang="sv-SE" sz="1400" dirty="0"/>
              <a:t>, såväl kommunala som privata. Urvalet har tillhandahållits av Boverket. </a:t>
            </a:r>
          </a:p>
          <a:p>
            <a:pPr>
              <a:buFont typeface="Wingdings" panose="05000000000000000000" pitchFamily="2" charset="2"/>
              <a:buChar char="§"/>
            </a:pPr>
            <a:endParaRPr lang="sv-SE" sz="1400" dirty="0"/>
          </a:p>
          <a:p>
            <a:pPr marL="0" indent="0">
              <a:buNone/>
            </a:pPr>
            <a:r>
              <a:rPr lang="sv-SE" sz="1400" b="1" dirty="0"/>
              <a:t>*</a:t>
            </a:r>
            <a:r>
              <a:rPr lang="sv-SE" sz="1200" b="1" dirty="0"/>
              <a:t>Studien riktad till nyanlända migranter har genomförts inom ramen för </a:t>
            </a:r>
            <a:r>
              <a:rPr lang="sv-SE" sz="1200" b="1" i="1" dirty="0"/>
              <a:t>Invandrarindex 2020 </a:t>
            </a:r>
            <a:r>
              <a:rPr lang="sv-SE" sz="1200" b="1" dirty="0"/>
              <a:t>och har publicerats i en separat rapport.</a:t>
            </a:r>
            <a:endParaRPr lang="sv-SE" sz="1400" b="1" dirty="0"/>
          </a:p>
          <a:p>
            <a:pPr>
              <a:buFont typeface="Wingdings" panose="05000000000000000000" pitchFamily="2" charset="2"/>
              <a:buChar char="§"/>
            </a:pPr>
            <a:endParaRPr lang="sv-SE" sz="1400" dirty="0"/>
          </a:p>
          <a:p>
            <a:pPr marL="0" indent="0">
              <a:buNone/>
            </a:pPr>
            <a:endParaRPr lang="sv-SE" sz="1400" dirty="0"/>
          </a:p>
        </p:txBody>
      </p:sp>
      <p:sp>
        <p:nvSpPr>
          <p:cNvPr id="9" name="Platshållare för text 8">
            <a:extLst>
              <a:ext uri="{FF2B5EF4-FFF2-40B4-BE49-F238E27FC236}">
                <a16:creationId xmlns:a16="http://schemas.microsoft.com/office/drawing/2014/main" id="{98243311-5E6A-2849-8235-40844C518035}"/>
              </a:ext>
            </a:extLst>
          </p:cNvPr>
          <p:cNvSpPr>
            <a:spLocks noGrp="1"/>
          </p:cNvSpPr>
          <p:nvPr>
            <p:ph type="body" sz="quarter" idx="13"/>
          </p:nvPr>
        </p:nvSpPr>
        <p:spPr/>
        <p:txBody>
          <a:bodyPr/>
          <a:lstStyle/>
          <a:p>
            <a:r>
              <a:rPr lang="sv-SE" dirty="0"/>
              <a:t>Målgrupper</a:t>
            </a:r>
          </a:p>
        </p:txBody>
      </p:sp>
      <p:sp>
        <p:nvSpPr>
          <p:cNvPr id="5" name="TextBox 4">
            <a:extLst>
              <a:ext uri="{FF2B5EF4-FFF2-40B4-BE49-F238E27FC236}">
                <a16:creationId xmlns:a16="http://schemas.microsoft.com/office/drawing/2014/main" id="{5D4F2952-05D8-4D30-AAF3-C716570E93DC}"/>
              </a:ext>
            </a:extLst>
          </p:cNvPr>
          <p:cNvSpPr txBox="1"/>
          <p:nvPr/>
        </p:nvSpPr>
        <p:spPr>
          <a:xfrm>
            <a:off x="2085607" y="1657996"/>
            <a:ext cx="184731" cy="923330"/>
          </a:xfrm>
          <a:prstGeom prst="rect">
            <a:avLst/>
          </a:prstGeom>
          <a:noFill/>
        </p:spPr>
        <p:txBody>
          <a:bodyPr wrap="none" rtlCol="0">
            <a:spAutoFit/>
          </a:bodyPr>
          <a:lstStyle/>
          <a:p>
            <a:endParaRPr lang="sv-SE" b="1" dirty="0"/>
          </a:p>
          <a:p>
            <a:endParaRPr lang="sv-SE" b="1" dirty="0"/>
          </a:p>
          <a:p>
            <a:endParaRPr lang="sv-SE" b="1" dirty="0"/>
          </a:p>
        </p:txBody>
      </p:sp>
    </p:spTree>
    <p:extLst>
      <p:ext uri="{BB962C8B-B14F-4D97-AF65-F5344CB8AC3E}">
        <p14:creationId xmlns:p14="http://schemas.microsoft.com/office/powerpoint/2010/main" val="1729840290"/>
      </p:ext>
    </p:extLst>
  </p:cSld>
  <p:clrMapOvr>
    <a:masterClrMapping/>
  </p:clrMapOvr>
  <p:transition spd="slow" advClick="0" advTm="2476625">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1555078" y="0"/>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sv-SE" dirty="0"/>
          </a:p>
        </p:txBody>
      </p:sp>
      <p:pic>
        <p:nvPicPr>
          <p:cNvPr id="3" name="Platshållare för bild 2" descr="En bild som visar inomhus, bord, bor, stol&#10;&#10;Automatiskt genererad beskrivning">
            <a:extLst>
              <a:ext uri="{FF2B5EF4-FFF2-40B4-BE49-F238E27FC236}">
                <a16:creationId xmlns:a16="http://schemas.microsoft.com/office/drawing/2014/main" id="{985AE682-7FD8-4ABD-A5FA-DB06EFFBE444}"/>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7075" r="17075"/>
          <a:stretch>
            <a:fillRect/>
          </a:stretch>
        </p:blipFill>
        <p:spPr>
          <a:xfrm>
            <a:off x="6105525" y="-19050"/>
            <a:ext cx="6096000" cy="6172200"/>
          </a:xfrm>
          <a:blipFill>
            <a:blip r:embed="rId4"/>
            <a:srcRect/>
            <a:stretch>
              <a:fillRect l="-64430" t="-37933" r="-50308" b="-3829"/>
            </a:stretch>
          </a:blipFill>
        </p:spPr>
      </p:pic>
      <p:sp>
        <p:nvSpPr>
          <p:cNvPr id="6" name="Platshållare för text 5">
            <a:extLst>
              <a:ext uri="{FF2B5EF4-FFF2-40B4-BE49-F238E27FC236}">
                <a16:creationId xmlns:a16="http://schemas.microsoft.com/office/drawing/2014/main" id="{90AF44B6-426C-BA4D-971D-2EA9CD3AA0B2}"/>
              </a:ext>
            </a:extLst>
          </p:cNvPr>
          <p:cNvSpPr>
            <a:spLocks noGrp="1"/>
          </p:cNvSpPr>
          <p:nvPr>
            <p:ph type="body" sz="quarter" idx="12"/>
          </p:nvPr>
        </p:nvSpPr>
        <p:spPr/>
        <p:txBody>
          <a:bodyPr>
            <a:normAutofit/>
          </a:bodyPr>
          <a:lstStyle/>
          <a:p>
            <a:pPr marL="0" indent="0">
              <a:buNone/>
            </a:pPr>
            <a:r>
              <a:rPr lang="sv-SE" sz="1400" dirty="0"/>
              <a:t>Metoden för datainsamling har varit olika för olika målgrupper:</a:t>
            </a:r>
          </a:p>
          <a:p>
            <a:pPr>
              <a:buFont typeface="Wingdings" panose="05000000000000000000" pitchFamily="2" charset="2"/>
              <a:buChar char="§"/>
            </a:pPr>
            <a:r>
              <a:rPr lang="sv-SE" sz="1400" dirty="0"/>
              <a:t>1 036 Nyanlända: Webb-datainsamling under lärarledda lektioner (i klassrum eller digitalt). Se separat rapport.</a:t>
            </a:r>
          </a:p>
          <a:p>
            <a:pPr>
              <a:buFont typeface="Wingdings" panose="05000000000000000000" pitchFamily="2" charset="2"/>
              <a:buChar char="§"/>
            </a:pPr>
            <a:r>
              <a:rPr lang="sv-SE" sz="1400" dirty="0"/>
              <a:t>1 000 Migranter: SMS-inbjudan, med länk, att delta i webb-undersökning och därefter telefonintervjuer med personer som inte anammat den första inbjudan.</a:t>
            </a:r>
          </a:p>
          <a:p>
            <a:pPr>
              <a:buFont typeface="Wingdings" panose="05000000000000000000" pitchFamily="2" charset="2"/>
              <a:buChar char="§"/>
            </a:pPr>
            <a:r>
              <a:rPr lang="sv-SE" sz="1400" dirty="0"/>
              <a:t>1 000 Privatpersoner: SMS-inbjudan, med länk, att delta i webb-undersökning och därefter telefonintervjuer med personer som inte anammat den första inbjudan.</a:t>
            </a:r>
          </a:p>
          <a:p>
            <a:pPr>
              <a:buFont typeface="Wingdings" panose="05000000000000000000" pitchFamily="2" charset="2"/>
              <a:buChar char="§"/>
            </a:pPr>
            <a:r>
              <a:rPr lang="sv-SE" sz="1400" dirty="0"/>
              <a:t> 442 Hyresvärdar: Mail-inbjudan, med länk, att delta i webb-undersökning och därefter telefonintervjuer med personer som inte anammat den första inbjudan.</a:t>
            </a:r>
          </a:p>
          <a:p>
            <a:pPr marL="0" indent="0">
              <a:buNone/>
            </a:pPr>
            <a:r>
              <a:rPr lang="sv-SE" sz="1400" dirty="0"/>
              <a:t>Datainsamlingen har genomförts mellan 19 oktober 2020 och 5 februari 2021.</a:t>
            </a:r>
          </a:p>
          <a:p>
            <a:pPr marL="0" indent="0">
              <a:buNone/>
            </a:pPr>
            <a:endParaRPr lang="sv-SE" sz="1400" dirty="0"/>
          </a:p>
          <a:p>
            <a:pPr>
              <a:buFont typeface="Wingdings" panose="05000000000000000000" pitchFamily="2" charset="2"/>
              <a:buChar char="§"/>
            </a:pPr>
            <a:endParaRPr lang="sv-SE" sz="1400" dirty="0"/>
          </a:p>
          <a:p>
            <a:pPr marL="0" indent="0">
              <a:buNone/>
            </a:pPr>
            <a:endParaRPr lang="en-US" sz="1400" dirty="0"/>
          </a:p>
        </p:txBody>
      </p:sp>
      <p:sp>
        <p:nvSpPr>
          <p:cNvPr id="9" name="Platshållare för text 8">
            <a:extLst>
              <a:ext uri="{FF2B5EF4-FFF2-40B4-BE49-F238E27FC236}">
                <a16:creationId xmlns:a16="http://schemas.microsoft.com/office/drawing/2014/main" id="{D8C60511-4A46-1F43-B2DE-DCE52EDB243C}"/>
              </a:ext>
            </a:extLst>
          </p:cNvPr>
          <p:cNvSpPr>
            <a:spLocks noGrp="1"/>
          </p:cNvSpPr>
          <p:nvPr>
            <p:ph type="body" sz="quarter" idx="13"/>
          </p:nvPr>
        </p:nvSpPr>
        <p:spPr/>
        <p:txBody>
          <a:bodyPr>
            <a:normAutofit fontScale="92500"/>
          </a:bodyPr>
          <a:lstStyle/>
          <a:p>
            <a:r>
              <a:rPr lang="sv-SE" dirty="0"/>
              <a:t>Metod, </a:t>
            </a:r>
            <a:r>
              <a:rPr lang="sv-SE" dirty="0" err="1"/>
              <a:t>Omfattning,Tid</a:t>
            </a:r>
            <a:endParaRPr lang="sv-SE" dirty="0"/>
          </a:p>
        </p:txBody>
      </p:sp>
      <p:sp>
        <p:nvSpPr>
          <p:cNvPr id="5" name="TextBox 4">
            <a:extLst>
              <a:ext uri="{FF2B5EF4-FFF2-40B4-BE49-F238E27FC236}">
                <a16:creationId xmlns:a16="http://schemas.microsoft.com/office/drawing/2014/main" id="{5D4F2952-05D8-4D30-AAF3-C716570E93DC}"/>
              </a:ext>
            </a:extLst>
          </p:cNvPr>
          <p:cNvSpPr txBox="1"/>
          <p:nvPr/>
        </p:nvSpPr>
        <p:spPr>
          <a:xfrm>
            <a:off x="2085607" y="1657996"/>
            <a:ext cx="184731" cy="923330"/>
          </a:xfrm>
          <a:prstGeom prst="rect">
            <a:avLst/>
          </a:prstGeom>
          <a:noFill/>
        </p:spPr>
        <p:txBody>
          <a:bodyPr wrap="none" rtlCol="0">
            <a:spAutoFit/>
          </a:bodyPr>
          <a:lstStyle/>
          <a:p>
            <a:endParaRPr lang="sv-SE" b="1" dirty="0"/>
          </a:p>
          <a:p>
            <a:endParaRPr lang="sv-SE" b="1" dirty="0"/>
          </a:p>
          <a:p>
            <a:endParaRPr lang="sv-SE" b="1" dirty="0"/>
          </a:p>
        </p:txBody>
      </p:sp>
    </p:spTree>
    <p:extLst>
      <p:ext uri="{BB962C8B-B14F-4D97-AF65-F5344CB8AC3E}">
        <p14:creationId xmlns:p14="http://schemas.microsoft.com/office/powerpoint/2010/main" val="2113070862"/>
      </p:ext>
    </p:extLst>
  </p:cSld>
  <p:clrMapOvr>
    <a:masterClrMapping/>
  </p:clrMapOvr>
  <p:transition spd="slow" advClick="0" advTm="2476625">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l="-64430" t="-37933" r="-50308" b="-3829"/>
          </a:stretch>
        </a:blipFill>
        <a:effectLst/>
      </p:bgPr>
    </p:bg>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1555078" y="0"/>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sv-SE" dirty="0"/>
          </a:p>
        </p:txBody>
      </p:sp>
      <p:sp>
        <p:nvSpPr>
          <p:cNvPr id="4" name="Platshållare för text 3">
            <a:extLst>
              <a:ext uri="{FF2B5EF4-FFF2-40B4-BE49-F238E27FC236}">
                <a16:creationId xmlns:a16="http://schemas.microsoft.com/office/drawing/2014/main" id="{2F5C3E64-9729-7E47-AF53-A06B87452CE3}"/>
              </a:ext>
            </a:extLst>
          </p:cNvPr>
          <p:cNvSpPr>
            <a:spLocks noGrp="1"/>
          </p:cNvSpPr>
          <p:nvPr>
            <p:ph type="body" sz="quarter" idx="12"/>
          </p:nvPr>
        </p:nvSpPr>
        <p:spPr>
          <a:xfrm>
            <a:off x="6553200" y="1347788"/>
            <a:ext cx="4983480" cy="4467299"/>
          </a:xfrm>
        </p:spPr>
        <p:txBody>
          <a:bodyPr/>
          <a:lstStyle/>
          <a:p>
            <a:pPr marL="0" indent="0">
              <a:buNone/>
            </a:pPr>
            <a:r>
              <a:rPr lang="en-US" sz="1400" b="1" dirty="0" err="1"/>
              <a:t>Frågeformuläret</a:t>
            </a:r>
            <a:r>
              <a:rPr lang="en-US" sz="1400" dirty="0"/>
              <a:t> har </a:t>
            </a:r>
            <a:r>
              <a:rPr lang="en-US" sz="1400" dirty="0" err="1"/>
              <a:t>konstruerats</a:t>
            </a:r>
            <a:r>
              <a:rPr lang="en-US" sz="1400" dirty="0"/>
              <a:t> i </a:t>
            </a:r>
            <a:r>
              <a:rPr lang="en-US" sz="1400" dirty="0" err="1"/>
              <a:t>samråd</a:t>
            </a:r>
            <a:r>
              <a:rPr lang="en-US" sz="1400" dirty="0"/>
              <a:t> </a:t>
            </a:r>
            <a:r>
              <a:rPr lang="en-US" sz="1400" dirty="0" err="1"/>
              <a:t>mellan</a:t>
            </a:r>
            <a:r>
              <a:rPr lang="en-US" sz="1400" dirty="0"/>
              <a:t> </a:t>
            </a:r>
            <a:r>
              <a:rPr lang="en-US" sz="1400" dirty="0" err="1"/>
              <a:t>Invandrarindex</a:t>
            </a:r>
            <a:r>
              <a:rPr lang="en-US" sz="1400" dirty="0"/>
              <a:t> </a:t>
            </a:r>
            <a:r>
              <a:rPr lang="en-US" sz="1400" dirty="0" err="1"/>
              <a:t>och</a:t>
            </a:r>
            <a:r>
              <a:rPr lang="en-US" sz="1400" dirty="0"/>
              <a:t> </a:t>
            </a:r>
            <a:r>
              <a:rPr lang="en-US" sz="1400" dirty="0" err="1"/>
              <a:t>Boverket</a:t>
            </a:r>
            <a:r>
              <a:rPr lang="en-US" sz="1400" dirty="0"/>
              <a:t>. Det </a:t>
            </a:r>
            <a:r>
              <a:rPr lang="en-US" sz="1400" dirty="0" err="1"/>
              <a:t>baseras</a:t>
            </a:r>
            <a:r>
              <a:rPr lang="en-US" sz="1400" dirty="0"/>
              <a:t> till </a:t>
            </a:r>
            <a:r>
              <a:rPr lang="en-US" sz="1400" dirty="0" err="1"/>
              <a:t>viss</a:t>
            </a:r>
            <a:r>
              <a:rPr lang="en-US" sz="1400" dirty="0"/>
              <a:t> del </a:t>
            </a:r>
            <a:r>
              <a:rPr lang="en-US" sz="1400" dirty="0" err="1"/>
              <a:t>på</a:t>
            </a:r>
            <a:r>
              <a:rPr lang="en-US" sz="1400" dirty="0"/>
              <a:t> </a:t>
            </a:r>
            <a:r>
              <a:rPr lang="en-US" sz="1400" dirty="0" err="1"/>
              <a:t>tillgänglig</a:t>
            </a:r>
            <a:r>
              <a:rPr lang="en-US" sz="1400" dirty="0"/>
              <a:t> </a:t>
            </a:r>
            <a:r>
              <a:rPr lang="en-US" sz="1400" dirty="0" err="1"/>
              <a:t>forskning</a:t>
            </a:r>
            <a:r>
              <a:rPr lang="en-US" sz="1400" dirty="0"/>
              <a:t> </a:t>
            </a:r>
            <a:r>
              <a:rPr lang="en-US" sz="1400" dirty="0" err="1"/>
              <a:t>på</a:t>
            </a:r>
            <a:r>
              <a:rPr lang="en-US" sz="1400" dirty="0"/>
              <a:t> </a:t>
            </a:r>
            <a:r>
              <a:rPr lang="en-US" sz="1400" dirty="0" err="1"/>
              <a:t>bostadsområdet</a:t>
            </a:r>
            <a:r>
              <a:rPr lang="en-US" sz="1400" dirty="0"/>
              <a:t> </a:t>
            </a:r>
            <a:r>
              <a:rPr lang="en-US" sz="1400" dirty="0" err="1"/>
              <a:t>samt</a:t>
            </a:r>
            <a:r>
              <a:rPr lang="en-US" sz="1400" dirty="0"/>
              <a:t> </a:t>
            </a:r>
            <a:r>
              <a:rPr lang="en-US" sz="1400" dirty="0" err="1"/>
              <a:t>tidigare</a:t>
            </a:r>
            <a:r>
              <a:rPr lang="en-US" sz="1400" dirty="0"/>
              <a:t> </a:t>
            </a:r>
            <a:r>
              <a:rPr lang="en-US" sz="1400" dirty="0" err="1"/>
              <a:t>genomförda</a:t>
            </a:r>
            <a:r>
              <a:rPr lang="en-US" sz="1400" dirty="0"/>
              <a:t> </a:t>
            </a:r>
            <a:r>
              <a:rPr lang="en-US" sz="1400" dirty="0" err="1"/>
              <a:t>enkäter</a:t>
            </a:r>
            <a:r>
              <a:rPr lang="en-US" sz="1400" dirty="0"/>
              <a:t> i </a:t>
            </a:r>
            <a:r>
              <a:rPr lang="en-US" sz="1400" dirty="0" err="1"/>
              <a:t>Boverkets</a:t>
            </a:r>
            <a:r>
              <a:rPr lang="en-US" sz="1400" dirty="0"/>
              <a:t> </a:t>
            </a:r>
            <a:r>
              <a:rPr lang="en-US" sz="1400" dirty="0" err="1"/>
              <a:t>regi</a:t>
            </a:r>
            <a:r>
              <a:rPr lang="en-US" sz="1400" dirty="0"/>
              <a:t>. </a:t>
            </a:r>
          </a:p>
          <a:p>
            <a:pPr marL="0" indent="0">
              <a:buNone/>
            </a:pPr>
            <a:r>
              <a:rPr lang="en-US" sz="1400" dirty="0"/>
              <a:t>Av </a:t>
            </a:r>
            <a:r>
              <a:rPr lang="en-US" sz="1400" dirty="0" err="1"/>
              <a:t>praktiska</a:t>
            </a:r>
            <a:r>
              <a:rPr lang="en-US" sz="1400" dirty="0"/>
              <a:t> </a:t>
            </a:r>
            <a:r>
              <a:rPr lang="en-US" sz="1400" dirty="0" err="1"/>
              <a:t>skäl</a:t>
            </a:r>
            <a:r>
              <a:rPr lang="en-US" sz="1400" dirty="0"/>
              <a:t> har visa </a:t>
            </a:r>
            <a:r>
              <a:rPr lang="en-US" sz="1400" dirty="0" err="1"/>
              <a:t>frågor</a:t>
            </a:r>
            <a:r>
              <a:rPr lang="en-US" sz="1400" dirty="0"/>
              <a:t> i den </a:t>
            </a:r>
            <a:r>
              <a:rPr lang="en-US" sz="1400" dirty="0" err="1"/>
              <a:t>deskriptiva</a:t>
            </a:r>
            <a:r>
              <a:rPr lang="en-US" sz="1400" dirty="0"/>
              <a:t> </a:t>
            </a:r>
            <a:r>
              <a:rPr lang="en-US" sz="1400" dirty="0" err="1"/>
              <a:t>presentationen</a:t>
            </a:r>
            <a:r>
              <a:rPr lang="en-US" sz="1400" dirty="0"/>
              <a:t> </a:t>
            </a:r>
            <a:r>
              <a:rPr lang="en-US" sz="1400" dirty="0" err="1"/>
              <a:t>redigerats</a:t>
            </a:r>
            <a:r>
              <a:rPr lang="en-US" sz="1400" dirty="0"/>
              <a:t> </a:t>
            </a:r>
            <a:r>
              <a:rPr lang="en-US" sz="1400" dirty="0" err="1"/>
              <a:t>eller</a:t>
            </a:r>
            <a:r>
              <a:rPr lang="en-US" sz="1400" dirty="0"/>
              <a:t> </a:t>
            </a:r>
            <a:r>
              <a:rPr lang="en-US" sz="1400" dirty="0" err="1"/>
              <a:t>förkortats</a:t>
            </a:r>
            <a:r>
              <a:rPr lang="en-US" sz="1400" dirty="0"/>
              <a:t>. </a:t>
            </a:r>
            <a:r>
              <a:rPr lang="en-US" sz="1400" dirty="0" err="1"/>
              <a:t>För</a:t>
            </a:r>
            <a:r>
              <a:rPr lang="en-US" sz="1400" dirty="0"/>
              <a:t> </a:t>
            </a:r>
            <a:r>
              <a:rPr lang="en-US" sz="1400" dirty="0" err="1"/>
              <a:t>exakt</a:t>
            </a:r>
            <a:r>
              <a:rPr lang="en-US" sz="1400" dirty="0"/>
              <a:t> </a:t>
            </a:r>
            <a:r>
              <a:rPr lang="en-US" sz="1400" dirty="0" err="1"/>
              <a:t>ordalydelse</a:t>
            </a:r>
            <a:r>
              <a:rPr lang="en-US" sz="1400" dirty="0"/>
              <a:t> </a:t>
            </a:r>
            <a:r>
              <a:rPr lang="en-US" sz="1400" dirty="0" err="1"/>
              <a:t>hänvisas</a:t>
            </a:r>
            <a:r>
              <a:rPr lang="en-US" sz="1400" dirty="0"/>
              <a:t> till </a:t>
            </a:r>
            <a:r>
              <a:rPr lang="en-US" sz="1400" dirty="0" err="1"/>
              <a:t>bilagan</a:t>
            </a:r>
            <a:r>
              <a:rPr lang="en-US" sz="1400" dirty="0"/>
              <a:t> </a:t>
            </a:r>
            <a:r>
              <a:rPr lang="en-US" sz="1400" dirty="0" err="1"/>
              <a:t>som</a:t>
            </a:r>
            <a:r>
              <a:rPr lang="en-US" sz="1400" dirty="0"/>
              <a:t> </a:t>
            </a:r>
            <a:r>
              <a:rPr lang="en-US" sz="1400" dirty="0" err="1"/>
              <a:t>innehåller</a:t>
            </a:r>
            <a:r>
              <a:rPr lang="en-US" sz="1400" dirty="0"/>
              <a:t> de </a:t>
            </a:r>
            <a:r>
              <a:rPr lang="en-US" sz="1400" dirty="0" err="1"/>
              <a:t>frågeformulär</a:t>
            </a:r>
            <a:r>
              <a:rPr lang="en-US" sz="1400" dirty="0"/>
              <a:t> </a:t>
            </a:r>
            <a:r>
              <a:rPr lang="en-US" sz="1400" dirty="0" err="1"/>
              <a:t>som</a:t>
            </a:r>
            <a:r>
              <a:rPr lang="en-US" sz="1400" dirty="0"/>
              <a:t> </a:t>
            </a:r>
            <a:r>
              <a:rPr lang="en-US" sz="1400" dirty="0" err="1"/>
              <a:t>använts</a:t>
            </a:r>
            <a:r>
              <a:rPr lang="en-US" sz="1400" dirty="0"/>
              <a:t>.</a:t>
            </a:r>
          </a:p>
          <a:p>
            <a:pPr marL="0" indent="0">
              <a:buNone/>
            </a:pPr>
            <a:endParaRPr lang="en-US" sz="1400" dirty="0"/>
          </a:p>
        </p:txBody>
      </p:sp>
      <p:sp>
        <p:nvSpPr>
          <p:cNvPr id="6" name="Platshållare för text 5">
            <a:extLst>
              <a:ext uri="{FF2B5EF4-FFF2-40B4-BE49-F238E27FC236}">
                <a16:creationId xmlns:a16="http://schemas.microsoft.com/office/drawing/2014/main" id="{BB169E59-570B-134A-8CF0-59E83C299296}"/>
              </a:ext>
            </a:extLst>
          </p:cNvPr>
          <p:cNvSpPr>
            <a:spLocks noGrp="1"/>
          </p:cNvSpPr>
          <p:nvPr>
            <p:ph type="body" sz="quarter" idx="13"/>
          </p:nvPr>
        </p:nvSpPr>
        <p:spPr>
          <a:xfrm>
            <a:off x="6553200" y="468313"/>
            <a:ext cx="4983163" cy="879475"/>
          </a:xfrm>
        </p:spPr>
        <p:txBody>
          <a:bodyPr>
            <a:noAutofit/>
          </a:bodyPr>
          <a:lstStyle/>
          <a:p>
            <a:pPr marL="0" indent="0"/>
            <a:r>
              <a:rPr lang="sv-SE" dirty="0"/>
              <a:t>Frågeformulär</a:t>
            </a:r>
          </a:p>
        </p:txBody>
      </p:sp>
      <p:sp>
        <p:nvSpPr>
          <p:cNvPr id="5" name="TextBox 4">
            <a:extLst>
              <a:ext uri="{FF2B5EF4-FFF2-40B4-BE49-F238E27FC236}">
                <a16:creationId xmlns:a16="http://schemas.microsoft.com/office/drawing/2014/main" id="{5D4F2952-05D8-4D30-AAF3-C716570E93DC}"/>
              </a:ext>
            </a:extLst>
          </p:cNvPr>
          <p:cNvSpPr txBox="1"/>
          <p:nvPr/>
        </p:nvSpPr>
        <p:spPr>
          <a:xfrm>
            <a:off x="2085607" y="1657996"/>
            <a:ext cx="184731" cy="923330"/>
          </a:xfrm>
          <a:prstGeom prst="rect">
            <a:avLst/>
          </a:prstGeom>
          <a:noFill/>
        </p:spPr>
        <p:txBody>
          <a:bodyPr wrap="none" rtlCol="0">
            <a:spAutoFit/>
          </a:bodyPr>
          <a:lstStyle/>
          <a:p>
            <a:endParaRPr lang="sv-SE" b="1" dirty="0"/>
          </a:p>
          <a:p>
            <a:endParaRPr lang="sv-SE" b="1" dirty="0"/>
          </a:p>
          <a:p>
            <a:endParaRPr lang="sv-SE" b="1" dirty="0"/>
          </a:p>
        </p:txBody>
      </p:sp>
      <p:pic>
        <p:nvPicPr>
          <p:cNvPr id="3" name="Platshållare för innehåll 2" descr="Elever som studerar">
            <a:extLst>
              <a:ext uri="{FF2B5EF4-FFF2-40B4-BE49-F238E27FC236}">
                <a16:creationId xmlns:a16="http://schemas.microsoft.com/office/drawing/2014/main" id="{C0B05161-596F-4747-84CA-1E32CA0613EF}"/>
              </a:ext>
            </a:extLst>
          </p:cNvPr>
          <p:cNvPicPr>
            <a:picLocks noGrp="1" noChangeAspect="1"/>
          </p:cNvPicPr>
          <p:nvPr>
            <p:ph sz="quarter" idx="10"/>
          </p:nvPr>
        </p:nvPicPr>
        <p:blipFill>
          <a:blip r:embed="rId4">
            <a:extLst>
              <a:ext uri="{28A0092B-C50C-407E-A947-70E740481C1C}">
                <a14:useLocalDpi xmlns:a14="http://schemas.microsoft.com/office/drawing/2010/main" val="0"/>
              </a:ext>
            </a:extLst>
          </a:blip>
          <a:stretch>
            <a:fillRect/>
          </a:stretch>
        </p:blipFill>
        <p:spPr>
          <a:xfrm>
            <a:off x="-4763" y="1044277"/>
            <a:ext cx="6096001" cy="5087016"/>
          </a:xfrm>
          <a:blipFill>
            <a:blip r:embed="rId5"/>
            <a:srcRect/>
            <a:stretch>
              <a:fillRect l="-10602" t="-45889" r="-7580" b="-29791"/>
            </a:stretch>
          </a:blipFill>
        </p:spPr>
      </p:pic>
    </p:spTree>
    <p:extLst>
      <p:ext uri="{BB962C8B-B14F-4D97-AF65-F5344CB8AC3E}">
        <p14:creationId xmlns:p14="http://schemas.microsoft.com/office/powerpoint/2010/main" val="247300421"/>
      </p:ext>
    </p:extLst>
  </p:cSld>
  <p:clrMapOvr>
    <a:masterClrMapping/>
  </p:clrMapOvr>
  <p:transition spd="slow" advClick="0" advTm="2476625">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innehåll 6" descr="Person som arbetar på ett bord">
            <a:extLst>
              <a:ext uri="{FF2B5EF4-FFF2-40B4-BE49-F238E27FC236}">
                <a16:creationId xmlns:a16="http://schemas.microsoft.com/office/drawing/2014/main" id="{4D852D3A-1750-4B6B-BBBA-EABED929EBB3}"/>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 y="0"/>
            <a:ext cx="12192001" cy="6958430"/>
          </a:xfrm>
        </p:spPr>
      </p:pic>
      <p:sp>
        <p:nvSpPr>
          <p:cNvPr id="3" name="Platshållare för sidfot 2">
            <a:extLst>
              <a:ext uri="{FF2B5EF4-FFF2-40B4-BE49-F238E27FC236}">
                <a16:creationId xmlns:a16="http://schemas.microsoft.com/office/drawing/2014/main" id="{4903049F-3E82-9C45-B62D-A8E16E7D8FC7}"/>
              </a:ext>
            </a:extLst>
          </p:cNvPr>
          <p:cNvSpPr>
            <a:spLocks noGrp="1"/>
          </p:cNvSpPr>
          <p:nvPr>
            <p:ph type="ftr" sz="quarter" idx="11"/>
          </p:nvPr>
        </p:nvSpPr>
        <p:spPr/>
        <p:txBody>
          <a:bodyPr/>
          <a:lstStyle/>
          <a:p>
            <a:endParaRPr lang="sv-SE"/>
          </a:p>
        </p:txBody>
      </p:sp>
      <p:sp>
        <p:nvSpPr>
          <p:cNvPr id="5" name="Platshållare för text 4">
            <a:extLst>
              <a:ext uri="{FF2B5EF4-FFF2-40B4-BE49-F238E27FC236}">
                <a16:creationId xmlns:a16="http://schemas.microsoft.com/office/drawing/2014/main" id="{94758B20-D3A9-654F-9909-7B17D87E0EFC}"/>
              </a:ext>
            </a:extLst>
          </p:cNvPr>
          <p:cNvSpPr>
            <a:spLocks noGrp="1"/>
          </p:cNvSpPr>
          <p:nvPr>
            <p:ph type="body" sz="quarter" idx="14"/>
          </p:nvPr>
        </p:nvSpPr>
        <p:spPr>
          <a:xfrm>
            <a:off x="2849994" y="1856846"/>
            <a:ext cx="6492009" cy="1447774"/>
          </a:xfrm>
        </p:spPr>
        <p:txBody>
          <a:bodyPr>
            <a:normAutofit fontScale="62500" lnSpcReduction="20000"/>
          </a:bodyPr>
          <a:lstStyle/>
          <a:p>
            <a:r>
              <a:rPr lang="sv-SE" dirty="0">
                <a:solidFill>
                  <a:schemeClr val="tx1"/>
                </a:solidFill>
              </a:rPr>
              <a:t>Deskriptiv rapport</a:t>
            </a:r>
          </a:p>
          <a:p>
            <a:r>
              <a:rPr lang="sv-SE" dirty="0" err="1">
                <a:solidFill>
                  <a:schemeClr val="tx1"/>
                </a:solidFill>
              </a:rPr>
              <a:t>Migranter+Privatpersoner</a:t>
            </a:r>
            <a:endParaRPr lang="sv-SE" dirty="0">
              <a:solidFill>
                <a:schemeClr val="tx1"/>
              </a:solidFill>
            </a:endParaRPr>
          </a:p>
        </p:txBody>
      </p:sp>
    </p:spTree>
    <p:extLst>
      <p:ext uri="{BB962C8B-B14F-4D97-AF65-F5344CB8AC3E}">
        <p14:creationId xmlns:p14="http://schemas.microsoft.com/office/powerpoint/2010/main" val="3413673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2407146454"/>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91084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2280401565"/>
              </p:ext>
            </p:extLst>
          </p:nvPr>
        </p:nvGraphicFramePr>
        <p:xfrm>
          <a:off x="104775"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11905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4100069947"/>
              </p:ext>
            </p:extLst>
          </p:nvPr>
        </p:nvGraphicFramePr>
        <p:xfrm>
          <a:off x="-67377"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93996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1994806653"/>
              </p:ext>
            </p:extLst>
          </p:nvPr>
        </p:nvGraphicFramePr>
        <p:xfrm>
          <a:off x="-67377"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80698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3740586791"/>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59677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2820879010"/>
              </p:ext>
            </p:extLst>
          </p:nvPr>
        </p:nvGraphicFramePr>
        <p:xfrm>
          <a:off x="0" y="0"/>
          <a:ext cx="12192000" cy="6172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38269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1555078" y="0"/>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sv-SE" dirty="0"/>
          </a:p>
        </p:txBody>
      </p:sp>
      <p:sp>
        <p:nvSpPr>
          <p:cNvPr id="6" name="Platshållare för text 5">
            <a:extLst>
              <a:ext uri="{FF2B5EF4-FFF2-40B4-BE49-F238E27FC236}">
                <a16:creationId xmlns:a16="http://schemas.microsoft.com/office/drawing/2014/main" id="{A653E0AB-87EC-D244-93C5-22678D961920}"/>
              </a:ext>
            </a:extLst>
          </p:cNvPr>
          <p:cNvSpPr>
            <a:spLocks noGrp="1"/>
          </p:cNvSpPr>
          <p:nvPr>
            <p:ph type="body" sz="quarter" idx="12"/>
          </p:nvPr>
        </p:nvSpPr>
        <p:spPr>
          <a:xfrm>
            <a:off x="480060" y="1183418"/>
            <a:ext cx="4983480" cy="5323911"/>
          </a:xfrm>
        </p:spPr>
        <p:txBody>
          <a:bodyPr>
            <a:normAutofit lnSpcReduction="10000"/>
          </a:bodyPr>
          <a:lstStyle/>
          <a:p>
            <a:pPr marL="0" indent="0">
              <a:buNone/>
            </a:pPr>
            <a:r>
              <a:rPr lang="sv-SE" sz="1400" b="1" dirty="0"/>
              <a:t>Sid.</a:t>
            </a:r>
          </a:p>
          <a:p>
            <a:pPr marL="0" indent="0">
              <a:buNone/>
            </a:pPr>
            <a:r>
              <a:rPr lang="sv-SE" sz="1400" dirty="0"/>
              <a:t>3	Frågeställningar</a:t>
            </a:r>
          </a:p>
          <a:p>
            <a:pPr marL="0" indent="0">
              <a:buNone/>
            </a:pPr>
            <a:r>
              <a:rPr lang="sv-SE" sz="1400" dirty="0"/>
              <a:t>4	Slutsatser</a:t>
            </a:r>
          </a:p>
          <a:p>
            <a:pPr marL="0" indent="0">
              <a:buNone/>
            </a:pPr>
            <a:r>
              <a:rPr lang="sv-SE" sz="1400" dirty="0"/>
              <a:t>5-8	Resultat</a:t>
            </a:r>
          </a:p>
          <a:p>
            <a:pPr marL="0" indent="0">
              <a:buNone/>
            </a:pPr>
            <a:r>
              <a:rPr lang="sv-SE" sz="1400" dirty="0"/>
              <a:t>9-12	Teknisk beskrivning</a:t>
            </a:r>
          </a:p>
          <a:p>
            <a:pPr marL="0" indent="0">
              <a:buNone/>
            </a:pPr>
            <a:r>
              <a:rPr lang="sv-SE" sz="1400" dirty="0"/>
              <a:t>13-50	Deskriptiv rapport – Migranter och Privatpersoner</a:t>
            </a:r>
          </a:p>
          <a:p>
            <a:pPr marL="0" indent="0">
              <a:buNone/>
            </a:pPr>
            <a:r>
              <a:rPr lang="sv-SE" sz="1400" dirty="0"/>
              <a:t>51-79	Deskriptiv rapport – Hyresvärdar</a:t>
            </a:r>
          </a:p>
          <a:p>
            <a:pPr marL="0" indent="0">
              <a:buNone/>
            </a:pPr>
            <a:r>
              <a:rPr lang="sv-SE" sz="1400" dirty="0"/>
              <a:t>80	Kontaktuppgifter</a:t>
            </a:r>
          </a:p>
          <a:p>
            <a:pPr marL="0" indent="0">
              <a:buNone/>
            </a:pPr>
            <a:r>
              <a:rPr lang="sv-SE" sz="1400" b="1" dirty="0"/>
              <a:t>Separata bilagor (i rapportmappen)</a:t>
            </a:r>
          </a:p>
          <a:p>
            <a:pPr marL="342900" indent="-342900">
              <a:buAutoNum type="arabicPlain"/>
            </a:pPr>
            <a:r>
              <a:rPr lang="sv-SE" sz="1400" dirty="0"/>
              <a:t>Korstabeller</a:t>
            </a:r>
          </a:p>
          <a:p>
            <a:pPr marL="342900" indent="-342900">
              <a:buAutoNum type="arabicPlain"/>
            </a:pPr>
            <a:r>
              <a:rPr lang="sv-SE" sz="1400" dirty="0"/>
              <a:t>Fördjupad analys</a:t>
            </a:r>
          </a:p>
          <a:p>
            <a:pPr marL="342900" indent="-342900">
              <a:buAutoNum type="arabicPlain"/>
            </a:pPr>
            <a:r>
              <a:rPr lang="sv-SE" sz="1400" dirty="0"/>
              <a:t>Dubblettanalys</a:t>
            </a:r>
          </a:p>
          <a:p>
            <a:pPr marL="342900" indent="-342900">
              <a:buAutoNum type="arabicPlain"/>
            </a:pPr>
            <a:r>
              <a:rPr lang="sv-SE" sz="1400" dirty="0"/>
              <a:t>Bortfallsanalys</a:t>
            </a:r>
          </a:p>
          <a:p>
            <a:pPr marL="342900" indent="-342900">
              <a:buAutoNum type="arabicPlain"/>
            </a:pPr>
            <a:r>
              <a:rPr lang="sv-SE" sz="1400" dirty="0"/>
              <a:t>Öppna svar</a:t>
            </a:r>
          </a:p>
          <a:p>
            <a:pPr marL="342900" indent="-342900">
              <a:buAutoNum type="arabicPlain"/>
            </a:pPr>
            <a:r>
              <a:rPr lang="sv-SE" sz="1400" dirty="0"/>
              <a:t>Individuella svar (Hyresvärdar)</a:t>
            </a:r>
          </a:p>
          <a:p>
            <a:pPr marL="342900" indent="-342900">
              <a:buAutoNum type="arabicPlain"/>
            </a:pPr>
            <a:r>
              <a:rPr lang="sv-SE" sz="1400" dirty="0"/>
              <a:t>Frågeformulär</a:t>
            </a:r>
          </a:p>
          <a:p>
            <a:pPr marL="342900" indent="-342900">
              <a:buAutoNum type="arabicPlain"/>
            </a:pPr>
            <a:r>
              <a:rPr lang="sv-SE" sz="1400" dirty="0"/>
              <a:t>Datafiler</a:t>
            </a:r>
          </a:p>
          <a:p>
            <a:pPr marL="0" indent="0">
              <a:buNone/>
            </a:pPr>
            <a:endParaRPr lang="sv-SE" sz="1400" dirty="0"/>
          </a:p>
        </p:txBody>
      </p:sp>
      <p:sp>
        <p:nvSpPr>
          <p:cNvPr id="7" name="Platshållare för text 6">
            <a:extLst>
              <a:ext uri="{FF2B5EF4-FFF2-40B4-BE49-F238E27FC236}">
                <a16:creationId xmlns:a16="http://schemas.microsoft.com/office/drawing/2014/main" id="{2D459DC0-A39A-3241-956E-1E674B39E28B}"/>
              </a:ext>
            </a:extLst>
          </p:cNvPr>
          <p:cNvSpPr>
            <a:spLocks noGrp="1"/>
          </p:cNvSpPr>
          <p:nvPr>
            <p:ph type="body" sz="quarter" idx="13"/>
          </p:nvPr>
        </p:nvSpPr>
        <p:spPr>
          <a:xfrm>
            <a:off x="480377" y="418803"/>
            <a:ext cx="4983163" cy="879475"/>
          </a:xfrm>
        </p:spPr>
        <p:txBody>
          <a:bodyPr lIns="108000" tIns="36000" rIns="108000" bIns="72000">
            <a:noAutofit/>
          </a:bodyPr>
          <a:lstStyle/>
          <a:p>
            <a:pPr>
              <a:tabLst>
                <a:tab pos="3943350" algn="l"/>
              </a:tabLst>
            </a:pPr>
            <a:r>
              <a:rPr lang="sv-SE" dirty="0"/>
              <a:t>Innehållsförteckning</a:t>
            </a:r>
          </a:p>
        </p:txBody>
      </p:sp>
      <p:sp>
        <p:nvSpPr>
          <p:cNvPr id="5" name="TextBox 4">
            <a:extLst>
              <a:ext uri="{FF2B5EF4-FFF2-40B4-BE49-F238E27FC236}">
                <a16:creationId xmlns:a16="http://schemas.microsoft.com/office/drawing/2014/main" id="{5D4F2952-05D8-4D30-AAF3-C716570E93DC}"/>
              </a:ext>
            </a:extLst>
          </p:cNvPr>
          <p:cNvSpPr txBox="1"/>
          <p:nvPr/>
        </p:nvSpPr>
        <p:spPr>
          <a:xfrm>
            <a:off x="2085607" y="1657996"/>
            <a:ext cx="184731" cy="923330"/>
          </a:xfrm>
          <a:prstGeom prst="rect">
            <a:avLst/>
          </a:prstGeom>
          <a:noFill/>
        </p:spPr>
        <p:txBody>
          <a:bodyPr wrap="none" rtlCol="0">
            <a:spAutoFit/>
          </a:bodyPr>
          <a:lstStyle/>
          <a:p>
            <a:endParaRPr lang="sv-SE" b="1" dirty="0"/>
          </a:p>
          <a:p>
            <a:endParaRPr lang="sv-SE" b="1" dirty="0"/>
          </a:p>
          <a:p>
            <a:endParaRPr lang="sv-SE" b="1" dirty="0"/>
          </a:p>
        </p:txBody>
      </p:sp>
      <p:pic>
        <p:nvPicPr>
          <p:cNvPr id="4" name="Platshållare för bild 3">
            <a:extLst>
              <a:ext uri="{FF2B5EF4-FFF2-40B4-BE49-F238E27FC236}">
                <a16:creationId xmlns:a16="http://schemas.microsoft.com/office/drawing/2014/main" id="{3F5DFA7E-39B3-4A7A-A090-9F0FC2CBFC9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7016" r="17016"/>
          <a:stretch>
            <a:fillRect/>
          </a:stretch>
        </p:blipFill>
        <p:spPr>
          <a:blipFill>
            <a:blip r:embed="rId4"/>
            <a:stretch>
              <a:fillRect l="-10539" t="-19045" r="-2814" b="-48856"/>
            </a:stretch>
          </a:blipFill>
        </p:spPr>
      </p:pic>
    </p:spTree>
    <p:extLst>
      <p:ext uri="{BB962C8B-B14F-4D97-AF65-F5344CB8AC3E}">
        <p14:creationId xmlns:p14="http://schemas.microsoft.com/office/powerpoint/2010/main" val="4037040467"/>
      </p:ext>
    </p:extLst>
  </p:cSld>
  <p:clrMapOvr>
    <a:masterClrMapping/>
  </p:clrMapOvr>
  <p:transition spd="slow" advClick="0" advTm="2476625">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2676680527"/>
              </p:ext>
            </p:extLst>
          </p:nvPr>
        </p:nvGraphicFramePr>
        <p:xfrm>
          <a:off x="0" y="-1"/>
          <a:ext cx="12192000" cy="60483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98863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2865682324"/>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2222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1807672437"/>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83055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172186164"/>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21811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488833649"/>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70700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2794216468"/>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798387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882631539"/>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70636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3000758379"/>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01927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1136163123"/>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258957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2366608269"/>
              </p:ext>
            </p:extLst>
          </p:nvPr>
        </p:nvGraphicFramePr>
        <p:xfrm>
          <a:off x="66675" y="0"/>
          <a:ext cx="12192000" cy="60007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01301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5DFF2719-E1B9-7C47-9271-D2961158D410}"/>
              </a:ext>
            </a:extLst>
          </p:cNvPr>
          <p:cNvSpPr>
            <a:spLocks noGrp="1"/>
          </p:cNvSpPr>
          <p:nvPr>
            <p:ph type="ftr" sz="quarter" idx="11"/>
          </p:nvPr>
        </p:nvSpPr>
        <p:spPr/>
        <p:txBody>
          <a:bodyPr/>
          <a:lstStyle/>
          <a:p>
            <a:endParaRPr lang="sv-SE"/>
          </a:p>
        </p:txBody>
      </p:sp>
      <p:sp>
        <p:nvSpPr>
          <p:cNvPr id="4" name="Platshållare för text 7">
            <a:extLst>
              <a:ext uri="{FF2B5EF4-FFF2-40B4-BE49-F238E27FC236}">
                <a16:creationId xmlns:a16="http://schemas.microsoft.com/office/drawing/2014/main" id="{AE662F1E-2F21-4112-958F-EF29512FFE96}"/>
              </a:ext>
            </a:extLst>
          </p:cNvPr>
          <p:cNvSpPr txBox="1">
            <a:spLocks/>
          </p:cNvSpPr>
          <p:nvPr/>
        </p:nvSpPr>
        <p:spPr>
          <a:xfrm>
            <a:off x="2289175" y="1402602"/>
            <a:ext cx="8051800" cy="144777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harter Roman" panose="020405030505060202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harter Roman" panose="020405030505060202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harter Roman" panose="020405030505060202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harter Roman" panose="020405030505060202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harter Roman" panose="020405030505060202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4800" b="1" dirty="0">
                <a:solidFill>
                  <a:schemeClr val="bg1"/>
                </a:solidFill>
              </a:rPr>
              <a:t>Frågeställningar</a:t>
            </a:r>
          </a:p>
        </p:txBody>
      </p:sp>
      <p:sp>
        <p:nvSpPr>
          <p:cNvPr id="5" name="Platshållare för text 8">
            <a:extLst>
              <a:ext uri="{FF2B5EF4-FFF2-40B4-BE49-F238E27FC236}">
                <a16:creationId xmlns:a16="http://schemas.microsoft.com/office/drawing/2014/main" id="{F9EE3971-8063-48FC-AA34-0EE7A3D56975}"/>
              </a:ext>
            </a:extLst>
          </p:cNvPr>
          <p:cNvSpPr txBox="1">
            <a:spLocks/>
          </p:cNvSpPr>
          <p:nvPr/>
        </p:nvSpPr>
        <p:spPr>
          <a:xfrm>
            <a:off x="2255678" y="2711515"/>
            <a:ext cx="7680643" cy="223941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harter Roman" panose="020405030505060202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harter Roman" panose="020405030505060202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harter Roman" panose="020405030505060202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harter Roman" panose="020405030505060202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harter Roman" panose="020405030505060202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sv-SE" sz="2400" dirty="0">
                <a:solidFill>
                  <a:schemeClr val="bg1"/>
                </a:solidFill>
              </a:rPr>
              <a:t>Förekommer diskriminering på hyresbostadsmarknaden?</a:t>
            </a:r>
          </a:p>
          <a:p>
            <a:pPr marL="285750" indent="-285750"/>
            <a:r>
              <a:rPr lang="sv-SE" sz="2400" dirty="0">
                <a:solidFill>
                  <a:schemeClr val="bg1"/>
                </a:solidFill>
              </a:rPr>
              <a:t>I så fall, vilka grupper drabbas? </a:t>
            </a:r>
          </a:p>
          <a:p>
            <a:pPr marL="285750" indent="-285750"/>
            <a:r>
              <a:rPr lang="sv-SE" sz="2400" dirty="0">
                <a:solidFill>
                  <a:schemeClr val="bg1"/>
                </a:solidFill>
              </a:rPr>
              <a:t>Finns det någon koppling till diskriminering på arbetsmarknaden?</a:t>
            </a:r>
          </a:p>
          <a:p>
            <a:endParaRPr lang="sv-SE" dirty="0"/>
          </a:p>
        </p:txBody>
      </p:sp>
    </p:spTree>
    <p:extLst>
      <p:ext uri="{BB962C8B-B14F-4D97-AF65-F5344CB8AC3E}">
        <p14:creationId xmlns:p14="http://schemas.microsoft.com/office/powerpoint/2010/main" val="2962560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1473076014"/>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009424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1313511184"/>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435994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941870177"/>
              </p:ext>
            </p:extLst>
          </p:nvPr>
        </p:nvGraphicFramePr>
        <p:xfrm>
          <a:off x="0" y="0"/>
          <a:ext cx="12192000" cy="606502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32937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2960099368"/>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120910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1901720247"/>
              </p:ext>
            </p:extLst>
          </p:nvPr>
        </p:nvGraphicFramePr>
        <p:xfrm>
          <a:off x="-38501" y="0"/>
          <a:ext cx="12269002"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589609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274558257"/>
              </p:ext>
            </p:extLst>
          </p:nvPr>
        </p:nvGraphicFramePr>
        <p:xfrm>
          <a:off x="0" y="0"/>
          <a:ext cx="12269002"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896415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3413087594"/>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505728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696898273"/>
              </p:ext>
            </p:extLst>
          </p:nvPr>
        </p:nvGraphicFramePr>
        <p:xfrm>
          <a:off x="0" y="-124626"/>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997559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2967753580"/>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286816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1342025686"/>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03167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1555078" y="0"/>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sv-SE" dirty="0"/>
          </a:p>
        </p:txBody>
      </p:sp>
      <p:sp>
        <p:nvSpPr>
          <p:cNvPr id="8" name="Platshållare för text 7">
            <a:extLst>
              <a:ext uri="{FF2B5EF4-FFF2-40B4-BE49-F238E27FC236}">
                <a16:creationId xmlns:a16="http://schemas.microsoft.com/office/drawing/2014/main" id="{148889F7-5050-D344-BEDC-76EA6A971D13}"/>
              </a:ext>
            </a:extLst>
          </p:cNvPr>
          <p:cNvSpPr>
            <a:spLocks noGrp="1"/>
          </p:cNvSpPr>
          <p:nvPr>
            <p:ph type="body" sz="quarter" idx="12"/>
          </p:nvPr>
        </p:nvSpPr>
        <p:spPr>
          <a:xfrm>
            <a:off x="347691" y="859502"/>
            <a:ext cx="4983480" cy="4955362"/>
          </a:xfrm>
        </p:spPr>
        <p:txBody>
          <a:bodyPr>
            <a:normAutofit fontScale="25000" lnSpcReduction="20000"/>
          </a:bodyPr>
          <a:lstStyle/>
          <a:p>
            <a:pPr marL="0" indent="0" algn="just">
              <a:lnSpc>
                <a:spcPct val="115000"/>
              </a:lnSpc>
              <a:buNone/>
            </a:pPr>
            <a:endParaRPr lang="sv-SE" sz="4400" b="1" dirty="0">
              <a:effectLst/>
              <a:latin typeface="Charter Roman" panose="02040503050506020203"/>
              <a:ea typeface="Calibri" panose="020F0502020204030204" pitchFamily="34" charset="0"/>
              <a:cs typeface="Times New Roman" panose="02020603050405020304" pitchFamily="18" charset="0"/>
            </a:endParaRPr>
          </a:p>
          <a:p>
            <a:pPr marL="0" indent="0" algn="just">
              <a:lnSpc>
                <a:spcPct val="115000"/>
              </a:lnSpc>
              <a:buNone/>
            </a:pPr>
            <a:r>
              <a:rPr lang="sv-SE" sz="6400" b="1" dirty="0">
                <a:effectLst/>
                <a:latin typeface="Charter Roman" panose="02040503050506020203"/>
                <a:ea typeface="Calibri" panose="020F0502020204030204" pitchFamily="34" charset="0"/>
                <a:cs typeface="Times New Roman" panose="02020603050405020304" pitchFamily="18" charset="0"/>
              </a:rPr>
              <a:t>Slutsatser individer</a:t>
            </a:r>
            <a:endParaRPr lang="sv-SE" sz="6400" dirty="0">
              <a:effectLst/>
              <a:latin typeface="Charter Roman" panose="02040503050506020203"/>
              <a:ea typeface="Calibri" panose="020F0502020204030204" pitchFamily="34" charset="0"/>
              <a:cs typeface="Times New Roman" panose="02020603050405020304" pitchFamily="18" charset="0"/>
            </a:endParaRPr>
          </a:p>
          <a:p>
            <a:pPr marL="342900" lvl="0" indent="-342900" algn="just">
              <a:lnSpc>
                <a:spcPct val="115000"/>
              </a:lnSpc>
              <a:buFont typeface="+mj-lt"/>
              <a:buAutoNum type="arabicPeriod"/>
            </a:pPr>
            <a:r>
              <a:rPr lang="sv-SE" sz="4400" dirty="0">
                <a:effectLst/>
                <a:latin typeface="Charter Roman" panose="02040503050506020203"/>
                <a:ea typeface="Calibri" panose="020F0502020204030204" pitchFamily="34" charset="0"/>
                <a:cs typeface="Times New Roman" panose="02020603050405020304" pitchFamily="18" charset="0"/>
              </a:rPr>
              <a:t>Upplevelsen av diskriminering på hyresmarknaden är vanligast bland migranter.</a:t>
            </a:r>
          </a:p>
          <a:p>
            <a:pPr marL="342900" lvl="0" indent="-342900" algn="just">
              <a:lnSpc>
                <a:spcPct val="115000"/>
              </a:lnSpc>
              <a:buFont typeface="+mj-lt"/>
              <a:buAutoNum type="arabicPeriod"/>
            </a:pPr>
            <a:r>
              <a:rPr lang="sv-SE" sz="4400" dirty="0">
                <a:effectLst/>
                <a:latin typeface="Charter Roman" panose="02040503050506020203"/>
                <a:ea typeface="Calibri" panose="020F0502020204030204" pitchFamily="34" charset="0"/>
                <a:cs typeface="Times New Roman" panose="02020603050405020304" pitchFamily="18" charset="0"/>
              </a:rPr>
              <a:t>Det finns en andel av respondenterna som inte vill svara på frågan om upplevd diskriminering, den andelen är högst bland de nyanlända och lägst bland privatpersonerna. Oviljan att svara på frågan om upplevd diskriminering är högst relevant att ha i åtanke när resultaten tolkas. Det finns en risk att fler har upplevt diskriminering än som vill berätta om det, och att denna risk skiljer sig systematiskt åt mellan grupper. </a:t>
            </a:r>
          </a:p>
          <a:p>
            <a:pPr marL="342900" lvl="0" indent="-342900" algn="just">
              <a:lnSpc>
                <a:spcPct val="115000"/>
              </a:lnSpc>
              <a:buFont typeface="+mj-lt"/>
              <a:buAutoNum type="arabicPeriod"/>
            </a:pPr>
            <a:r>
              <a:rPr lang="sv-SE" sz="4400" dirty="0">
                <a:effectLst/>
                <a:latin typeface="Charter Roman" panose="02040503050506020203"/>
                <a:ea typeface="Calibri" panose="020F0502020204030204" pitchFamily="34" charset="0"/>
                <a:cs typeface="Times New Roman" panose="02020603050405020304" pitchFamily="18" charset="0"/>
              </a:rPr>
              <a:t>Uppfattningen om diskriminering mot utomeuropeiska på hyres- och arbetsmarknaden är vanligast hos privatpersonerna och minst vanlig hos de nyanlända. Svenskfödda personer uppfattar alltså till större del att  utomeuropeiska invånare diskrimineras på hyres- och arbetsmarknaden än vad de utomeuropeiska invånarna själva gör.  </a:t>
            </a:r>
          </a:p>
          <a:p>
            <a:pPr marL="342900" lvl="0" indent="-342900" algn="just">
              <a:lnSpc>
                <a:spcPct val="115000"/>
              </a:lnSpc>
              <a:buFont typeface="+mj-lt"/>
              <a:buAutoNum type="arabicPeriod"/>
            </a:pPr>
            <a:r>
              <a:rPr lang="sv-SE" sz="4400" dirty="0">
                <a:effectLst/>
                <a:latin typeface="Charter Roman" panose="02040503050506020203"/>
                <a:ea typeface="Calibri" panose="020F0502020204030204" pitchFamily="34" charset="0"/>
                <a:cs typeface="Times New Roman" panose="02020603050405020304" pitchFamily="18" charset="0"/>
              </a:rPr>
              <a:t>Det finns ett tydligt positivt samband mellan uppfattningarna om diskriminering mot utomeuropeiska på hyres- och arbetsmarknaden. Det är alltså vanligt att man uppfattar att utomeuropiska invånare diskrimineras </a:t>
            </a:r>
            <a:r>
              <a:rPr lang="sv-SE" sz="4400" i="1" dirty="0">
                <a:effectLst/>
                <a:latin typeface="Charter Roman" panose="02040503050506020203"/>
                <a:ea typeface="Calibri" panose="020F0502020204030204" pitchFamily="34" charset="0"/>
                <a:cs typeface="Times New Roman" panose="02020603050405020304" pitchFamily="18" charset="0"/>
              </a:rPr>
              <a:t>både</a:t>
            </a:r>
            <a:r>
              <a:rPr lang="sv-SE" sz="4400" dirty="0">
                <a:effectLst/>
                <a:latin typeface="Charter Roman" panose="02040503050506020203"/>
                <a:ea typeface="Calibri" panose="020F0502020204030204" pitchFamily="34" charset="0"/>
                <a:cs typeface="Times New Roman" panose="02020603050405020304" pitchFamily="18" charset="0"/>
              </a:rPr>
              <a:t> på hyres- och arbetsmarknaden. </a:t>
            </a:r>
          </a:p>
          <a:p>
            <a:pPr marL="342900" lvl="0" indent="-342900" algn="just">
              <a:lnSpc>
                <a:spcPct val="115000"/>
              </a:lnSpc>
              <a:buFont typeface="+mj-lt"/>
              <a:buAutoNum type="arabicPeriod"/>
            </a:pPr>
            <a:r>
              <a:rPr lang="sv-SE" sz="4400" dirty="0">
                <a:effectLst/>
                <a:latin typeface="Charter Roman" panose="02040503050506020203"/>
                <a:ea typeface="Calibri" panose="020F0502020204030204" pitchFamily="34" charset="0"/>
                <a:cs typeface="Times New Roman" panose="02020603050405020304" pitchFamily="18" charset="0"/>
              </a:rPr>
              <a:t>I hela gruppen finns det ett positivt samband mellan att själv ha  upplevt diskriminering på hyresmarknaden och uppfattningen om diskriminering mot den utomeuropeiska gruppen på hyres- och arbetsmarknaden. Inom subgrupperna varierar sambandet något. </a:t>
            </a:r>
          </a:p>
          <a:p>
            <a:pPr marL="342900" lvl="0" indent="-342900" algn="just">
              <a:lnSpc>
                <a:spcPct val="115000"/>
              </a:lnSpc>
              <a:buFont typeface="+mj-lt"/>
              <a:buAutoNum type="arabicPeriod"/>
            </a:pPr>
            <a:r>
              <a:rPr lang="sv-SE" sz="4400" dirty="0">
                <a:effectLst/>
                <a:latin typeface="Charter Roman" panose="02040503050506020203"/>
                <a:ea typeface="Calibri" panose="020F0502020204030204" pitchFamily="34" charset="0"/>
                <a:cs typeface="Times New Roman" panose="02020603050405020304" pitchFamily="18" charset="0"/>
              </a:rPr>
              <a:t>Sambanden mellan diskriminering på hyres- och arbetsmarknaden behöver undersökas vidare för att fastställa huruvida det finns en kausal effekt, alltså om diskriminering på hyresmarknaden leder till diskriminering på arbetsmarknaden.</a:t>
            </a:r>
          </a:p>
          <a:p>
            <a:pPr marL="0" indent="0">
              <a:buNone/>
            </a:pPr>
            <a:endParaRPr lang="sv-SE" sz="1400" dirty="0"/>
          </a:p>
        </p:txBody>
      </p:sp>
      <p:sp>
        <p:nvSpPr>
          <p:cNvPr id="9" name="Platshållare för text 8">
            <a:extLst>
              <a:ext uri="{FF2B5EF4-FFF2-40B4-BE49-F238E27FC236}">
                <a16:creationId xmlns:a16="http://schemas.microsoft.com/office/drawing/2014/main" id="{98243311-5E6A-2849-8235-40844C518035}"/>
              </a:ext>
            </a:extLst>
          </p:cNvPr>
          <p:cNvSpPr>
            <a:spLocks noGrp="1"/>
          </p:cNvSpPr>
          <p:nvPr>
            <p:ph type="body" sz="quarter" idx="13"/>
          </p:nvPr>
        </p:nvSpPr>
        <p:spPr>
          <a:xfrm>
            <a:off x="347687" y="468313"/>
            <a:ext cx="4983163" cy="574823"/>
          </a:xfrm>
        </p:spPr>
        <p:txBody>
          <a:bodyPr/>
          <a:lstStyle/>
          <a:p>
            <a:r>
              <a:rPr lang="sv-SE" dirty="0"/>
              <a:t>Slutsatser </a:t>
            </a:r>
          </a:p>
        </p:txBody>
      </p:sp>
      <p:sp>
        <p:nvSpPr>
          <p:cNvPr id="5" name="TextBox 4">
            <a:extLst>
              <a:ext uri="{FF2B5EF4-FFF2-40B4-BE49-F238E27FC236}">
                <a16:creationId xmlns:a16="http://schemas.microsoft.com/office/drawing/2014/main" id="{5D4F2952-05D8-4D30-AAF3-C716570E93DC}"/>
              </a:ext>
            </a:extLst>
          </p:cNvPr>
          <p:cNvSpPr txBox="1"/>
          <p:nvPr/>
        </p:nvSpPr>
        <p:spPr>
          <a:xfrm>
            <a:off x="2085607" y="1657996"/>
            <a:ext cx="184731" cy="923330"/>
          </a:xfrm>
          <a:prstGeom prst="rect">
            <a:avLst/>
          </a:prstGeom>
          <a:noFill/>
        </p:spPr>
        <p:txBody>
          <a:bodyPr wrap="none" rtlCol="0">
            <a:spAutoFit/>
          </a:bodyPr>
          <a:lstStyle/>
          <a:p>
            <a:endParaRPr lang="sv-SE" b="1" dirty="0"/>
          </a:p>
          <a:p>
            <a:endParaRPr lang="sv-SE" b="1" dirty="0"/>
          </a:p>
          <a:p>
            <a:endParaRPr lang="sv-SE" b="1" dirty="0"/>
          </a:p>
        </p:txBody>
      </p:sp>
      <p:sp>
        <p:nvSpPr>
          <p:cNvPr id="10" name="Platshållare för text 7">
            <a:extLst>
              <a:ext uri="{FF2B5EF4-FFF2-40B4-BE49-F238E27FC236}">
                <a16:creationId xmlns:a16="http://schemas.microsoft.com/office/drawing/2014/main" id="{8A359261-87CD-48FC-A88A-14B12DD64BF8}"/>
              </a:ext>
            </a:extLst>
          </p:cNvPr>
          <p:cNvSpPr txBox="1">
            <a:spLocks/>
          </p:cNvSpPr>
          <p:nvPr/>
        </p:nvSpPr>
        <p:spPr>
          <a:xfrm>
            <a:off x="6828411" y="1090339"/>
            <a:ext cx="4983480" cy="4467299"/>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a:solidFill>
                  <a:schemeClr val="tx1"/>
                </a:solidFill>
                <a:latin typeface="Charter Roman" panose="020405030505060202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None/>
              <a:defRPr sz="2400" b="0" i="0" kern="1200">
                <a:solidFill>
                  <a:schemeClr val="bg1"/>
                </a:solidFill>
                <a:latin typeface="Charter Roman" panose="020405030505060202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None/>
              <a:defRPr sz="2000" b="0" i="0" kern="1200">
                <a:solidFill>
                  <a:schemeClr val="bg1"/>
                </a:solidFill>
                <a:latin typeface="Charter Roman" panose="020405030505060202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Tx/>
              <a:buNone/>
              <a:defRPr sz="1800" b="0" i="0" kern="1200">
                <a:solidFill>
                  <a:schemeClr val="bg1"/>
                </a:solidFill>
                <a:latin typeface="Charter Roman" panose="020405030505060202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Tx/>
              <a:buNone/>
              <a:defRPr sz="1800" b="0" i="0" kern="1200">
                <a:solidFill>
                  <a:schemeClr val="bg1"/>
                </a:solidFill>
                <a:latin typeface="Charter Roman" panose="020405030505060202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buFont typeface="Arial" panose="020B0604020202020204" pitchFamily="34" charset="0"/>
              <a:buNone/>
            </a:pPr>
            <a:r>
              <a:rPr lang="sv-SE" sz="1900" b="1" dirty="0">
                <a:latin typeface="Charter Roman" panose="02040503050506020203"/>
                <a:ea typeface="Calibri" panose="020F0502020204030204" pitchFamily="34" charset="0"/>
                <a:cs typeface="Times New Roman" panose="02020603050405020304" pitchFamily="18" charset="0"/>
              </a:rPr>
              <a:t>Hyresvärdar</a:t>
            </a:r>
            <a:endParaRPr lang="sv-SE" sz="1900" dirty="0">
              <a:latin typeface="Charter Roman" panose="02040503050506020203"/>
              <a:ea typeface="Calibri" panose="020F0502020204030204" pitchFamily="34" charset="0"/>
              <a:cs typeface="Times New Roman" panose="02020603050405020304" pitchFamily="18" charset="0"/>
            </a:endParaRPr>
          </a:p>
          <a:p>
            <a:pPr marL="342900" indent="-342900" algn="just">
              <a:lnSpc>
                <a:spcPct val="115000"/>
              </a:lnSpc>
              <a:buFont typeface="+mj-lt"/>
              <a:buAutoNum type="arabicPeriod"/>
            </a:pPr>
            <a:r>
              <a:rPr lang="sv-SE" sz="1100" dirty="0">
                <a:latin typeface="Charter Roman" panose="02040503050506020203"/>
                <a:ea typeface="Calibri" panose="020F0502020204030204" pitchFamily="34" charset="0"/>
                <a:cs typeface="Times New Roman" panose="02020603050405020304" pitchFamily="18" charset="0"/>
              </a:rPr>
              <a:t>Större och privata hyresvärdar utöver fler former av prövningar av hyresgästen än mindre och allmännyttiga hyresvärdar.</a:t>
            </a:r>
          </a:p>
          <a:p>
            <a:pPr marL="342900" indent="-342900" algn="just">
              <a:lnSpc>
                <a:spcPct val="115000"/>
              </a:lnSpc>
              <a:buFont typeface="+mj-lt"/>
              <a:buAutoNum type="arabicPeriod"/>
            </a:pPr>
            <a:r>
              <a:rPr lang="sv-SE" sz="1100" dirty="0">
                <a:latin typeface="Charter Roman" panose="02040503050506020203"/>
                <a:ea typeface="Calibri" panose="020F0502020204030204" pitchFamily="34" charset="0"/>
                <a:cs typeface="Times New Roman" panose="02020603050405020304" pitchFamily="18" charset="0"/>
              </a:rPr>
              <a:t>Hyresvärdar inom allmännyttan godkänner oftare fler former av inkomstslag än privata hyresvärdar.  </a:t>
            </a:r>
          </a:p>
          <a:p>
            <a:pPr marL="342900" indent="-342900" algn="just">
              <a:lnSpc>
                <a:spcPct val="115000"/>
              </a:lnSpc>
              <a:buFont typeface="+mj-lt"/>
              <a:buAutoNum type="arabicPeriod"/>
            </a:pPr>
            <a:r>
              <a:rPr lang="sv-SE" sz="1100" dirty="0">
                <a:latin typeface="Charter Roman" panose="02040503050506020203"/>
                <a:ea typeface="Calibri" panose="020F0502020204030204" pitchFamily="34" charset="0"/>
                <a:cs typeface="Times New Roman" panose="02020603050405020304" pitchFamily="18" charset="0"/>
              </a:rPr>
              <a:t>Hyresvärdar inom allmännyttan godkänner oftare fler former av skulder och anmärkningar än privata hyresvärdar.</a:t>
            </a:r>
          </a:p>
          <a:p>
            <a:pPr marL="342900" indent="-342900" algn="just">
              <a:lnSpc>
                <a:spcPct val="115000"/>
              </a:lnSpc>
              <a:buFont typeface="+mj-lt"/>
              <a:buAutoNum type="arabicPeriod"/>
            </a:pPr>
            <a:r>
              <a:rPr lang="sv-SE" sz="1100" dirty="0">
                <a:latin typeface="Charter Roman" panose="02040503050506020203"/>
                <a:ea typeface="Calibri" panose="020F0502020204030204" pitchFamily="34" charset="0"/>
                <a:cs typeface="Times New Roman" panose="02020603050405020304" pitchFamily="18" charset="0"/>
              </a:rPr>
              <a:t>Det är vanligare att hyresvärdar inom allmännyttan fördelar sina lägenheter genom kötid, först till kvarn eller lottning än privata värdar. Privata hyresvärdar fördelar oftare lägenheter genom individuella bedömningar eller kontakter än allmännyttan.</a:t>
            </a:r>
          </a:p>
          <a:p>
            <a:pPr marL="342900" indent="-342900" algn="just">
              <a:lnSpc>
                <a:spcPct val="115000"/>
              </a:lnSpc>
              <a:buFont typeface="+mj-lt"/>
              <a:buAutoNum type="arabicPeriod"/>
            </a:pPr>
            <a:r>
              <a:rPr lang="sv-SE" sz="1100" dirty="0">
                <a:latin typeface="Charter Roman" panose="02040503050506020203"/>
                <a:ea typeface="Calibri" panose="020F0502020204030204" pitchFamily="34" charset="0"/>
                <a:cs typeface="Times New Roman" panose="02020603050405020304" pitchFamily="18" charset="0"/>
              </a:rPr>
              <a:t>Skillnaderna i fördelning av lägenheter kan tolkas som att vissa hyresvärdar har större möjlighet att diskriminera mot hyresgäster. Samtidigt är det möjligt att mer strategiska urval kan öka chansen för utsatta grupper att få lägenhet. Som exempel på det framgår det, bland de hyresvärdar som ibland frångår turordningen, att akuta behov hos hyresgästen eller att hen är nyanländ kan göra att personen får gå före i kön.</a:t>
            </a:r>
          </a:p>
          <a:p>
            <a:pPr marL="0" indent="0">
              <a:buFont typeface="Arial" panose="020B0604020202020204" pitchFamily="34" charset="0"/>
              <a:buNone/>
            </a:pPr>
            <a:endParaRPr lang="sv-SE" sz="1400" dirty="0"/>
          </a:p>
        </p:txBody>
      </p:sp>
    </p:spTree>
    <p:extLst>
      <p:ext uri="{BB962C8B-B14F-4D97-AF65-F5344CB8AC3E}">
        <p14:creationId xmlns:p14="http://schemas.microsoft.com/office/powerpoint/2010/main" val="24710262"/>
      </p:ext>
    </p:extLst>
  </p:cSld>
  <p:clrMapOvr>
    <a:masterClrMapping/>
  </p:clrMapOvr>
  <p:transition spd="slow" advClick="0" advTm="2476625">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776318708"/>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115037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2036260705"/>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00532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604616870"/>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952414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3204913795"/>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667742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1245850708"/>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341542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357178916"/>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324070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2686802549"/>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754473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2282728260"/>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910903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505852818"/>
              </p:ext>
            </p:extLst>
          </p:nvPr>
        </p:nvGraphicFramePr>
        <p:xfrm>
          <a:off x="0" y="-66675"/>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673135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1273109127"/>
              </p:ext>
            </p:extLst>
          </p:nvPr>
        </p:nvGraphicFramePr>
        <p:xfrm>
          <a:off x="-9525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94924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1555078" y="0"/>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sv-SE" dirty="0"/>
          </a:p>
        </p:txBody>
      </p:sp>
      <p:sp>
        <p:nvSpPr>
          <p:cNvPr id="6" name="Platshållare för text 5">
            <a:extLst>
              <a:ext uri="{FF2B5EF4-FFF2-40B4-BE49-F238E27FC236}">
                <a16:creationId xmlns:a16="http://schemas.microsoft.com/office/drawing/2014/main" id="{A653E0AB-87EC-D244-93C5-22678D961920}"/>
              </a:ext>
            </a:extLst>
          </p:cNvPr>
          <p:cNvSpPr>
            <a:spLocks noGrp="1"/>
          </p:cNvSpPr>
          <p:nvPr>
            <p:ph type="body" sz="quarter" idx="12"/>
          </p:nvPr>
        </p:nvSpPr>
        <p:spPr>
          <a:xfrm>
            <a:off x="480060" y="1276726"/>
            <a:ext cx="4983480" cy="4467299"/>
          </a:xfrm>
        </p:spPr>
        <p:txBody>
          <a:bodyPr>
            <a:noAutofit/>
          </a:bodyPr>
          <a:lstStyle/>
          <a:p>
            <a:pPr marL="0" lvl="0" indent="0" algn="just">
              <a:lnSpc>
                <a:spcPct val="115000"/>
              </a:lnSpc>
              <a:buNone/>
            </a:pPr>
            <a:r>
              <a:rPr lang="sv-SE" sz="1400" b="1" dirty="0">
                <a:latin typeface="Charter Roman" panose="02040503050506020203"/>
                <a:ea typeface="Calibri" panose="020F0502020204030204" pitchFamily="34" charset="0"/>
                <a:cs typeface="Times New Roman" panose="02020603050405020304" pitchFamily="18" charset="0"/>
              </a:rPr>
              <a:t>Nyanlända/Migranter/Privatpersoner</a:t>
            </a:r>
            <a:r>
              <a:rPr lang="sv-SE" sz="1400" b="1" dirty="0">
                <a:effectLst/>
                <a:latin typeface="Charter Roman" panose="02040503050506020203"/>
                <a:ea typeface="Calibri" panose="020F0502020204030204" pitchFamily="34" charset="0"/>
                <a:cs typeface="Times New Roman" panose="02020603050405020304" pitchFamily="18" charset="0"/>
              </a:rPr>
              <a:t> </a:t>
            </a:r>
            <a:endParaRPr lang="sv-SE" sz="1400" b="1" dirty="0">
              <a:latin typeface="Charter Roman" panose="02040503050506020203"/>
              <a:ea typeface="Calibri" panose="020F0502020204030204" pitchFamily="34" charset="0"/>
              <a:cs typeface="Times New Roman" panose="02020603050405020304" pitchFamily="18" charset="0"/>
            </a:endParaRPr>
          </a:p>
          <a:p>
            <a:pPr marL="0" lvl="0" indent="0" algn="just">
              <a:lnSpc>
                <a:spcPct val="115000"/>
              </a:lnSpc>
              <a:buNone/>
            </a:pPr>
            <a:r>
              <a:rPr lang="sv-SE" sz="1100" dirty="0">
                <a:effectLst/>
                <a:latin typeface="Charter Roman" panose="02040503050506020203"/>
                <a:ea typeface="Calibri" panose="020F0502020204030204" pitchFamily="34" charset="0"/>
                <a:cs typeface="Times New Roman" panose="02020603050405020304" pitchFamily="18" charset="0"/>
              </a:rPr>
              <a:t>Analyserna av de nyanlända, migranterna och privatpersonerna utgår framförallt från utfall relaterade till upplevelsen av att själv ha blivit orättvist behandlad på hyresmarknaden (diskriminering), uppfattningen att utomeuropeiska har det svårare på hyres- och/eller arbetsmarknaden än svenskar (diskriminering mot andra), och vilken form av boende individen har. Resultaten för varje utfall redovisas separat. </a:t>
            </a:r>
            <a:endParaRPr lang="sv-SE" sz="1100" dirty="0">
              <a:latin typeface="Charter Roman" panose="02040503050506020203"/>
              <a:ea typeface="Calibri" panose="020F0502020204030204" pitchFamily="34" charset="0"/>
              <a:cs typeface="Times New Roman" panose="02020603050405020304" pitchFamily="18" charset="0"/>
            </a:endParaRPr>
          </a:p>
          <a:p>
            <a:pPr marL="0" lvl="0" indent="0" algn="just">
              <a:lnSpc>
                <a:spcPct val="115000"/>
              </a:lnSpc>
              <a:buNone/>
            </a:pPr>
            <a:r>
              <a:rPr lang="sv-SE" sz="1100" b="1" i="1" dirty="0">
                <a:effectLst/>
                <a:latin typeface="Charter Roman" panose="02040503050506020203"/>
                <a:ea typeface="Calibri" panose="020F0502020204030204" pitchFamily="34" charset="0"/>
                <a:cs typeface="Times New Roman" panose="02020603050405020304" pitchFamily="18" charset="0"/>
              </a:rPr>
              <a:t>Upplevelse av diskriminering</a:t>
            </a:r>
          </a:p>
          <a:p>
            <a:pPr marL="0" lvl="0" indent="0" algn="just">
              <a:lnSpc>
                <a:spcPct val="115000"/>
              </a:lnSpc>
              <a:buNone/>
            </a:pPr>
            <a:r>
              <a:rPr lang="sv-SE" sz="1100" dirty="0">
                <a:effectLst/>
                <a:latin typeface="Charter Roman" panose="02040503050506020203"/>
                <a:ea typeface="Calibri" panose="020F0502020204030204" pitchFamily="34" charset="0"/>
                <a:cs typeface="Times New Roman" panose="02020603050405020304" pitchFamily="18" charset="0"/>
              </a:rPr>
              <a:t>Andelen individer som uppger att de upplevt diskriminering på hyresmarknaden är relativt jämn mellan grupperna; andelen är högst bland migranterna och lägst bland privatpersonerna. 17 % av migranterna, 13 % av de nyanlända och 6 % av privatpersonerna uppger att de blivit orättvist behandlade eller missgynnade när de sökt bostad. </a:t>
            </a:r>
          </a:p>
          <a:p>
            <a:pPr marL="0" lvl="0" indent="0" algn="just">
              <a:lnSpc>
                <a:spcPct val="115000"/>
              </a:lnSpc>
              <a:buNone/>
            </a:pPr>
            <a:r>
              <a:rPr lang="sv-SE" sz="1100" dirty="0">
                <a:effectLst/>
                <a:latin typeface="Charter Roman" panose="02040503050506020203"/>
                <a:ea typeface="Calibri" panose="020F0502020204030204" pitchFamily="34" charset="0"/>
                <a:cs typeface="Times New Roman" panose="02020603050405020304" pitchFamily="18" charset="0"/>
              </a:rPr>
              <a:t>Den främsta anledningen till diskrimineringen bland migranter och nyanlända uppges vara religion, etnicitet eller annan anledning (ex. inkomst). Skillnaderna mellan grupperna i upplevelsen om diskriminering kvarstår när vi tittar på sambanden i en regressionsanalys under kontroll för andra faktorer; det finns en statistisk signifikant skillnad mellan migranter och nyanlända/privatpersoner som visar att migranter i större utsträckning uppger att de upplevt orättvis behandling.  </a:t>
            </a:r>
          </a:p>
        </p:txBody>
      </p:sp>
      <p:sp>
        <p:nvSpPr>
          <p:cNvPr id="7" name="Platshållare för text 6">
            <a:extLst>
              <a:ext uri="{FF2B5EF4-FFF2-40B4-BE49-F238E27FC236}">
                <a16:creationId xmlns:a16="http://schemas.microsoft.com/office/drawing/2014/main" id="{2D459DC0-A39A-3241-956E-1E674B39E28B}"/>
              </a:ext>
            </a:extLst>
          </p:cNvPr>
          <p:cNvSpPr>
            <a:spLocks noGrp="1"/>
          </p:cNvSpPr>
          <p:nvPr>
            <p:ph type="body" sz="quarter" idx="13"/>
          </p:nvPr>
        </p:nvSpPr>
        <p:spPr/>
        <p:txBody>
          <a:bodyPr lIns="108000" tIns="36000" rIns="108000" bIns="72000">
            <a:noAutofit/>
          </a:bodyPr>
          <a:lstStyle/>
          <a:p>
            <a:r>
              <a:rPr lang="sv-SE" dirty="0"/>
              <a:t>Resultat </a:t>
            </a:r>
          </a:p>
        </p:txBody>
      </p:sp>
      <p:sp>
        <p:nvSpPr>
          <p:cNvPr id="5" name="TextBox 4">
            <a:extLst>
              <a:ext uri="{FF2B5EF4-FFF2-40B4-BE49-F238E27FC236}">
                <a16:creationId xmlns:a16="http://schemas.microsoft.com/office/drawing/2014/main" id="{5D4F2952-05D8-4D30-AAF3-C716570E93DC}"/>
              </a:ext>
            </a:extLst>
          </p:cNvPr>
          <p:cNvSpPr txBox="1"/>
          <p:nvPr/>
        </p:nvSpPr>
        <p:spPr>
          <a:xfrm>
            <a:off x="2085607" y="1657996"/>
            <a:ext cx="184731" cy="923330"/>
          </a:xfrm>
          <a:prstGeom prst="rect">
            <a:avLst/>
          </a:prstGeom>
          <a:noFill/>
        </p:spPr>
        <p:txBody>
          <a:bodyPr wrap="none" rtlCol="0">
            <a:spAutoFit/>
          </a:bodyPr>
          <a:lstStyle/>
          <a:p>
            <a:endParaRPr lang="sv-SE" b="1" dirty="0"/>
          </a:p>
          <a:p>
            <a:endParaRPr lang="sv-SE" b="1" dirty="0"/>
          </a:p>
          <a:p>
            <a:endParaRPr lang="sv-SE" b="1" dirty="0"/>
          </a:p>
        </p:txBody>
      </p:sp>
      <p:sp>
        <p:nvSpPr>
          <p:cNvPr id="9" name="Platshållare för text 5">
            <a:extLst>
              <a:ext uri="{FF2B5EF4-FFF2-40B4-BE49-F238E27FC236}">
                <a16:creationId xmlns:a16="http://schemas.microsoft.com/office/drawing/2014/main" id="{C7D2F1A2-2BC4-4B5C-9B11-3B81B77AE7EC}"/>
              </a:ext>
            </a:extLst>
          </p:cNvPr>
          <p:cNvSpPr txBox="1">
            <a:spLocks/>
          </p:cNvSpPr>
          <p:nvPr/>
        </p:nvSpPr>
        <p:spPr>
          <a:xfrm>
            <a:off x="6829089" y="1278200"/>
            <a:ext cx="4983480" cy="6338841"/>
          </a:xfrm>
          <a:prstGeom prst="rect">
            <a:avLst/>
          </a:prstGeom>
        </p:spPr>
        <p:txBody>
          <a:bodyPr vert="horz" lIns="91440" tIns="45720" rIns="91440" bIns="45720" rtlCol="0">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a:solidFill>
                  <a:schemeClr val="tx1"/>
                </a:solidFill>
                <a:latin typeface="Charter Roman" panose="020405030505060202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None/>
              <a:defRPr sz="2400" b="0" i="0" kern="1200">
                <a:solidFill>
                  <a:schemeClr val="bg1"/>
                </a:solidFill>
                <a:latin typeface="Charter Roman" panose="020405030505060202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None/>
              <a:defRPr sz="2000" b="0" i="0" kern="1200">
                <a:solidFill>
                  <a:schemeClr val="bg1"/>
                </a:solidFill>
                <a:latin typeface="Charter Roman" panose="020405030505060202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Tx/>
              <a:buNone/>
              <a:defRPr sz="1800" b="0" i="0" kern="1200">
                <a:solidFill>
                  <a:schemeClr val="bg1"/>
                </a:solidFill>
                <a:latin typeface="Charter Roman" panose="020405030505060202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Tx/>
              <a:buNone/>
              <a:defRPr sz="1800" b="0" i="0" kern="1200">
                <a:solidFill>
                  <a:schemeClr val="bg1"/>
                </a:solidFill>
                <a:latin typeface="Charter Roman" panose="020405030505060202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buFont typeface="Arial" panose="020B0604020202020204" pitchFamily="34" charset="0"/>
              <a:buNone/>
            </a:pPr>
            <a:r>
              <a:rPr lang="sv-SE" sz="1100" b="1" dirty="0">
                <a:latin typeface="Charter Roman" panose="02040503050506020203"/>
                <a:ea typeface="Calibri" panose="020F0502020204030204" pitchFamily="34" charset="0"/>
                <a:cs typeface="Times New Roman" panose="02020603050405020304" pitchFamily="18" charset="0"/>
              </a:rPr>
              <a:t>Regressionsanalyserna visar också att: </a:t>
            </a:r>
          </a:p>
          <a:p>
            <a:pPr marL="0" indent="0" algn="just">
              <a:lnSpc>
                <a:spcPct val="115000"/>
              </a:lnSpc>
              <a:buFont typeface="Arial" panose="020B0604020202020204" pitchFamily="34" charset="0"/>
              <a:buNone/>
            </a:pPr>
            <a:r>
              <a:rPr lang="sv-SE" sz="1100" dirty="0">
                <a:latin typeface="Charter Roman" panose="02040503050506020203"/>
                <a:ea typeface="Calibri" panose="020F0502020204030204" pitchFamily="34" charset="0"/>
                <a:cs typeface="Times New Roman" panose="02020603050405020304" pitchFamily="18" charset="0"/>
              </a:rPr>
              <a:t>Bland de nyanlända har de som bott fler år i Sverige i större utsträckning upplevt diskriminering på hyresmarknaden. </a:t>
            </a:r>
          </a:p>
          <a:p>
            <a:pPr marL="0" indent="0" algn="just">
              <a:lnSpc>
                <a:spcPct val="115000"/>
              </a:lnSpc>
              <a:buFont typeface="Arial" panose="020B0604020202020204" pitchFamily="34" charset="0"/>
              <a:buNone/>
            </a:pPr>
            <a:r>
              <a:rPr lang="sv-SE" sz="1100" dirty="0">
                <a:latin typeface="Charter Roman" panose="02040503050506020203"/>
                <a:ea typeface="Calibri" panose="020F0502020204030204" pitchFamily="34" charset="0"/>
                <a:cs typeface="Times New Roman" panose="02020603050405020304" pitchFamily="18" charset="0"/>
              </a:rPr>
              <a:t>Bland migranterna och privatpersonerna har de som är sjukskrivna/arbetslösa/pensionärer upplevt diskriminering i större utsträckning än de som arbetar/studerar/är föräldralediga. I den totala gruppen är det färre av de som hyr av en kommunal hyresvärd som upplevt diskriminering än de som hyr av privat värd/annan person. Det här resultatet reflekteras dock inte helt i analyserna av subgrupperna, där är resultaten mer varierande. </a:t>
            </a:r>
          </a:p>
          <a:p>
            <a:pPr marL="0" indent="0" algn="just">
              <a:lnSpc>
                <a:spcPct val="115000"/>
              </a:lnSpc>
              <a:buNone/>
            </a:pPr>
            <a:r>
              <a:rPr lang="sv-SE" sz="1100" dirty="0">
                <a:effectLst/>
                <a:latin typeface="Charter Roman" panose="02040503050506020203"/>
                <a:ea typeface="Calibri" panose="020F0502020204030204" pitchFamily="34" charset="0"/>
                <a:cs typeface="Times New Roman" panose="02020603050405020304" pitchFamily="18" charset="0"/>
              </a:rPr>
              <a:t>En viktig nyansering av resultatet om upplevd diskriminering är att det finns de respondenter som uppgett att de inte vill svara på frågan. Här finns det tydlig variation mellan grupperna: bland de nyanlända är det 13% som inte velat svara, bland migranterna 6% och bland privatpersonerna 1%. Andelen som inte vill svara på frågan är alltså högst bland de nyanlända och lägst bland privatpersonerna. De här skillnaderna ser vi också i analyserna när vi kontrollerar för andra faktorer; nyanlända och migranter är signifikant mer benägna att inte vilja svara på frågan om diskriminering än privatpersoner. Bland de nyanlända ser vi också en skillnad beroende på språk, där de som besvarat enkäten på svenska är mer benägna att inte vilja svara på frågan om diskriminering än de som besvarat på annat språk.</a:t>
            </a:r>
            <a:r>
              <a:rPr lang="sv-SE" sz="1100" dirty="0">
                <a:latin typeface="Charter Roman" panose="02040503050506020203"/>
                <a:ea typeface="Calibri" panose="020F0502020204030204" pitchFamily="34" charset="0"/>
                <a:cs typeface="Times New Roman" panose="02020603050405020304" pitchFamily="18" charset="0"/>
              </a:rPr>
              <a:t>  </a:t>
            </a:r>
            <a:r>
              <a:rPr lang="sv-SE" sz="1100" dirty="0">
                <a:effectLst/>
                <a:latin typeface="Charter Roman" panose="02040503050506020203"/>
                <a:ea typeface="Calibri" panose="020F0502020204030204" pitchFamily="34" charset="0"/>
                <a:cs typeface="Times New Roman" panose="02020603050405020304" pitchFamily="18" charset="0"/>
              </a:rPr>
              <a:t>Oviljan att svara på frågan om upplevd diskriminering innebär att det finns en risk för mörkertal, att fler har upplevt diskriminering än som vill berätta om det och att den skillnaden är systematisk mellan grupperna. Det är högst relevant att ha i åtanke när man tolkar hur utbredd upplevelsen av diskriminering är i de olika grupperna. </a:t>
            </a:r>
          </a:p>
          <a:p>
            <a:pPr marL="0" indent="0" algn="just">
              <a:lnSpc>
                <a:spcPct val="115000"/>
              </a:lnSpc>
              <a:buNone/>
            </a:pPr>
            <a:endParaRPr lang="sv-SE" sz="1200" dirty="0">
              <a:latin typeface="Charter Roman" panose="02040503050506020203"/>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1319127"/>
      </p:ext>
    </p:extLst>
  </p:cSld>
  <p:clrMapOvr>
    <a:masterClrMapping/>
  </p:clrMapOvr>
  <p:transition spd="slow" advClick="0" advTm="2476625">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2688602200"/>
              </p:ext>
            </p:extLst>
          </p:nvPr>
        </p:nvGraphicFramePr>
        <p:xfrm>
          <a:off x="0" y="0"/>
          <a:ext cx="12192000" cy="60767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977315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innehåll 6" descr="Person som arbetar på ett bord">
            <a:extLst>
              <a:ext uri="{FF2B5EF4-FFF2-40B4-BE49-F238E27FC236}">
                <a16:creationId xmlns:a16="http://schemas.microsoft.com/office/drawing/2014/main" id="{4D852D3A-1750-4B6B-BBBA-EABED929EBB3}"/>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2144" y="0"/>
            <a:ext cx="12192001" cy="6958430"/>
          </a:xfrm>
        </p:spPr>
      </p:pic>
      <p:sp>
        <p:nvSpPr>
          <p:cNvPr id="3" name="Platshållare för sidfot 2">
            <a:extLst>
              <a:ext uri="{FF2B5EF4-FFF2-40B4-BE49-F238E27FC236}">
                <a16:creationId xmlns:a16="http://schemas.microsoft.com/office/drawing/2014/main" id="{4903049F-3E82-9C45-B62D-A8E16E7D8FC7}"/>
              </a:ext>
            </a:extLst>
          </p:cNvPr>
          <p:cNvSpPr>
            <a:spLocks noGrp="1"/>
          </p:cNvSpPr>
          <p:nvPr>
            <p:ph type="ftr" sz="quarter" idx="11"/>
          </p:nvPr>
        </p:nvSpPr>
        <p:spPr/>
        <p:txBody>
          <a:bodyPr/>
          <a:lstStyle/>
          <a:p>
            <a:endParaRPr lang="sv-SE"/>
          </a:p>
        </p:txBody>
      </p:sp>
      <p:sp>
        <p:nvSpPr>
          <p:cNvPr id="5" name="Platshållare för text 4">
            <a:extLst>
              <a:ext uri="{FF2B5EF4-FFF2-40B4-BE49-F238E27FC236}">
                <a16:creationId xmlns:a16="http://schemas.microsoft.com/office/drawing/2014/main" id="{94758B20-D3A9-654F-9909-7B17D87E0EFC}"/>
              </a:ext>
            </a:extLst>
          </p:cNvPr>
          <p:cNvSpPr>
            <a:spLocks noGrp="1"/>
          </p:cNvSpPr>
          <p:nvPr>
            <p:ph type="body" sz="quarter" idx="14"/>
          </p:nvPr>
        </p:nvSpPr>
        <p:spPr>
          <a:xfrm>
            <a:off x="2849994" y="1856846"/>
            <a:ext cx="6492009" cy="1447774"/>
          </a:xfrm>
        </p:spPr>
        <p:txBody>
          <a:bodyPr>
            <a:normAutofit/>
          </a:bodyPr>
          <a:lstStyle/>
          <a:p>
            <a:r>
              <a:rPr lang="sv-SE" sz="3400" dirty="0">
                <a:solidFill>
                  <a:schemeClr val="tx1"/>
                </a:solidFill>
              </a:rPr>
              <a:t>Deskriptiv rapport</a:t>
            </a:r>
          </a:p>
          <a:p>
            <a:r>
              <a:rPr lang="sv-SE" sz="3400" dirty="0">
                <a:solidFill>
                  <a:schemeClr val="tx1"/>
                </a:solidFill>
              </a:rPr>
              <a:t>Hyresvärdar</a:t>
            </a:r>
          </a:p>
        </p:txBody>
      </p:sp>
    </p:spTree>
    <p:extLst>
      <p:ext uri="{BB962C8B-B14F-4D97-AF65-F5344CB8AC3E}">
        <p14:creationId xmlns:p14="http://schemas.microsoft.com/office/powerpoint/2010/main" val="38191795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1368483526"/>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185910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85250532"/>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840313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624121147"/>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338362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2746009532"/>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66766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55135042"/>
              </p:ext>
            </p:extLst>
          </p:nvPr>
        </p:nvGraphicFramePr>
        <p:xfrm>
          <a:off x="0" y="0"/>
          <a:ext cx="12192000" cy="59245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914637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1099020653"/>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98765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3853978201"/>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605439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3275077298"/>
              </p:ext>
            </p:extLst>
          </p:nvPr>
        </p:nvGraphicFramePr>
        <p:xfrm>
          <a:off x="0" y="0"/>
          <a:ext cx="12192000" cy="5943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27501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1555078" y="0"/>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sv-SE" dirty="0"/>
          </a:p>
        </p:txBody>
      </p:sp>
      <p:sp>
        <p:nvSpPr>
          <p:cNvPr id="6" name="Platshållare för text 5">
            <a:extLst>
              <a:ext uri="{FF2B5EF4-FFF2-40B4-BE49-F238E27FC236}">
                <a16:creationId xmlns:a16="http://schemas.microsoft.com/office/drawing/2014/main" id="{A653E0AB-87EC-D244-93C5-22678D961920}"/>
              </a:ext>
            </a:extLst>
          </p:cNvPr>
          <p:cNvSpPr>
            <a:spLocks noGrp="1"/>
          </p:cNvSpPr>
          <p:nvPr>
            <p:ph type="body" sz="quarter" idx="12"/>
          </p:nvPr>
        </p:nvSpPr>
        <p:spPr>
          <a:xfrm>
            <a:off x="480060" y="1276726"/>
            <a:ext cx="4983480" cy="4467299"/>
          </a:xfrm>
        </p:spPr>
        <p:txBody>
          <a:bodyPr>
            <a:noAutofit/>
          </a:bodyPr>
          <a:lstStyle/>
          <a:p>
            <a:pPr marL="0" indent="0" algn="just">
              <a:lnSpc>
                <a:spcPct val="115000"/>
              </a:lnSpc>
              <a:buNone/>
            </a:pPr>
            <a:r>
              <a:rPr lang="sv-SE" sz="1100" b="1" i="1" dirty="0">
                <a:effectLst/>
                <a:latin typeface="Charter Roman" panose="02040503050506020203"/>
                <a:ea typeface="Calibri" panose="020F0502020204030204" pitchFamily="34" charset="0"/>
                <a:cs typeface="Times New Roman" panose="02020603050405020304" pitchFamily="18" charset="0"/>
              </a:rPr>
              <a:t>Uppfattningar om diskriminering av utomeuropeiska på hyres- och arbetsmarknaden</a:t>
            </a:r>
            <a:endParaRPr lang="sv-SE" sz="1100" dirty="0">
              <a:effectLst/>
              <a:latin typeface="Charter Roman" panose="02040503050506020203"/>
              <a:ea typeface="Calibri" panose="020F0502020204030204" pitchFamily="34" charset="0"/>
              <a:cs typeface="Times New Roman" panose="02020603050405020304" pitchFamily="18" charset="0"/>
            </a:endParaRPr>
          </a:p>
          <a:p>
            <a:pPr marL="0" indent="0" algn="just">
              <a:lnSpc>
                <a:spcPct val="115000"/>
              </a:lnSpc>
              <a:buNone/>
            </a:pPr>
            <a:r>
              <a:rPr lang="sv-SE" sz="1100" dirty="0">
                <a:effectLst/>
                <a:latin typeface="Charter Roman" panose="02040503050506020203"/>
                <a:ea typeface="Calibri" panose="020F0502020204030204" pitchFamily="34" charset="0"/>
                <a:cs typeface="Times New Roman" panose="02020603050405020304" pitchFamily="18" charset="0"/>
              </a:rPr>
              <a:t>En majoritet av individerna har uppfattningen att det är ganska eller mycket vanligt att utomeuropeiska invånare har svårare än infödda svenskar att få arbete och hyra bostad, vilket kan tolkas som en uppfattning om diskriminering mot den utomeuropeiska gruppen. </a:t>
            </a:r>
          </a:p>
          <a:p>
            <a:pPr marL="0" indent="0" algn="just">
              <a:lnSpc>
                <a:spcPct val="115000"/>
              </a:lnSpc>
              <a:buNone/>
            </a:pPr>
            <a:r>
              <a:rPr lang="sv-SE" sz="1100" dirty="0">
                <a:effectLst/>
                <a:latin typeface="Charter Roman" panose="02040503050506020203"/>
                <a:ea typeface="Calibri" panose="020F0502020204030204" pitchFamily="34" charset="0"/>
                <a:cs typeface="Times New Roman" panose="02020603050405020304" pitchFamily="18" charset="0"/>
              </a:rPr>
              <a:t>Uppfattning om diskriminering mot utomeuropeiska är vanligast hos privatpersonerna och minst vanlig hos de nyanlända. Svenskfödda personer uppfattar alltså till större </a:t>
            </a:r>
            <a:r>
              <a:rPr lang="sv-SE" sz="1100">
                <a:effectLst/>
                <a:latin typeface="Charter Roman" panose="02040503050506020203"/>
                <a:ea typeface="Calibri" panose="020F0502020204030204" pitchFamily="34" charset="0"/>
                <a:cs typeface="Times New Roman" panose="02020603050405020304" pitchFamily="18" charset="0"/>
              </a:rPr>
              <a:t>del att </a:t>
            </a:r>
            <a:r>
              <a:rPr lang="sv-SE" sz="1100" dirty="0">
                <a:effectLst/>
                <a:latin typeface="Charter Roman" panose="02040503050506020203"/>
                <a:ea typeface="Calibri" panose="020F0502020204030204" pitchFamily="34" charset="0"/>
                <a:cs typeface="Times New Roman" panose="02020603050405020304" pitchFamily="18" charset="0"/>
              </a:rPr>
              <a:t>utomeuropeiska invånare diskrimineras på hyres- och arbetsmarknaden än vad de utomeuropeiska invånarna själva gör.  </a:t>
            </a:r>
          </a:p>
          <a:p>
            <a:pPr marL="0" indent="0" algn="just">
              <a:lnSpc>
                <a:spcPct val="115000"/>
              </a:lnSpc>
              <a:buNone/>
            </a:pPr>
            <a:r>
              <a:rPr lang="sv-SE" sz="1100" dirty="0">
                <a:effectLst/>
                <a:latin typeface="Charter Roman" panose="02040503050506020203"/>
                <a:ea typeface="Calibri" panose="020F0502020204030204" pitchFamily="34" charset="0"/>
                <a:cs typeface="Times New Roman" panose="02020603050405020304" pitchFamily="18" charset="0"/>
              </a:rPr>
              <a:t>Skillnaden mellan grupperna i uppfattningar om diskriminering kvarstår när vi tittar på sambanden i en regressionsanalys och kontrollerar för andra faktorer; det finns en statistisk signifikant skillnad mellan nyanlända och migranter/privatpersoner som visar att nyanlända i mindre utsträckning uppfattar att utomeuropeiska invånare diskrimineras.  </a:t>
            </a:r>
          </a:p>
          <a:p>
            <a:pPr marL="0" indent="0" algn="just">
              <a:lnSpc>
                <a:spcPct val="115000"/>
              </a:lnSpc>
              <a:buNone/>
            </a:pPr>
            <a:r>
              <a:rPr lang="sv-SE" sz="1100" dirty="0">
                <a:effectLst/>
                <a:latin typeface="Charter Roman" panose="02040503050506020203"/>
                <a:ea typeface="Calibri" panose="020F0502020204030204" pitchFamily="34" charset="0"/>
                <a:cs typeface="Times New Roman" panose="02020603050405020304" pitchFamily="18" charset="0"/>
              </a:rPr>
              <a:t>Regressionsanalyserna visar också att kvinnor är överlag mer benägna att ha en uppfattning om diskriminering på arbets- och hyresmarknaden. Det här resultatet ser vi dock inte när vi endast tittar på subgruppen nyanlända.</a:t>
            </a:r>
          </a:p>
        </p:txBody>
      </p:sp>
      <p:sp>
        <p:nvSpPr>
          <p:cNvPr id="7" name="Platshållare för text 6">
            <a:extLst>
              <a:ext uri="{FF2B5EF4-FFF2-40B4-BE49-F238E27FC236}">
                <a16:creationId xmlns:a16="http://schemas.microsoft.com/office/drawing/2014/main" id="{2D459DC0-A39A-3241-956E-1E674B39E28B}"/>
              </a:ext>
            </a:extLst>
          </p:cNvPr>
          <p:cNvSpPr>
            <a:spLocks noGrp="1"/>
          </p:cNvSpPr>
          <p:nvPr>
            <p:ph type="body" sz="quarter" idx="13"/>
          </p:nvPr>
        </p:nvSpPr>
        <p:spPr/>
        <p:txBody>
          <a:bodyPr lIns="108000" tIns="36000" rIns="108000" bIns="72000">
            <a:noAutofit/>
          </a:bodyPr>
          <a:lstStyle/>
          <a:p>
            <a:r>
              <a:rPr lang="sv-SE" dirty="0"/>
              <a:t> </a:t>
            </a:r>
          </a:p>
        </p:txBody>
      </p:sp>
      <p:sp>
        <p:nvSpPr>
          <p:cNvPr id="5" name="TextBox 4">
            <a:extLst>
              <a:ext uri="{FF2B5EF4-FFF2-40B4-BE49-F238E27FC236}">
                <a16:creationId xmlns:a16="http://schemas.microsoft.com/office/drawing/2014/main" id="{5D4F2952-05D8-4D30-AAF3-C716570E93DC}"/>
              </a:ext>
            </a:extLst>
          </p:cNvPr>
          <p:cNvSpPr txBox="1"/>
          <p:nvPr/>
        </p:nvSpPr>
        <p:spPr>
          <a:xfrm>
            <a:off x="2085607" y="1657996"/>
            <a:ext cx="184731" cy="923330"/>
          </a:xfrm>
          <a:prstGeom prst="rect">
            <a:avLst/>
          </a:prstGeom>
          <a:noFill/>
        </p:spPr>
        <p:txBody>
          <a:bodyPr wrap="none" rtlCol="0">
            <a:spAutoFit/>
          </a:bodyPr>
          <a:lstStyle/>
          <a:p>
            <a:endParaRPr lang="sv-SE" b="1" dirty="0"/>
          </a:p>
          <a:p>
            <a:endParaRPr lang="sv-SE" b="1" dirty="0"/>
          </a:p>
          <a:p>
            <a:endParaRPr lang="sv-SE" b="1" dirty="0"/>
          </a:p>
        </p:txBody>
      </p:sp>
      <p:sp>
        <p:nvSpPr>
          <p:cNvPr id="9" name="Platshållare för text 5">
            <a:extLst>
              <a:ext uri="{FF2B5EF4-FFF2-40B4-BE49-F238E27FC236}">
                <a16:creationId xmlns:a16="http://schemas.microsoft.com/office/drawing/2014/main" id="{C7D2F1A2-2BC4-4B5C-9B11-3B81B77AE7EC}"/>
              </a:ext>
            </a:extLst>
          </p:cNvPr>
          <p:cNvSpPr txBox="1">
            <a:spLocks/>
          </p:cNvSpPr>
          <p:nvPr/>
        </p:nvSpPr>
        <p:spPr>
          <a:xfrm>
            <a:off x="6829089" y="1278200"/>
            <a:ext cx="4983480" cy="4467299"/>
          </a:xfrm>
          <a:prstGeom prst="rect">
            <a:avLst/>
          </a:prstGeom>
        </p:spPr>
        <p:txBody>
          <a:bodyPr vert="horz" lIns="91440" tIns="45720" rIns="91440" bIns="45720" rtlCol="0">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a:solidFill>
                  <a:schemeClr val="tx1"/>
                </a:solidFill>
                <a:latin typeface="Charter Roman" panose="020405030505060202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None/>
              <a:defRPr sz="2400" b="0" i="0" kern="1200">
                <a:solidFill>
                  <a:schemeClr val="bg1"/>
                </a:solidFill>
                <a:latin typeface="Charter Roman" panose="020405030505060202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None/>
              <a:defRPr sz="2000" b="0" i="0" kern="1200">
                <a:solidFill>
                  <a:schemeClr val="bg1"/>
                </a:solidFill>
                <a:latin typeface="Charter Roman" panose="020405030505060202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Tx/>
              <a:buNone/>
              <a:defRPr sz="1800" b="0" i="0" kern="1200">
                <a:solidFill>
                  <a:schemeClr val="bg1"/>
                </a:solidFill>
                <a:latin typeface="Charter Roman" panose="020405030505060202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Tx/>
              <a:buNone/>
              <a:defRPr sz="1800" b="0" i="0" kern="1200">
                <a:solidFill>
                  <a:schemeClr val="bg1"/>
                </a:solidFill>
                <a:latin typeface="Charter Roman" panose="020405030505060202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buNone/>
            </a:pPr>
            <a:r>
              <a:rPr lang="sv-SE" sz="1100" b="1" i="1" dirty="0">
                <a:effectLst/>
                <a:latin typeface="Charter Roman" panose="02040503050506020203"/>
                <a:ea typeface="Calibri" panose="020F0502020204030204" pitchFamily="34" charset="0"/>
                <a:cs typeface="Times New Roman" panose="02020603050405020304" pitchFamily="18" charset="0"/>
              </a:rPr>
              <a:t>Samband mellan diskriminering på hyres- och arbetsmarknaden</a:t>
            </a:r>
            <a:endParaRPr lang="sv-SE" sz="1100" b="1" dirty="0">
              <a:effectLst/>
              <a:latin typeface="Charter Roman" panose="02040503050506020203"/>
              <a:ea typeface="Calibri" panose="020F0502020204030204" pitchFamily="34" charset="0"/>
              <a:cs typeface="Times New Roman" panose="02020603050405020304" pitchFamily="18" charset="0"/>
            </a:endParaRPr>
          </a:p>
          <a:p>
            <a:pPr marL="0" indent="0" algn="just">
              <a:lnSpc>
                <a:spcPct val="115000"/>
              </a:lnSpc>
              <a:buNone/>
            </a:pPr>
            <a:r>
              <a:rPr lang="sv-SE" sz="1100" dirty="0">
                <a:effectLst/>
                <a:latin typeface="Charter Roman" panose="02040503050506020203"/>
                <a:ea typeface="Calibri" panose="020F0502020204030204" pitchFamily="34" charset="0"/>
                <a:cs typeface="Times New Roman" panose="02020603050405020304" pitchFamily="18" charset="0"/>
              </a:rPr>
              <a:t>Analyserna visar ett tydligt positivt samband mellan uppfattningarna om att utomeuropeiska har svårigheter på bostads- och arbetsmarknaden i samtliga grupper, under kontroll för andra faktorer. Det innebär att det är vanligt att man uppfattar att utomeuropiska invånare diskrimineras </a:t>
            </a:r>
            <a:r>
              <a:rPr lang="sv-SE" sz="1100" i="1" dirty="0">
                <a:effectLst/>
                <a:latin typeface="Charter Roman" panose="02040503050506020203"/>
                <a:ea typeface="Calibri" panose="020F0502020204030204" pitchFamily="34" charset="0"/>
                <a:cs typeface="Times New Roman" panose="02020603050405020304" pitchFamily="18" charset="0"/>
              </a:rPr>
              <a:t>både</a:t>
            </a:r>
            <a:r>
              <a:rPr lang="sv-SE" sz="1100" dirty="0">
                <a:effectLst/>
                <a:latin typeface="Charter Roman" panose="02040503050506020203"/>
                <a:ea typeface="Calibri" panose="020F0502020204030204" pitchFamily="34" charset="0"/>
                <a:cs typeface="Times New Roman" panose="02020603050405020304" pitchFamily="18" charset="0"/>
              </a:rPr>
              <a:t> på hyres- och arbetsmarknaden. </a:t>
            </a:r>
          </a:p>
          <a:p>
            <a:pPr marL="0" indent="0" algn="just">
              <a:lnSpc>
                <a:spcPct val="115000"/>
              </a:lnSpc>
              <a:buNone/>
            </a:pPr>
            <a:r>
              <a:rPr lang="sv-SE" sz="1100" dirty="0">
                <a:effectLst/>
                <a:latin typeface="Charter Roman" panose="02040503050506020203"/>
                <a:ea typeface="Calibri" panose="020F0502020204030204" pitchFamily="34" charset="0"/>
                <a:cs typeface="Times New Roman" panose="02020603050405020304" pitchFamily="18" charset="0"/>
              </a:rPr>
              <a:t>I hela gruppen finns det dessutom ett positivt samband mellan att själv ha upplevt diskriminering på hyresmarknaden och uppfattningen om diskriminering mot den utomeuropeiska gruppen på hyres- och arbetsmarknaden, men sambandet varierar något mellan subgrupperna. Bland de nyanlända finns ett positivt samband mellan den egna upplevelsen av diskriminering och uppfattningen om diskriminering mot utomeuropeiska på hyresmarknaden, medan migranterna har motsvarande samband med arbetsmarknaden. Bland privatpersonerna finns inget av de sambanden. Det är alltså vanligare bland migranterna och de nyanlända att de som själva upplever sig ha blivit diskriminerade på hyresmarknaden också uppfattar att den utomeuropeiska gruppen diskrimineras på hyres- och arbetsmarknaden. </a:t>
            </a:r>
          </a:p>
          <a:p>
            <a:pPr marL="0" indent="0" algn="just">
              <a:lnSpc>
                <a:spcPct val="115000"/>
              </a:lnSpc>
              <a:buNone/>
            </a:pPr>
            <a:r>
              <a:rPr lang="sv-SE" sz="1100" b="1" i="1" dirty="0">
                <a:effectLst/>
                <a:latin typeface="Charter Roman" panose="02040503050506020203"/>
                <a:ea typeface="Calibri" panose="020F0502020204030204" pitchFamily="34" charset="0"/>
                <a:cs typeface="Times New Roman" panose="02020603050405020304" pitchFamily="18" charset="0"/>
              </a:rPr>
              <a:t>Boendeform</a:t>
            </a:r>
          </a:p>
          <a:p>
            <a:pPr marL="0" indent="0" algn="just">
              <a:lnSpc>
                <a:spcPct val="115000"/>
              </a:lnSpc>
              <a:buNone/>
            </a:pPr>
            <a:r>
              <a:rPr lang="sv-SE" sz="1100" dirty="0">
                <a:effectLst/>
                <a:latin typeface="Charter Roman" panose="02040503050506020203"/>
                <a:ea typeface="Calibri" panose="020F0502020204030204" pitchFamily="34" charset="0"/>
                <a:cs typeface="Times New Roman" panose="02020603050405020304" pitchFamily="18" charset="0"/>
              </a:rPr>
              <a:t>Det finns tydliga skillnader gällande vilken form av boende respondenterna har. De som är yngre och nyanlända/migranter är mer troliga att hyra lägenhet i första eller andra hand, medan äldre och privatpersoner är mer troliga att äga sitt boende. </a:t>
            </a:r>
          </a:p>
          <a:p>
            <a:pPr marL="0" indent="0" algn="just">
              <a:lnSpc>
                <a:spcPct val="115000"/>
              </a:lnSpc>
              <a:buNone/>
            </a:pPr>
            <a:endParaRPr lang="sv-SE" sz="1200" dirty="0">
              <a:effectLst/>
              <a:latin typeface="Charter Roman" panose="02040503050506020203"/>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7032035"/>
      </p:ext>
    </p:extLst>
  </p:cSld>
  <p:clrMapOvr>
    <a:masterClrMapping/>
  </p:clrMapOvr>
  <p:transition spd="slow" advClick="0" advTm="2476625">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4073455586"/>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34520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3456726669"/>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982753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477966176"/>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771397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2879317121"/>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534184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1341507870"/>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654234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558256580"/>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591190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123584154"/>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241071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72320433"/>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504675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412761692"/>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853064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2281620047"/>
              </p:ext>
            </p:extLst>
          </p:nvPr>
        </p:nvGraphicFramePr>
        <p:xfrm>
          <a:off x="0" y="0"/>
          <a:ext cx="12192000" cy="6096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40785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1555078" y="0"/>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sv-SE" dirty="0"/>
          </a:p>
        </p:txBody>
      </p:sp>
      <p:sp>
        <p:nvSpPr>
          <p:cNvPr id="6" name="Platshållare för text 5">
            <a:extLst>
              <a:ext uri="{FF2B5EF4-FFF2-40B4-BE49-F238E27FC236}">
                <a16:creationId xmlns:a16="http://schemas.microsoft.com/office/drawing/2014/main" id="{A653E0AB-87EC-D244-93C5-22678D961920}"/>
              </a:ext>
            </a:extLst>
          </p:cNvPr>
          <p:cNvSpPr>
            <a:spLocks noGrp="1"/>
          </p:cNvSpPr>
          <p:nvPr>
            <p:ph type="body" sz="quarter" idx="12"/>
          </p:nvPr>
        </p:nvSpPr>
        <p:spPr>
          <a:xfrm>
            <a:off x="480060" y="1276726"/>
            <a:ext cx="4983480" cy="4467299"/>
          </a:xfrm>
        </p:spPr>
        <p:txBody>
          <a:bodyPr>
            <a:noAutofit/>
          </a:bodyPr>
          <a:lstStyle/>
          <a:p>
            <a:pPr marL="0" indent="0" algn="just">
              <a:lnSpc>
                <a:spcPct val="115000"/>
              </a:lnSpc>
              <a:buNone/>
            </a:pPr>
            <a:r>
              <a:rPr lang="sv-SE" sz="1400" b="1" dirty="0">
                <a:latin typeface="Charter Roman" panose="02040503050506020203"/>
                <a:ea typeface="Calibri" panose="020F0502020204030204" pitchFamily="34" charset="0"/>
                <a:cs typeface="Times New Roman" panose="02020603050405020304" pitchFamily="18" charset="0"/>
              </a:rPr>
              <a:t>H</a:t>
            </a:r>
            <a:r>
              <a:rPr lang="sv-SE" sz="1400" b="1" dirty="0">
                <a:effectLst/>
                <a:latin typeface="Charter Roman" panose="02040503050506020203"/>
                <a:ea typeface="Calibri" panose="020F0502020204030204" pitchFamily="34" charset="0"/>
                <a:cs typeface="Times New Roman" panose="02020603050405020304" pitchFamily="18" charset="0"/>
              </a:rPr>
              <a:t>yresvärdar</a:t>
            </a:r>
            <a:endParaRPr lang="sv-SE" sz="1400" b="1" dirty="0">
              <a:latin typeface="Charter Roman" panose="02040503050506020203"/>
              <a:ea typeface="Calibri" panose="020F0502020204030204" pitchFamily="34" charset="0"/>
              <a:cs typeface="Times New Roman" panose="02020603050405020304" pitchFamily="18" charset="0"/>
            </a:endParaRPr>
          </a:p>
          <a:p>
            <a:pPr marL="0" indent="0" algn="just">
              <a:lnSpc>
                <a:spcPct val="115000"/>
              </a:lnSpc>
              <a:buNone/>
            </a:pPr>
            <a:r>
              <a:rPr lang="sv-SE" sz="1100" dirty="0">
                <a:effectLst/>
                <a:latin typeface="Charter Roman" panose="02040503050506020203"/>
                <a:ea typeface="Calibri" panose="020F0502020204030204" pitchFamily="34" charset="0"/>
                <a:cs typeface="Times New Roman" panose="02020603050405020304" pitchFamily="18" charset="0"/>
              </a:rPr>
              <a:t>I urvalet av hyresvärdar är ungefär hälften allmännytta och hälften privata värdar. Urvalet består endast av de unika respondenterna, dubbletterna är inte inkluderade. Storleken på hyresvärdarna varierar rejält, den minsta har endast några få lägenheter och den största har 38 000 lägenheter. Medelvärdet på antal lägenheter ligger på ca 2000 lägenheter. I analyserna av hyresvärdarnas material har vi utgått från dessa två faktorer (form av hyresvärd och storlek) som förklaringsfaktorer. Utfallen fångar framförallt granskningen av hyresgäster, inkomstkraven, hyresvärdens flexibilitet och fördelningen av lägenheter. I de fall flera frågor ställts på samma tema är variablerna adderade till ett index för att fånga en mer övergripande dimension (se deskriptiv statistik för genomgång av variablerna). </a:t>
            </a:r>
          </a:p>
          <a:p>
            <a:pPr marL="0" indent="0" algn="just">
              <a:lnSpc>
                <a:spcPct val="115000"/>
              </a:lnSpc>
              <a:buNone/>
            </a:pPr>
            <a:r>
              <a:rPr lang="sv-SE" sz="1100" b="1" i="1" dirty="0">
                <a:effectLst/>
                <a:latin typeface="Charter Roman" panose="02040503050506020203"/>
                <a:ea typeface="Calibri" panose="020F0502020204030204" pitchFamily="34" charset="0"/>
                <a:cs typeface="Times New Roman" panose="02020603050405020304" pitchFamily="18" charset="0"/>
              </a:rPr>
              <a:t>Granskning av hyresgäster</a:t>
            </a:r>
            <a:endParaRPr lang="sv-SE" sz="1100" b="1" dirty="0">
              <a:effectLst/>
              <a:latin typeface="Charter Roman" panose="02040503050506020203"/>
              <a:ea typeface="Calibri" panose="020F0502020204030204" pitchFamily="34" charset="0"/>
              <a:cs typeface="Times New Roman" panose="02020603050405020304" pitchFamily="18" charset="0"/>
            </a:endParaRPr>
          </a:p>
          <a:p>
            <a:pPr marL="0" indent="0" algn="just">
              <a:lnSpc>
                <a:spcPct val="115000"/>
              </a:lnSpc>
              <a:buNone/>
            </a:pPr>
            <a:r>
              <a:rPr lang="sv-SE" sz="1100" dirty="0">
                <a:effectLst/>
                <a:latin typeface="Charter Roman" panose="02040503050506020203"/>
                <a:ea typeface="Calibri" panose="020F0502020204030204" pitchFamily="34" charset="0"/>
                <a:cs typeface="Times New Roman" panose="02020603050405020304" pitchFamily="18" charset="0"/>
              </a:rPr>
              <a:t>De flesta av hyresvärdarna har någon slags prövning av hyresgästen innan hyresavtal tecknas, framförallt bland större värdarna. Bland de som har prövning varierar det en hel del i vilken form av prövning som tillämpas. En del hyresvärdar tar alltid kreditupplysning, inkomstintyg, tidigare referenser, personligt möte och kollar personens sociala medier. Andra hyresvärdar utövar endast någon av dessa prövningar i enstaka fall. Analyserna visar att större och privata hyresvärdar oftare utöver fler former av prövning än mindre och allmännyttiga hyresvärdar. </a:t>
            </a:r>
          </a:p>
          <a:p>
            <a:pPr marL="0" indent="0" algn="just">
              <a:lnSpc>
                <a:spcPct val="115000"/>
              </a:lnSpc>
              <a:buNone/>
            </a:pPr>
            <a:endParaRPr lang="sv-SE" sz="1200" dirty="0">
              <a:effectLst/>
              <a:latin typeface="Charter Roman" panose="02040503050506020203"/>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5D4F2952-05D8-4D30-AAF3-C716570E93DC}"/>
              </a:ext>
            </a:extLst>
          </p:cNvPr>
          <p:cNvSpPr txBox="1"/>
          <p:nvPr/>
        </p:nvSpPr>
        <p:spPr>
          <a:xfrm>
            <a:off x="2085607" y="1657996"/>
            <a:ext cx="184731" cy="923330"/>
          </a:xfrm>
          <a:prstGeom prst="rect">
            <a:avLst/>
          </a:prstGeom>
          <a:noFill/>
        </p:spPr>
        <p:txBody>
          <a:bodyPr wrap="none" rtlCol="0">
            <a:spAutoFit/>
          </a:bodyPr>
          <a:lstStyle/>
          <a:p>
            <a:endParaRPr lang="sv-SE" b="1" dirty="0"/>
          </a:p>
          <a:p>
            <a:endParaRPr lang="sv-SE" b="1" dirty="0"/>
          </a:p>
          <a:p>
            <a:endParaRPr lang="sv-SE" b="1" dirty="0"/>
          </a:p>
        </p:txBody>
      </p:sp>
      <p:sp>
        <p:nvSpPr>
          <p:cNvPr id="9" name="Platshållare för text 5">
            <a:extLst>
              <a:ext uri="{FF2B5EF4-FFF2-40B4-BE49-F238E27FC236}">
                <a16:creationId xmlns:a16="http://schemas.microsoft.com/office/drawing/2014/main" id="{C7D2F1A2-2BC4-4B5C-9B11-3B81B77AE7EC}"/>
              </a:ext>
            </a:extLst>
          </p:cNvPr>
          <p:cNvSpPr txBox="1">
            <a:spLocks/>
          </p:cNvSpPr>
          <p:nvPr/>
        </p:nvSpPr>
        <p:spPr>
          <a:xfrm>
            <a:off x="6829089" y="1278200"/>
            <a:ext cx="4983480" cy="4467299"/>
          </a:xfrm>
          <a:prstGeom prst="rect">
            <a:avLst/>
          </a:prstGeom>
        </p:spPr>
        <p:txBody>
          <a:bodyPr vert="horz" lIns="91440" tIns="45720" rIns="91440" bIns="45720" rtlCol="0">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a:solidFill>
                  <a:schemeClr val="tx1"/>
                </a:solidFill>
                <a:latin typeface="Charter Roman" panose="020405030505060202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None/>
              <a:defRPr sz="2400" b="0" i="0" kern="1200">
                <a:solidFill>
                  <a:schemeClr val="bg1"/>
                </a:solidFill>
                <a:latin typeface="Charter Roman" panose="020405030505060202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None/>
              <a:defRPr sz="2000" b="0" i="0" kern="1200">
                <a:solidFill>
                  <a:schemeClr val="bg1"/>
                </a:solidFill>
                <a:latin typeface="Charter Roman" panose="020405030505060202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Tx/>
              <a:buNone/>
              <a:defRPr sz="1800" b="0" i="0" kern="1200">
                <a:solidFill>
                  <a:schemeClr val="bg1"/>
                </a:solidFill>
                <a:latin typeface="Charter Roman" panose="020405030505060202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Tx/>
              <a:buNone/>
              <a:defRPr sz="1800" b="0" i="0" kern="1200">
                <a:solidFill>
                  <a:schemeClr val="bg1"/>
                </a:solidFill>
                <a:latin typeface="Charter Roman" panose="020405030505060202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buNone/>
            </a:pPr>
            <a:r>
              <a:rPr lang="sv-SE" sz="1100" b="1" i="1" dirty="0">
                <a:effectLst/>
                <a:latin typeface="Charter Roman" panose="02040503050506020203"/>
                <a:ea typeface="Calibri" panose="020F0502020204030204" pitchFamily="34" charset="0"/>
                <a:cs typeface="Times New Roman" panose="02020603050405020304" pitchFamily="18" charset="0"/>
              </a:rPr>
              <a:t>Inkomstkrav</a:t>
            </a:r>
            <a:endParaRPr lang="sv-SE" sz="1100" b="1" dirty="0">
              <a:effectLst/>
              <a:latin typeface="Charter Roman" panose="02040503050506020203"/>
              <a:ea typeface="Calibri" panose="020F0502020204030204" pitchFamily="34" charset="0"/>
              <a:cs typeface="Times New Roman" panose="02020603050405020304" pitchFamily="18" charset="0"/>
            </a:endParaRPr>
          </a:p>
          <a:p>
            <a:pPr marL="0" indent="0" algn="just">
              <a:lnSpc>
                <a:spcPct val="115000"/>
              </a:lnSpc>
              <a:buNone/>
            </a:pPr>
            <a:r>
              <a:rPr lang="sv-SE" sz="1100" dirty="0">
                <a:effectLst/>
                <a:latin typeface="Charter Roman" panose="02040503050506020203"/>
                <a:ea typeface="Calibri" panose="020F0502020204030204" pitchFamily="34" charset="0"/>
                <a:cs typeface="Times New Roman" panose="02020603050405020304" pitchFamily="18" charset="0"/>
              </a:rPr>
              <a:t>De flesta av hyresvärdarna ställer krav på viss lägsta inkomst vid uthyrning, framförallt bland de större värdarna. Det finns stor variation i vilka slags inkomstslag som godkänns (utöver lön), och hur ofta dessa godkänns. En del hyresvärdar godkänner alltid samtliga former av inkomstslag (ex. sjukpenning, bostadsbidrag, etableringsersättning), andra hyresvärdar godkänner aldrig någon av dessa inkomstslag. Analyserna visar att hyresvärdar inom allmännyttan oftare godkänner fler former av inkomstslag än de privata hyresvärdarna.</a:t>
            </a:r>
          </a:p>
          <a:p>
            <a:pPr marL="0" indent="0" algn="just">
              <a:lnSpc>
                <a:spcPct val="115000"/>
              </a:lnSpc>
              <a:buNone/>
            </a:pPr>
            <a:r>
              <a:rPr lang="sv-SE" sz="1100" b="1" i="1" dirty="0">
                <a:effectLst/>
                <a:latin typeface="Charter Roman" panose="02040503050506020203"/>
                <a:ea typeface="Calibri" panose="020F0502020204030204" pitchFamily="34" charset="0"/>
                <a:cs typeface="Times New Roman" panose="02020603050405020304" pitchFamily="18" charset="0"/>
              </a:rPr>
              <a:t>Flexibilitet</a:t>
            </a:r>
            <a:endParaRPr lang="sv-SE" sz="1100" b="1" dirty="0">
              <a:effectLst/>
              <a:latin typeface="Charter Roman" panose="02040503050506020203"/>
              <a:ea typeface="Calibri" panose="020F0502020204030204" pitchFamily="34" charset="0"/>
              <a:cs typeface="Times New Roman" panose="02020603050405020304" pitchFamily="18" charset="0"/>
            </a:endParaRPr>
          </a:p>
          <a:p>
            <a:pPr marL="0" indent="0" algn="just">
              <a:lnSpc>
                <a:spcPct val="115000"/>
              </a:lnSpc>
              <a:buNone/>
            </a:pPr>
            <a:r>
              <a:rPr lang="sv-SE" sz="1100" dirty="0">
                <a:effectLst/>
                <a:latin typeface="Charter Roman" panose="02040503050506020203"/>
                <a:ea typeface="Calibri" panose="020F0502020204030204" pitchFamily="34" charset="0"/>
                <a:cs typeface="Times New Roman" panose="02020603050405020304" pitchFamily="18" charset="0"/>
              </a:rPr>
              <a:t>En del hyresvärdar godkänner en borgensman eller kommunal hyresgaranti som alternativ till inkomst när de ställer krav på lägsta inkomst. Här ser vi ingen skillnad beroende på storlek på hyresvärd eller huruvida värden är privat eller tillhör allmännyttan. </a:t>
            </a:r>
          </a:p>
          <a:p>
            <a:pPr marL="0" indent="0" algn="just">
              <a:lnSpc>
                <a:spcPct val="115000"/>
              </a:lnSpc>
              <a:buNone/>
            </a:pPr>
            <a:r>
              <a:rPr lang="sv-SE" sz="1100" dirty="0">
                <a:effectLst/>
                <a:latin typeface="Charter Roman" panose="02040503050506020203"/>
                <a:ea typeface="Calibri" panose="020F0502020204030204" pitchFamily="34" charset="0"/>
                <a:cs typeface="Times New Roman" panose="02020603050405020304" pitchFamily="18" charset="0"/>
              </a:rPr>
              <a:t>Det finns relativt stor variation i huruvida hyresvärden godkänner hyresgäster trots skulder eller anmälningar. Vissa tillåter inga former av skulder eller anmärkningar, andra tillåter alltid eller oftast flera former (ex. betalningsanmärkningar, skuld hos Kronofogden). Analyserna visar att hyresvärdar inom allmännyttan oftare godkänner skulder och anmärkningar än privata hyresvärdar. </a:t>
            </a:r>
          </a:p>
          <a:p>
            <a:pPr marL="0" indent="0" algn="just">
              <a:lnSpc>
                <a:spcPct val="115000"/>
              </a:lnSpc>
              <a:buNone/>
            </a:pPr>
            <a:r>
              <a:rPr lang="sv-SE" sz="1200" dirty="0">
                <a:effectLst/>
                <a:latin typeface="Charter Roman" panose="02040503050506020203"/>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008375806"/>
      </p:ext>
    </p:extLst>
  </p:cSld>
  <p:clrMapOvr>
    <a:masterClrMapping/>
  </p:clrMapOvr>
  <p:transition spd="slow" advClick="0" advTm="2476625">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1312659195"/>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599004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4040370562"/>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631364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1951447479"/>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758472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491577902"/>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931587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2216855205"/>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014490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2942298161"/>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524594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2977307993"/>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733810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2150532358"/>
              </p:ext>
            </p:extLst>
          </p:nvPr>
        </p:nvGraphicFramePr>
        <p:xfrm>
          <a:off x="0" y="0"/>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1368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736007651"/>
              </p:ext>
            </p:extLst>
          </p:nvPr>
        </p:nvGraphicFramePr>
        <p:xfrm>
          <a:off x="0" y="-57752"/>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323198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9">
            <a:extLst>
              <a:ext uri="{FF2B5EF4-FFF2-40B4-BE49-F238E27FC236}">
                <a16:creationId xmlns:a16="http://schemas.microsoft.com/office/drawing/2014/main" id="{CD950A7E-FAEE-4979-8B56-E85381CDD728}"/>
              </a:ext>
            </a:extLst>
          </p:cNvPr>
          <p:cNvGraphicFramePr>
            <a:graphicFrameLocks noGrp="1"/>
          </p:cNvGraphicFramePr>
          <p:nvPr>
            <p:ph sz="quarter" idx="13"/>
            <p:extLst>
              <p:ext uri="{D42A27DB-BD31-4B8C-83A1-F6EECF244321}">
                <p14:modId xmlns:p14="http://schemas.microsoft.com/office/powerpoint/2010/main" val="3632815797"/>
              </p:ext>
            </p:extLst>
          </p:nvPr>
        </p:nvGraphicFramePr>
        <p:xfrm>
          <a:off x="0" y="-86327"/>
          <a:ext cx="12192000" cy="6162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28158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1555078" y="0"/>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sv-SE" dirty="0"/>
          </a:p>
        </p:txBody>
      </p:sp>
      <p:sp>
        <p:nvSpPr>
          <p:cNvPr id="6" name="Platshållare för text 5">
            <a:extLst>
              <a:ext uri="{FF2B5EF4-FFF2-40B4-BE49-F238E27FC236}">
                <a16:creationId xmlns:a16="http://schemas.microsoft.com/office/drawing/2014/main" id="{A653E0AB-87EC-D244-93C5-22678D961920}"/>
              </a:ext>
            </a:extLst>
          </p:cNvPr>
          <p:cNvSpPr>
            <a:spLocks noGrp="1"/>
          </p:cNvSpPr>
          <p:nvPr>
            <p:ph type="body" sz="quarter" idx="12"/>
          </p:nvPr>
        </p:nvSpPr>
        <p:spPr>
          <a:xfrm>
            <a:off x="480060" y="1276726"/>
            <a:ext cx="4983480" cy="4467299"/>
          </a:xfrm>
        </p:spPr>
        <p:txBody>
          <a:bodyPr>
            <a:noAutofit/>
          </a:bodyPr>
          <a:lstStyle/>
          <a:p>
            <a:pPr marL="0" indent="0" algn="just">
              <a:lnSpc>
                <a:spcPct val="115000"/>
              </a:lnSpc>
              <a:buNone/>
            </a:pPr>
            <a:r>
              <a:rPr lang="sv-SE" sz="1100" b="1" i="1" dirty="0">
                <a:effectLst/>
                <a:latin typeface="Charter Roman" panose="02040503050506020203"/>
                <a:ea typeface="Calibri" panose="020F0502020204030204" pitchFamily="34" charset="0"/>
                <a:cs typeface="Times New Roman" panose="02020603050405020304" pitchFamily="18" charset="0"/>
              </a:rPr>
              <a:t>Fördelning av lägenheter</a:t>
            </a:r>
            <a:endParaRPr lang="sv-SE" sz="1100" b="1" dirty="0">
              <a:effectLst/>
              <a:latin typeface="Charter Roman" panose="02040503050506020203"/>
              <a:ea typeface="Calibri" panose="020F0502020204030204" pitchFamily="34" charset="0"/>
              <a:cs typeface="Times New Roman" panose="02020603050405020304" pitchFamily="18" charset="0"/>
            </a:endParaRPr>
          </a:p>
          <a:p>
            <a:pPr marL="0" indent="0" algn="just">
              <a:lnSpc>
                <a:spcPct val="115000"/>
              </a:lnSpc>
              <a:buNone/>
            </a:pPr>
            <a:r>
              <a:rPr lang="sv-SE" sz="1100" dirty="0">
                <a:effectLst/>
                <a:latin typeface="Charter Roman" panose="02040503050506020203"/>
                <a:ea typeface="Calibri" panose="020F0502020204030204" pitchFamily="34" charset="0"/>
                <a:cs typeface="Times New Roman" panose="02020603050405020304" pitchFamily="18" charset="0"/>
              </a:rPr>
              <a:t>I fördelningen av lägenheter finns det de hyresvärdar som har en mer ”jämlik” föreldning (kötid, först till kvarn, lottning) och de som är mer strategiska (individuell bedömning, kontakter). Analyserna visar att det är vanligare att hyresvärdar inom allmännyttan fördelar sina lägenheter genom kötid, först till kvarn eller lottning än privata värdar. Motsvarande ser vi att privata hyresvärdar oftare än allmännyttan fördelar genom individuella bedömningar eller kontakter. Det är även vanligare att mindre hyresvärdar använder individuella bedömningar än större värdar. </a:t>
            </a:r>
          </a:p>
          <a:p>
            <a:pPr marL="0" indent="0" algn="just">
              <a:lnSpc>
                <a:spcPct val="115000"/>
              </a:lnSpc>
              <a:buNone/>
            </a:pPr>
            <a:r>
              <a:rPr lang="sv-SE" sz="1100" dirty="0">
                <a:effectLst/>
                <a:latin typeface="Charter Roman" panose="02040503050506020203"/>
                <a:ea typeface="Calibri" panose="020F0502020204030204" pitchFamily="34" charset="0"/>
                <a:cs typeface="Times New Roman" panose="02020603050405020304" pitchFamily="18" charset="0"/>
              </a:rPr>
              <a:t>Av de som använder turordning är det en del hyresvärdar som frångår turordningen och låter personer gå före i kön, men här ser vi inga skillnader som förklaras av storlek eller form av hyresvärd. </a:t>
            </a:r>
          </a:p>
          <a:p>
            <a:pPr marL="0" indent="0" algn="just">
              <a:lnSpc>
                <a:spcPct val="115000"/>
              </a:lnSpc>
              <a:buNone/>
            </a:pPr>
            <a:r>
              <a:rPr lang="sv-SE" sz="1100" dirty="0">
                <a:effectLst/>
                <a:latin typeface="Charter Roman" panose="02040503050506020203"/>
                <a:ea typeface="Calibri" panose="020F0502020204030204" pitchFamily="34" charset="0"/>
                <a:cs typeface="Times New Roman" panose="02020603050405020304" pitchFamily="18" charset="0"/>
              </a:rPr>
              <a:t>Skillnaderna i fördelning av lägenheter kan tolkas som att vissa hyresvärdar har större möjlighet att diskriminera mot hyresgäster. Samtidigt är det möjligt att mer strategiska urval kan öka chansen för utsatta grupper att få lägenhet. Som exempel på det framgår det att akuta behov hos hyresgästen eller att hen är nyanländ kan göra att personen får gå före i kön, bland de hyresvärdar som ibland frångår turordningen. </a:t>
            </a:r>
          </a:p>
        </p:txBody>
      </p:sp>
      <p:sp>
        <p:nvSpPr>
          <p:cNvPr id="5" name="TextBox 4">
            <a:extLst>
              <a:ext uri="{FF2B5EF4-FFF2-40B4-BE49-F238E27FC236}">
                <a16:creationId xmlns:a16="http://schemas.microsoft.com/office/drawing/2014/main" id="{5D4F2952-05D8-4D30-AAF3-C716570E93DC}"/>
              </a:ext>
            </a:extLst>
          </p:cNvPr>
          <p:cNvSpPr txBox="1"/>
          <p:nvPr/>
        </p:nvSpPr>
        <p:spPr>
          <a:xfrm>
            <a:off x="2085607" y="1657996"/>
            <a:ext cx="184731" cy="923330"/>
          </a:xfrm>
          <a:prstGeom prst="rect">
            <a:avLst/>
          </a:prstGeom>
          <a:noFill/>
        </p:spPr>
        <p:txBody>
          <a:bodyPr wrap="none" rtlCol="0">
            <a:spAutoFit/>
          </a:bodyPr>
          <a:lstStyle/>
          <a:p>
            <a:endParaRPr lang="sv-SE" b="1" dirty="0"/>
          </a:p>
          <a:p>
            <a:endParaRPr lang="sv-SE" b="1" dirty="0"/>
          </a:p>
          <a:p>
            <a:endParaRPr lang="sv-SE" b="1" dirty="0"/>
          </a:p>
        </p:txBody>
      </p:sp>
      <p:sp>
        <p:nvSpPr>
          <p:cNvPr id="9" name="Platshållare för text 5">
            <a:extLst>
              <a:ext uri="{FF2B5EF4-FFF2-40B4-BE49-F238E27FC236}">
                <a16:creationId xmlns:a16="http://schemas.microsoft.com/office/drawing/2014/main" id="{C7D2F1A2-2BC4-4B5C-9B11-3B81B77AE7EC}"/>
              </a:ext>
            </a:extLst>
          </p:cNvPr>
          <p:cNvSpPr txBox="1">
            <a:spLocks/>
          </p:cNvSpPr>
          <p:nvPr/>
        </p:nvSpPr>
        <p:spPr>
          <a:xfrm>
            <a:off x="6829089" y="1278200"/>
            <a:ext cx="4983480" cy="4467299"/>
          </a:xfrm>
          <a:prstGeom prst="rect">
            <a:avLst/>
          </a:prstGeom>
        </p:spPr>
        <p:txBody>
          <a:bodyPr vert="horz" lIns="91440" tIns="45720" rIns="91440" bIns="45720" rtlCol="0">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a:solidFill>
                  <a:schemeClr val="tx1"/>
                </a:solidFill>
                <a:latin typeface="Charter Roman" panose="020405030505060202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None/>
              <a:defRPr sz="2400" b="0" i="0" kern="1200">
                <a:solidFill>
                  <a:schemeClr val="bg1"/>
                </a:solidFill>
                <a:latin typeface="Charter Roman" panose="020405030505060202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None/>
              <a:defRPr sz="2000" b="0" i="0" kern="1200">
                <a:solidFill>
                  <a:schemeClr val="bg1"/>
                </a:solidFill>
                <a:latin typeface="Charter Roman" panose="020405030505060202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Tx/>
              <a:buNone/>
              <a:defRPr sz="1800" b="0" i="0" kern="1200">
                <a:solidFill>
                  <a:schemeClr val="bg1"/>
                </a:solidFill>
                <a:latin typeface="Charter Roman" panose="020405030505060202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Tx/>
              <a:buNone/>
              <a:defRPr sz="1800" b="0" i="0" kern="1200">
                <a:solidFill>
                  <a:schemeClr val="bg1"/>
                </a:solidFill>
                <a:latin typeface="Charter Roman" panose="020405030505060202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buNone/>
            </a:pPr>
            <a:endParaRPr lang="sv-SE" sz="1200" dirty="0">
              <a:effectLst/>
              <a:latin typeface="Charter Roman" panose="02040503050506020203"/>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8943777"/>
      </p:ext>
    </p:extLst>
  </p:cSld>
  <p:clrMapOvr>
    <a:masterClrMapping/>
  </p:clrMapOvr>
  <p:transition spd="slow" advClick="0" advTm="2476625">
    <p:wip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5DFF2719-E1B9-7C47-9271-D2961158D410}"/>
              </a:ext>
            </a:extLst>
          </p:cNvPr>
          <p:cNvSpPr>
            <a:spLocks noGrp="1"/>
          </p:cNvSpPr>
          <p:nvPr>
            <p:ph type="ftr" sz="quarter" idx="11"/>
          </p:nvPr>
        </p:nvSpPr>
        <p:spPr/>
        <p:txBody>
          <a:bodyPr/>
          <a:lstStyle/>
          <a:p>
            <a:endParaRPr lang="sv-SE"/>
          </a:p>
        </p:txBody>
      </p:sp>
      <p:sp>
        <p:nvSpPr>
          <p:cNvPr id="8" name="textruta 7">
            <a:extLst>
              <a:ext uri="{FF2B5EF4-FFF2-40B4-BE49-F238E27FC236}">
                <a16:creationId xmlns:a16="http://schemas.microsoft.com/office/drawing/2014/main" id="{957324C9-F9A4-9244-8F43-3DAECDF4D8C6}"/>
              </a:ext>
            </a:extLst>
          </p:cNvPr>
          <p:cNvSpPr txBox="1"/>
          <p:nvPr/>
        </p:nvSpPr>
        <p:spPr>
          <a:xfrm>
            <a:off x="3445326" y="1477327"/>
            <a:ext cx="5301343" cy="2800767"/>
          </a:xfrm>
          <a:prstGeom prst="rect">
            <a:avLst/>
          </a:prstGeom>
          <a:noFill/>
        </p:spPr>
        <p:txBody>
          <a:bodyPr wrap="square" rtlCol="0">
            <a:spAutoFit/>
          </a:bodyPr>
          <a:lstStyle/>
          <a:p>
            <a:pPr algn="ctr"/>
            <a:r>
              <a:rPr lang="sv-SE" b="1" dirty="0">
                <a:solidFill>
                  <a:schemeClr val="bg1"/>
                </a:solidFill>
                <a:latin typeface="Arial Black" panose="020B0604020202020204" pitchFamily="34" charset="0"/>
                <a:cs typeface="Arial Black" panose="020B0604020202020204" pitchFamily="34" charset="0"/>
              </a:rPr>
              <a:t>För mer information, kontakta</a:t>
            </a:r>
          </a:p>
          <a:p>
            <a:pPr algn="ctr"/>
            <a:endParaRPr lang="sv-SE" b="1" dirty="0">
              <a:solidFill>
                <a:schemeClr val="bg1"/>
              </a:solidFill>
              <a:latin typeface="Arial Black" panose="020B0604020202020204" pitchFamily="34" charset="0"/>
              <a:cs typeface="Arial Black" panose="020B0604020202020204" pitchFamily="34" charset="0"/>
            </a:endParaRPr>
          </a:p>
          <a:p>
            <a:pPr algn="ctr"/>
            <a:r>
              <a:rPr lang="sv-SE" b="1" dirty="0">
                <a:solidFill>
                  <a:schemeClr val="bg1"/>
                </a:solidFill>
                <a:latin typeface="Arial Black" panose="020B0604020202020204" pitchFamily="34" charset="0"/>
                <a:cs typeface="Arial Black" panose="020B0604020202020204" pitchFamily="34" charset="0"/>
              </a:rPr>
              <a:t>Per Lundgren (</a:t>
            </a:r>
            <a:r>
              <a:rPr lang="sv-SE" b="1" dirty="0">
                <a:solidFill>
                  <a:schemeClr val="bg1"/>
                </a:solidFill>
                <a:latin typeface="Arial Black" panose="020B0604020202020204" pitchFamily="34" charset="0"/>
                <a:cs typeface="Arial Black" panose="020B0604020202020204" pitchFamily="34" charset="0"/>
                <a:hlinkClick r:id="rId2">
                  <a:extLst>
                    <a:ext uri="{A12FA001-AC4F-418D-AE19-62706E023703}">
                      <ahyp:hlinkClr xmlns:ahyp="http://schemas.microsoft.com/office/drawing/2018/hyperlinkcolor" val="tx"/>
                    </a:ext>
                  </a:extLst>
                </a:hlinkClick>
              </a:rPr>
              <a:t>per.lundgren@invandrarindex.se</a:t>
            </a:r>
            <a:r>
              <a:rPr lang="sv-SE" b="1" dirty="0">
                <a:solidFill>
                  <a:schemeClr val="bg1"/>
                </a:solidFill>
                <a:latin typeface="Arial Black" panose="020B0604020202020204" pitchFamily="34" charset="0"/>
                <a:cs typeface="Arial Black" panose="020B0604020202020204" pitchFamily="34" charset="0"/>
              </a:rPr>
              <a:t>)</a:t>
            </a:r>
          </a:p>
          <a:p>
            <a:pPr algn="ctr"/>
            <a:endParaRPr lang="sv-SE" b="1" dirty="0">
              <a:solidFill>
                <a:schemeClr val="bg1"/>
              </a:solidFill>
              <a:latin typeface="Arial Black" panose="020B0604020202020204" pitchFamily="34" charset="0"/>
              <a:cs typeface="Arial Black" panose="020B0604020202020204" pitchFamily="34" charset="0"/>
            </a:endParaRPr>
          </a:p>
          <a:p>
            <a:pPr algn="ctr"/>
            <a:r>
              <a:rPr lang="sv-SE" b="1" dirty="0">
                <a:solidFill>
                  <a:schemeClr val="bg1"/>
                </a:solidFill>
                <a:latin typeface="Arial Black" panose="020B0604020202020204" pitchFamily="34" charset="0"/>
                <a:cs typeface="Arial Black" panose="020B0604020202020204" pitchFamily="34" charset="0"/>
              </a:rPr>
              <a:t>eller</a:t>
            </a:r>
          </a:p>
          <a:p>
            <a:pPr algn="ctr"/>
            <a:endParaRPr lang="sv-SE" b="1" dirty="0">
              <a:solidFill>
                <a:schemeClr val="bg1"/>
              </a:solidFill>
              <a:latin typeface="Arial Black" panose="020B0604020202020204" pitchFamily="34" charset="0"/>
              <a:cs typeface="Arial Black" panose="020B0604020202020204" pitchFamily="34" charset="0"/>
            </a:endParaRPr>
          </a:p>
          <a:p>
            <a:pPr algn="ctr"/>
            <a:r>
              <a:rPr lang="sv-SE" b="1" dirty="0">
                <a:solidFill>
                  <a:schemeClr val="bg1"/>
                </a:solidFill>
                <a:latin typeface="Arial Black" panose="020B0604020202020204" pitchFamily="34" charset="0"/>
                <a:cs typeface="Arial Black" panose="020B0604020202020204" pitchFamily="34" charset="0"/>
              </a:rPr>
              <a:t>Fredrik Lundvall (</a:t>
            </a:r>
            <a:r>
              <a:rPr lang="sv-SE" b="1" dirty="0">
                <a:solidFill>
                  <a:schemeClr val="bg1"/>
                </a:solidFill>
                <a:latin typeface="Arial Black" panose="020B0604020202020204" pitchFamily="34" charset="0"/>
                <a:cs typeface="Arial Black" panose="020B0604020202020204" pitchFamily="34" charset="0"/>
                <a:hlinkClick r:id="rId3">
                  <a:extLst>
                    <a:ext uri="{A12FA001-AC4F-418D-AE19-62706E023703}">
                      <ahyp:hlinkClr xmlns:ahyp="http://schemas.microsoft.com/office/drawing/2018/hyperlinkcolor" val="tx"/>
                    </a:ext>
                  </a:extLst>
                </a:hlinkClick>
              </a:rPr>
              <a:t>fredrik.lundvall@invandrarindex.se</a:t>
            </a:r>
            <a:r>
              <a:rPr lang="sv-SE" b="1" dirty="0">
                <a:solidFill>
                  <a:schemeClr val="bg1"/>
                </a:solidFill>
                <a:latin typeface="Arial Black" panose="020B0604020202020204" pitchFamily="34" charset="0"/>
                <a:cs typeface="Arial Black" panose="020B0604020202020204" pitchFamily="34" charset="0"/>
              </a:rPr>
              <a:t>)</a:t>
            </a:r>
          </a:p>
          <a:p>
            <a:pPr algn="ctr"/>
            <a:endParaRPr lang="sv-SE" sz="1400" b="1" dirty="0">
              <a:solidFill>
                <a:schemeClr val="bg1"/>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3555664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l="-10539" t="-19045" r="-2814" b="-48856"/>
          </a:stretch>
        </a:blipFill>
        <a:effectLst/>
      </p:bgPr>
    </p:bg>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1555078" y="0"/>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sv-SE" dirty="0"/>
          </a:p>
        </p:txBody>
      </p:sp>
      <p:sp>
        <p:nvSpPr>
          <p:cNvPr id="6" name="Platshållare för text 5">
            <a:extLst>
              <a:ext uri="{FF2B5EF4-FFF2-40B4-BE49-F238E27FC236}">
                <a16:creationId xmlns:a16="http://schemas.microsoft.com/office/drawing/2014/main" id="{A653E0AB-87EC-D244-93C5-22678D961920}"/>
              </a:ext>
            </a:extLst>
          </p:cNvPr>
          <p:cNvSpPr>
            <a:spLocks noGrp="1"/>
          </p:cNvSpPr>
          <p:nvPr>
            <p:ph type="body" sz="quarter" idx="12"/>
          </p:nvPr>
        </p:nvSpPr>
        <p:spPr/>
        <p:txBody>
          <a:bodyPr>
            <a:normAutofit/>
          </a:bodyPr>
          <a:lstStyle/>
          <a:p>
            <a:pPr marL="0" indent="0">
              <a:buNone/>
            </a:pPr>
            <a:r>
              <a:rPr lang="sv-SE" sz="1400" dirty="0"/>
              <a:t>Regeringen har uppdragit till Boverket att undersöka om det förekommer diskriminering på hyresbostadsmarknaden med tillägget att, om detta kan beläggas, kartlägga eventuell koppling mellan denna och diskriminering på arbetsmarknaden.</a:t>
            </a:r>
          </a:p>
          <a:p>
            <a:pPr marL="0" indent="0">
              <a:buNone/>
            </a:pPr>
            <a:r>
              <a:rPr lang="sv-SE" sz="1400" dirty="0"/>
              <a:t>Invandrarindex har som en del i detta arbete, på uppdrag av Boverket, genomfört studier riktade till allmänheten, migranter samt hyresvärdar med syfte att söka svar på ovanstående.</a:t>
            </a:r>
          </a:p>
          <a:p>
            <a:pPr marL="0" indent="0">
              <a:buNone/>
            </a:pPr>
            <a:r>
              <a:rPr lang="sv-SE" sz="1400" dirty="0"/>
              <a:t>På följande sidor beskriver vi mer detaljerat hur dessa studier genomförts samt redovisar specifika målgruppsdefinitioner.</a:t>
            </a:r>
          </a:p>
          <a:p>
            <a:pPr marL="0" indent="0">
              <a:buNone/>
            </a:pPr>
            <a:r>
              <a:rPr lang="sv-SE" sz="1400" dirty="0"/>
              <a:t>I projektet har Invandratindex samarbetat med Sebastian Lundmark och Maria </a:t>
            </a:r>
            <a:r>
              <a:rPr lang="sv-SE" sz="1400" dirty="0" err="1"/>
              <a:t>Tyrberg</a:t>
            </a:r>
            <a:r>
              <a:rPr lang="sv-SE" sz="1400" dirty="0"/>
              <a:t> vilka båda är verksamma som forskare vid Göteborgs universitet samt </a:t>
            </a:r>
            <a:r>
              <a:rPr lang="sv-SE" sz="1400" dirty="0" err="1"/>
              <a:t>Ipsos</a:t>
            </a:r>
            <a:r>
              <a:rPr lang="sv-SE" sz="1400" dirty="0"/>
              <a:t> som genomfört datainsamlingen avseende migranter, privatpersoner samt hyresvärdar.</a:t>
            </a:r>
          </a:p>
        </p:txBody>
      </p:sp>
      <p:sp>
        <p:nvSpPr>
          <p:cNvPr id="7" name="Platshållare för text 6">
            <a:extLst>
              <a:ext uri="{FF2B5EF4-FFF2-40B4-BE49-F238E27FC236}">
                <a16:creationId xmlns:a16="http://schemas.microsoft.com/office/drawing/2014/main" id="{2D459DC0-A39A-3241-956E-1E674B39E28B}"/>
              </a:ext>
            </a:extLst>
          </p:cNvPr>
          <p:cNvSpPr>
            <a:spLocks noGrp="1"/>
          </p:cNvSpPr>
          <p:nvPr>
            <p:ph type="body" sz="quarter" idx="13"/>
          </p:nvPr>
        </p:nvSpPr>
        <p:spPr/>
        <p:txBody>
          <a:bodyPr lIns="108000" tIns="36000" rIns="108000" bIns="72000">
            <a:noAutofit/>
          </a:bodyPr>
          <a:lstStyle/>
          <a:p>
            <a:r>
              <a:rPr lang="sv-SE" dirty="0"/>
              <a:t>Bakgrund &amp; Syfte</a:t>
            </a:r>
          </a:p>
        </p:txBody>
      </p:sp>
      <p:sp>
        <p:nvSpPr>
          <p:cNvPr id="5" name="TextBox 4">
            <a:extLst>
              <a:ext uri="{FF2B5EF4-FFF2-40B4-BE49-F238E27FC236}">
                <a16:creationId xmlns:a16="http://schemas.microsoft.com/office/drawing/2014/main" id="{5D4F2952-05D8-4D30-AAF3-C716570E93DC}"/>
              </a:ext>
            </a:extLst>
          </p:cNvPr>
          <p:cNvSpPr txBox="1"/>
          <p:nvPr/>
        </p:nvSpPr>
        <p:spPr>
          <a:xfrm>
            <a:off x="2085607" y="1657996"/>
            <a:ext cx="184731" cy="923330"/>
          </a:xfrm>
          <a:prstGeom prst="rect">
            <a:avLst/>
          </a:prstGeom>
          <a:noFill/>
        </p:spPr>
        <p:txBody>
          <a:bodyPr wrap="none" rtlCol="0">
            <a:spAutoFit/>
          </a:bodyPr>
          <a:lstStyle/>
          <a:p>
            <a:endParaRPr lang="sv-SE" b="1" dirty="0"/>
          </a:p>
          <a:p>
            <a:endParaRPr lang="sv-SE" b="1" dirty="0"/>
          </a:p>
          <a:p>
            <a:endParaRPr lang="sv-SE" b="1" dirty="0"/>
          </a:p>
        </p:txBody>
      </p:sp>
      <p:pic>
        <p:nvPicPr>
          <p:cNvPr id="4" name="Platshållare för bild 3" descr="En bild som visar bärbar dator, inomhus, dator, skrivbord&#10;&#10;Automatiskt genererad beskrivning">
            <a:extLst>
              <a:ext uri="{FF2B5EF4-FFF2-40B4-BE49-F238E27FC236}">
                <a16:creationId xmlns:a16="http://schemas.microsoft.com/office/drawing/2014/main" id="{CDC15BC3-EC70-4D81-811E-643410FC77A3}"/>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9500" b="9500"/>
          <a:stretch>
            <a:fillRect/>
          </a:stretch>
        </p:blipFill>
        <p:spPr>
          <a:blipFill>
            <a:blip r:embed="rId3"/>
            <a:stretch>
              <a:fillRect l="-10539" t="-19045" r="-2814" b="-48856"/>
            </a:stretch>
          </a:blipFill>
        </p:spPr>
      </p:pic>
    </p:spTree>
    <p:extLst>
      <p:ext uri="{BB962C8B-B14F-4D97-AF65-F5344CB8AC3E}">
        <p14:creationId xmlns:p14="http://schemas.microsoft.com/office/powerpoint/2010/main" val="3458567771"/>
      </p:ext>
    </p:extLst>
  </p:cSld>
  <p:clrMapOvr>
    <a:masterClrMapping/>
  </p:clrMapOvr>
  <p:transition spd="slow" advClick="0" advTm="2476625">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27710</TotalTime>
  <Words>3998</Words>
  <Application>Microsoft Office PowerPoint</Application>
  <PresentationFormat>Bredbild</PresentationFormat>
  <Paragraphs>275</Paragraphs>
  <Slides>80</Slides>
  <Notes>11</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80</vt:i4>
      </vt:variant>
    </vt:vector>
  </HeadingPairs>
  <TitlesOfParts>
    <vt:vector size="86" baseType="lpstr">
      <vt:lpstr>Arial</vt:lpstr>
      <vt:lpstr>Arial Black</vt:lpstr>
      <vt:lpstr>Calibri</vt:lpstr>
      <vt:lpstr>Charter Roman</vt:lpstr>
      <vt:lpstr>Wingdings</vt:lpstr>
      <vt:lpstr>Office Theme</vt:lpstr>
      <vt:lpstr>Förekommer diskriminering på hyresbostads-marknaden?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Fredrik Lundvall</dc:creator>
  <cp:lastModifiedBy>Per Lundgren</cp:lastModifiedBy>
  <cp:revision>702</cp:revision>
  <cp:lastPrinted>2021-02-12T13:43:45Z</cp:lastPrinted>
  <dcterms:created xsi:type="dcterms:W3CDTF">2019-11-22T13:10:02Z</dcterms:created>
  <dcterms:modified xsi:type="dcterms:W3CDTF">2021-06-03T13:46:22Z</dcterms:modified>
</cp:coreProperties>
</file>